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ZQeACl2k9i8te/oHiuO69Oz8D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customschemas.google.com/relationships/presentationmetadata" Target="meta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4aeafb796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4aeafb79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4aeafb796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4aeafb79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4aeafb796_0_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4aeafb79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4aeafb796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4aeafb79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4aeafb796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4aeafb796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4aeafb796_0_1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4aeafb79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4aeafb796_0_1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4aeafb796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4aeafb796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4aeafb79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4aeafb796_0_2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4aeafb79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4aeafb796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4aeafb796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4aeafb796_0_2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4aeafb796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4aeafb796_0_2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4aeafb796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4aeafb796_0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4aeafb796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4aeafb79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4aeafb7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4aeafb796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4aeafb7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4aeafb796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4aeafb796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4aeafb796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4aeafb79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4aeafb796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4aeafb79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4aeafb796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4aeafb79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4aeafb796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4aeafb79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661800" y="3971700"/>
            <a:ext cx="51597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DD60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CDD60C"/>
                </a:solidFill>
              </a:rPr>
              <a:t>Ângulos</a:t>
            </a:r>
            <a:endParaRPr b="1" sz="1800">
              <a:solidFill>
                <a:srgbClr val="CDD60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CDD60C"/>
                </a:solidFill>
              </a:rPr>
              <a:t> </a:t>
            </a:r>
            <a:endParaRPr b="1" sz="2000">
              <a:solidFill>
                <a:srgbClr val="CDD60C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CDD60C"/>
                </a:solidFill>
              </a:rPr>
              <a:t>Matheus Malvino </a:t>
            </a:r>
            <a:endParaRPr b="1" sz="1700">
              <a:solidFill>
                <a:srgbClr val="CDD60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354aeafb796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54aeafb796_0_52"/>
          <p:cNvSpPr txBox="1"/>
          <p:nvPr/>
        </p:nvSpPr>
        <p:spPr>
          <a:xfrm>
            <a:off x="4596000" y="185375"/>
            <a:ext cx="3000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Agudo</a:t>
            </a:r>
            <a:endParaRPr/>
          </a:p>
        </p:txBody>
      </p:sp>
      <p:sp>
        <p:nvSpPr>
          <p:cNvPr id="155" name="Google Shape;155;g354aeafb796_0_52"/>
          <p:cNvSpPr txBox="1"/>
          <p:nvPr/>
        </p:nvSpPr>
        <p:spPr>
          <a:xfrm>
            <a:off x="613975" y="1123675"/>
            <a:ext cx="914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ângulo cuja sua medida é 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90 graus. Seria um ângulo que é mais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FECHADO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que o ângulo de 90 graus. 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354aeafb796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54aeafb796_0_70"/>
          <p:cNvSpPr txBox="1"/>
          <p:nvPr/>
        </p:nvSpPr>
        <p:spPr>
          <a:xfrm>
            <a:off x="3935550" y="266450"/>
            <a:ext cx="4320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Obtuso </a:t>
            </a:r>
            <a:endParaRPr/>
          </a:p>
        </p:txBody>
      </p:sp>
      <p:sp>
        <p:nvSpPr>
          <p:cNvPr id="162" name="Google Shape;162;g354aeafb796_0_70"/>
          <p:cNvSpPr txBox="1"/>
          <p:nvPr/>
        </p:nvSpPr>
        <p:spPr>
          <a:xfrm>
            <a:off x="301200" y="1170000"/>
            <a:ext cx="9939600" cy="12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um ângulo cuja sua medida é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MAIOR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90 graus. Seria um ângulo que é mais 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ABERTO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que o ângulo de 90 graus.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354aeafb796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54aeafb796_0_79"/>
          <p:cNvSpPr txBox="1"/>
          <p:nvPr/>
        </p:nvSpPr>
        <p:spPr>
          <a:xfrm>
            <a:off x="3357150" y="326150"/>
            <a:ext cx="5477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Reto </a:t>
            </a:r>
            <a:endParaRPr sz="3500"/>
          </a:p>
        </p:txBody>
      </p:sp>
      <p:sp>
        <p:nvSpPr>
          <p:cNvPr id="169" name="Google Shape;169;g354aeafb796_0_79"/>
          <p:cNvSpPr txBox="1"/>
          <p:nvPr/>
        </p:nvSpPr>
        <p:spPr>
          <a:xfrm>
            <a:off x="733400" y="1219975"/>
            <a:ext cx="922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um ângulo cuja medida é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IGUAL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à 90 graus.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354aeafb796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54aeafb796_0_84"/>
          <p:cNvSpPr txBox="1"/>
          <p:nvPr/>
        </p:nvSpPr>
        <p:spPr>
          <a:xfrm>
            <a:off x="4596000" y="303000"/>
            <a:ext cx="3000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Raso </a:t>
            </a:r>
            <a:endParaRPr/>
          </a:p>
        </p:txBody>
      </p:sp>
      <p:sp>
        <p:nvSpPr>
          <p:cNvPr id="176" name="Google Shape;176;g354aeafb796_0_84"/>
          <p:cNvSpPr txBox="1"/>
          <p:nvPr/>
        </p:nvSpPr>
        <p:spPr>
          <a:xfrm>
            <a:off x="791375" y="1243100"/>
            <a:ext cx="913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 ângulo cuja a medida é igual à 180 graus. 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354aeafb796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354aeafb796_0_89"/>
          <p:cNvSpPr txBox="1"/>
          <p:nvPr/>
        </p:nvSpPr>
        <p:spPr>
          <a:xfrm>
            <a:off x="2419650" y="303025"/>
            <a:ext cx="73527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Existem Outros Ângulos</a:t>
            </a:r>
            <a:endParaRPr sz="3500"/>
          </a:p>
        </p:txBody>
      </p:sp>
      <p:sp>
        <p:nvSpPr>
          <p:cNvPr id="183" name="Google Shape;183;g354aeafb796_0_89"/>
          <p:cNvSpPr txBox="1"/>
          <p:nvPr/>
        </p:nvSpPr>
        <p:spPr>
          <a:xfrm>
            <a:off x="675525" y="1567475"/>
            <a:ext cx="55221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Ângulos Complementares;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Ângulos Suplementares.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54aeafb796_0_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54aeafb796_0_108"/>
          <p:cNvSpPr txBox="1"/>
          <p:nvPr/>
        </p:nvSpPr>
        <p:spPr>
          <a:xfrm>
            <a:off x="2291400" y="349350"/>
            <a:ext cx="76092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Ângulos Complementares </a:t>
            </a:r>
            <a:endParaRPr sz="3500"/>
          </a:p>
        </p:txBody>
      </p:sp>
      <p:sp>
        <p:nvSpPr>
          <p:cNvPr id="190" name="Google Shape;190;g354aeafb796_0_108"/>
          <p:cNvSpPr txBox="1"/>
          <p:nvPr/>
        </p:nvSpPr>
        <p:spPr>
          <a:xfrm>
            <a:off x="662125" y="1241325"/>
            <a:ext cx="898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são os ângulos cuja a </a:t>
            </a: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SOMA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 igual a 90 graus.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354aeafb796_0_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54aeafb796_0_199"/>
          <p:cNvSpPr txBox="1"/>
          <p:nvPr/>
        </p:nvSpPr>
        <p:spPr>
          <a:xfrm>
            <a:off x="2662050" y="279825"/>
            <a:ext cx="68679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Suplementar </a:t>
            </a:r>
            <a:endParaRPr sz="3500"/>
          </a:p>
        </p:txBody>
      </p:sp>
      <p:sp>
        <p:nvSpPr>
          <p:cNvPr id="197" name="Google Shape;197;g354aeafb796_0_199"/>
          <p:cNvSpPr txBox="1"/>
          <p:nvPr/>
        </p:nvSpPr>
        <p:spPr>
          <a:xfrm>
            <a:off x="675500" y="108097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são os ângulos cuja a soma é 180 graus. 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354aeafb796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54aeafb796_0_204"/>
          <p:cNvSpPr txBox="1"/>
          <p:nvPr/>
        </p:nvSpPr>
        <p:spPr>
          <a:xfrm>
            <a:off x="2343450" y="268250"/>
            <a:ext cx="7505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ADJACENTE 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54aeafb796_0_204"/>
          <p:cNvSpPr txBox="1"/>
          <p:nvPr/>
        </p:nvSpPr>
        <p:spPr>
          <a:xfrm>
            <a:off x="988325" y="1231575"/>
            <a:ext cx="953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32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São ângulos consecutivos que não possuem pontos internos em comum, porém possuem um lado em comum.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354aeafb796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54aeafb796_0_209"/>
          <p:cNvSpPr txBox="1"/>
          <p:nvPr/>
        </p:nvSpPr>
        <p:spPr>
          <a:xfrm>
            <a:off x="2140800" y="372500"/>
            <a:ext cx="7910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CONGRUENTE</a:t>
            </a:r>
            <a:r>
              <a:rPr lang="pt-BR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54aeafb796_0_209"/>
          <p:cNvSpPr txBox="1"/>
          <p:nvPr/>
        </p:nvSpPr>
        <p:spPr>
          <a:xfrm>
            <a:off x="999900" y="1220000"/>
            <a:ext cx="905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São ângulos que possuem a mesma medida.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354aeafb796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354aeafb796_0_214"/>
          <p:cNvSpPr txBox="1"/>
          <p:nvPr/>
        </p:nvSpPr>
        <p:spPr>
          <a:xfrm>
            <a:off x="2250900" y="357650"/>
            <a:ext cx="7690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OPOSTOS PELO VÉRTICE 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54aeafb796_0_214"/>
          <p:cNvSpPr txBox="1"/>
          <p:nvPr/>
        </p:nvSpPr>
        <p:spPr>
          <a:xfrm>
            <a:off x="698625" y="1312650"/>
            <a:ext cx="10631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São ângulos formados por duas retas concorrentes. Essas retas formam quatro ângulos, sendo cada um ângulo tendo seu oposto igual em medida. 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842425" y="660300"/>
            <a:ext cx="894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Um ângulo é a medida da abertura entre duas semirretas distintas que partem de uma mesma origem.</a:t>
            </a:r>
            <a:endParaRPr sz="2000"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4936" y="1912612"/>
            <a:ext cx="7282131" cy="351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354aeafb796_0_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354aeafb796_0_222"/>
          <p:cNvSpPr txBox="1"/>
          <p:nvPr/>
        </p:nvSpPr>
        <p:spPr>
          <a:xfrm>
            <a:off x="2349300" y="418850"/>
            <a:ext cx="7493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CORRESPONDENTE</a:t>
            </a:r>
            <a:r>
              <a:rPr b="1" lang="pt-BR" sz="2700" u="sng">
                <a:solidFill>
                  <a:schemeClr val="lt1"/>
                </a:solidFill>
              </a:rPr>
              <a:t> </a:t>
            </a:r>
            <a:endParaRPr/>
          </a:p>
        </p:txBody>
      </p:sp>
      <p:sp>
        <p:nvSpPr>
          <p:cNvPr id="225" name="Google Shape;225;g354aeafb796_0_222"/>
          <p:cNvSpPr txBox="1"/>
          <p:nvPr/>
        </p:nvSpPr>
        <p:spPr>
          <a:xfrm>
            <a:off x="849975" y="1405300"/>
            <a:ext cx="914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São pares de ângulos que estão em posições semelhantes em relação à duas retas paralelas e uma transversal.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354aeafb796_0_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54aeafb796_0_227"/>
          <p:cNvSpPr txBox="1"/>
          <p:nvPr/>
        </p:nvSpPr>
        <p:spPr>
          <a:xfrm>
            <a:off x="2302950" y="314575"/>
            <a:ext cx="758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ALTERNO INTERNO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354aeafb796_0_227"/>
          <p:cNvSpPr txBox="1"/>
          <p:nvPr/>
        </p:nvSpPr>
        <p:spPr>
          <a:xfrm>
            <a:off x="1139700" y="1173625"/>
            <a:ext cx="991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São pares de ângulos que estão no lado opostos de uma reta transversal e dentro de retas paralelas. Esses ângulos possuem medidas iguais.</a:t>
            </a:r>
            <a:endParaRPr b="1"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354aeafb796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354aeafb796_0_232"/>
          <p:cNvSpPr txBox="1"/>
          <p:nvPr/>
        </p:nvSpPr>
        <p:spPr>
          <a:xfrm>
            <a:off x="2459400" y="360900"/>
            <a:ext cx="7273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ÂNGULO ALTERNO EXTERNO</a:t>
            </a: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354aeafb796_0_232"/>
          <p:cNvSpPr txBox="1"/>
          <p:nvPr/>
        </p:nvSpPr>
        <p:spPr>
          <a:xfrm>
            <a:off x="960050" y="1289500"/>
            <a:ext cx="9507300" cy="11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15900" lvl="0" marL="215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pt-BR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Definição: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São pares de ângulos que estão no lado opostos de uma reta transversal e fora das retas paralelas. Esses ângulos possuem medidas iguais.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2159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4aeafb796_0_0"/>
          <p:cNvSpPr txBox="1"/>
          <p:nvPr/>
        </p:nvSpPr>
        <p:spPr>
          <a:xfrm>
            <a:off x="1607100" y="196950"/>
            <a:ext cx="897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Onde nós podemos observar esses ângulos no dia-dia?</a:t>
            </a:r>
            <a:endParaRPr/>
          </a:p>
        </p:txBody>
      </p:sp>
      <p:sp>
        <p:nvSpPr>
          <p:cNvPr id="98" name="Google Shape;98;g354aeafb796_0_0"/>
          <p:cNvSpPr txBox="1"/>
          <p:nvPr/>
        </p:nvSpPr>
        <p:spPr>
          <a:xfrm>
            <a:off x="360900" y="1133150"/>
            <a:ext cx="6195900" cy="3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 do cotidiano;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Construções;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gráfico;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 figuras planas.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354aeafb796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54aeafb796_0_5"/>
          <p:cNvSpPr txBox="1"/>
          <p:nvPr/>
        </p:nvSpPr>
        <p:spPr>
          <a:xfrm>
            <a:off x="3709638" y="278000"/>
            <a:ext cx="4772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 do dia-dia</a:t>
            </a:r>
            <a:endParaRPr sz="3500"/>
          </a:p>
        </p:txBody>
      </p:sp>
      <p:pic>
        <p:nvPicPr>
          <p:cNvPr descr="Relógio de ponteiros&#10;&#10;Descrição gerada automaticamente" id="105" name="Google Shape;105;g354aeafb796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435" y="2071687"/>
            <a:ext cx="26765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ntendo cabide, objeto&#10;&#10;Descrição gerada automaticamente" id="106" name="Google Shape;106;g354aeafb796_0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0773" y="2069172"/>
            <a:ext cx="3160682" cy="271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54aeafb796_0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85506" y="2077619"/>
            <a:ext cx="2710312" cy="2731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54aeafb796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54aeafb796_0_124"/>
          <p:cNvSpPr txBox="1"/>
          <p:nvPr/>
        </p:nvSpPr>
        <p:spPr>
          <a:xfrm>
            <a:off x="3234600" y="509725"/>
            <a:ext cx="57228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Construções Arquitetônicas</a:t>
            </a:r>
            <a:endParaRPr/>
          </a:p>
        </p:txBody>
      </p:sp>
      <p:pic>
        <p:nvPicPr>
          <p:cNvPr id="114" name="Google Shape;114;g354aeafb796_0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853" y="1916316"/>
            <a:ext cx="4502269" cy="3025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greja com torre alta ao fundo&#10;&#10;Descrição gerada automaticamente" id="115" name="Google Shape;115;g354aeafb796_0_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435" y="1916149"/>
            <a:ext cx="4027816" cy="302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354aeafb796_0_1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36796" y="1919232"/>
            <a:ext cx="3655204" cy="3019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354aeafb796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354aeafb796_0_10"/>
          <p:cNvSpPr txBox="1"/>
          <p:nvPr/>
        </p:nvSpPr>
        <p:spPr>
          <a:xfrm>
            <a:off x="4596000" y="474975"/>
            <a:ext cx="3000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Gráfico</a:t>
            </a:r>
            <a:endParaRPr/>
          </a:p>
        </p:txBody>
      </p:sp>
      <p:pic>
        <p:nvPicPr>
          <p:cNvPr descr="Diagrama&#10;&#10;Descrição gerada automaticamente" id="123" name="Google Shape;123;g354aeafb796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4013" y="2159300"/>
            <a:ext cx="2558450" cy="253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54aeafb796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7431" y="2159750"/>
            <a:ext cx="3011517" cy="2538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Ícone&#10;&#10;Descrição gerada automaticamente" id="125" name="Google Shape;125;g354aeafb796_0_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11947" y="2162175"/>
            <a:ext cx="3009900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354aeafb796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54aeafb796_0_15"/>
          <p:cNvSpPr txBox="1"/>
          <p:nvPr/>
        </p:nvSpPr>
        <p:spPr>
          <a:xfrm>
            <a:off x="4596000" y="382300"/>
            <a:ext cx="30000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Artes </a:t>
            </a:r>
            <a:endParaRPr/>
          </a:p>
        </p:txBody>
      </p:sp>
      <p:pic>
        <p:nvPicPr>
          <p:cNvPr id="132" name="Google Shape;132;g354aeafb796_0_15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041" y="1690493"/>
            <a:ext cx="32289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54aeafb796_0_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6763" y="1690598"/>
            <a:ext cx="2758476" cy="2786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54aeafb796_0_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3027" y="1709916"/>
            <a:ext cx="3167154" cy="277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354aeafb796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54aeafb796_0_42"/>
          <p:cNvSpPr txBox="1"/>
          <p:nvPr/>
        </p:nvSpPr>
        <p:spPr>
          <a:xfrm>
            <a:off x="1398450" y="289650"/>
            <a:ext cx="93951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Figuras Planas</a:t>
            </a:r>
            <a:endParaRPr sz="3500"/>
          </a:p>
        </p:txBody>
      </p:sp>
      <p:sp>
        <p:nvSpPr>
          <p:cNvPr id="141" name="Google Shape;141;g354aeafb796_0_42"/>
          <p:cNvSpPr txBox="1"/>
          <p:nvPr/>
        </p:nvSpPr>
        <p:spPr>
          <a:xfrm>
            <a:off x="810925" y="1297475"/>
            <a:ext cx="3000000" cy="3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Triângulos;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Quadriláteros;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Pentágono;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Hexágono;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Heptágono;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Octógono;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Eneágono;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Decágono.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354aeafb796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54aeafb796_0_47"/>
          <p:cNvSpPr txBox="1"/>
          <p:nvPr/>
        </p:nvSpPr>
        <p:spPr>
          <a:xfrm>
            <a:off x="2672850" y="208550"/>
            <a:ext cx="68463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Alfabeto Grego nos ângulos</a:t>
            </a:r>
            <a:r>
              <a:rPr b="1" lang="pt-BR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48" name="Google Shape;148;g354aeafb796_0_47"/>
          <p:cNvSpPr txBox="1"/>
          <p:nvPr/>
        </p:nvSpPr>
        <p:spPr>
          <a:xfrm>
            <a:off x="880325" y="1262700"/>
            <a:ext cx="10252500" cy="23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7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alfabeto grego é muito utilizado na matemática. Algumas letras por exemplo, são bastante comuns nos cálculos de ângulos.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Alfa;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Beta;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Gama ;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Teta.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2025-01-16T21:57:08Z</dcterms:created>
  <dc:creator>Gabriela Oliveira</dc:creator>
</cp:coreProperties>
</file>