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9"/>
  </p:notesMasterIdLst>
  <p:sldIdLst>
    <p:sldId id="256" r:id="rId2"/>
    <p:sldId id="257" r:id="rId3"/>
    <p:sldId id="258" r:id="rId4"/>
    <p:sldId id="325" r:id="rId5"/>
    <p:sldId id="259" r:id="rId6"/>
    <p:sldId id="260" r:id="rId7"/>
    <p:sldId id="261" r:id="rId8"/>
    <p:sldId id="326" r:id="rId9"/>
    <p:sldId id="262" r:id="rId10"/>
    <p:sldId id="263" r:id="rId11"/>
    <p:sldId id="264" r:id="rId12"/>
    <p:sldId id="265" r:id="rId13"/>
    <p:sldId id="266" r:id="rId14"/>
    <p:sldId id="267" r:id="rId15"/>
    <p:sldId id="324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327" r:id="rId27"/>
    <p:sldId id="279" r:id="rId28"/>
    <p:sldId id="280" r:id="rId29"/>
    <p:sldId id="328" r:id="rId30"/>
    <p:sldId id="281" r:id="rId31"/>
    <p:sldId id="278" r:id="rId32"/>
    <p:sldId id="329" r:id="rId33"/>
    <p:sldId id="330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31" r:id="rId75"/>
    <p:sldId id="332" r:id="rId76"/>
    <p:sldId id="333" r:id="rId77"/>
    <p:sldId id="323" r:id="rId78"/>
  </p:sldIdLst>
  <p:sldSz cx="12192000" cy="6858000"/>
  <p:notesSz cx="6858000" cy="9144000"/>
  <p:embeddedFontLs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PT Serif" panose="020A0603040505020204" pitchFamily="18" charset="77"/>
      <p:regular r:id="rId84"/>
      <p:bold r:id="rId85"/>
      <p:italic r:id="rId86"/>
      <p:boldItalic r:id="rId8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8" roundtripDataSignature="AMtx7mhwYfO76FpnzHI09bGIlrk6C2Ac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5.fntdata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4.fntdata"/><Relationship Id="rId88" Type="http://customschemas.google.com/relationships/presentationmetadata" Target="meta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8.fntdata"/><Relationship Id="rId61" Type="http://schemas.openxmlformats.org/officeDocument/2006/relationships/slide" Target="slides/slide60.xml"/><Relationship Id="rId82" Type="http://schemas.openxmlformats.org/officeDocument/2006/relationships/font" Target="fonts/font3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52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2097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8876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74521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8862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99265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7" name="Google Shape;467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" name="Google Shape;474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9" name="Google Shape;489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8" name="Google Shape;508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1" name="Google Shape;521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8" name="Google Shape;528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2" name="Google Shape;542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1877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7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e Conteúdo">
  <p:cSld name="1_Título e Conteúd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71" descr="Logotipo&#10;&#10;Descrição gerad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0790" y="112037"/>
            <a:ext cx="1801950" cy="641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7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7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4876800" y="4437527"/>
            <a:ext cx="63038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CDD60C"/>
                </a:solidFill>
                <a:latin typeface="Arial"/>
                <a:ea typeface="Arial"/>
                <a:cs typeface="Arial"/>
                <a:sym typeface="Arial"/>
              </a:rPr>
              <a:t>VI – Atmosfera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CDD60C"/>
                </a:solidFill>
                <a:latin typeface="Arial"/>
                <a:ea typeface="Arial"/>
                <a:cs typeface="Arial"/>
                <a:sym typeface="Arial"/>
              </a:rPr>
              <a:t>Pedro Lauria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"/>
          <p:cNvSpPr txBox="1">
            <a:spLocks noGrp="1"/>
          </p:cNvSpPr>
          <p:nvPr>
            <p:ph type="title" idx="4294967295"/>
          </p:nvPr>
        </p:nvSpPr>
        <p:spPr>
          <a:xfrm>
            <a:off x="-418091" y="3256119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/>
              <a:t>Vento</a:t>
            </a:r>
            <a:endParaRPr sz="3200"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43" name="Google Shape;14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0809" y="367243"/>
            <a:ext cx="5870771" cy="553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 txBox="1">
            <a:spLocks noGrp="1"/>
          </p:cNvSpPr>
          <p:nvPr>
            <p:ph type="title" idx="4294967295"/>
          </p:nvPr>
        </p:nvSpPr>
        <p:spPr>
          <a:xfrm>
            <a:off x="4042568" y="250372"/>
            <a:ext cx="410686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/>
              <a:t>As Moções na Índia</a:t>
            </a:r>
            <a:endParaRPr sz="3200"/>
          </a:p>
        </p:txBody>
      </p:sp>
      <p:sp>
        <p:nvSpPr>
          <p:cNvPr id="149" name="Google Shape;149;p9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150" name="Google Shape;15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3035" y="1263849"/>
            <a:ext cx="8685927" cy="4943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0314" y="980324"/>
            <a:ext cx="8710703" cy="489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"/>
          <p:cNvSpPr txBox="1">
            <a:spLocks noGrp="1"/>
          </p:cNvSpPr>
          <p:nvPr>
            <p:ph type="title" idx="4294967295"/>
          </p:nvPr>
        </p:nvSpPr>
        <p:spPr>
          <a:xfrm>
            <a:off x="163800" y="3115686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/>
              <a:t>Correntes de Ar Globais</a:t>
            </a:r>
            <a:endParaRPr sz="3200"/>
          </a:p>
        </p:txBody>
      </p:sp>
      <p:sp>
        <p:nvSpPr>
          <p:cNvPr id="161" name="Google Shape;161;p11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162" name="Google Shape;16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1163" y="983956"/>
            <a:ext cx="5650909" cy="50858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"/>
          <p:cNvSpPr txBox="1">
            <a:spLocks noGrp="1"/>
          </p:cNvSpPr>
          <p:nvPr>
            <p:ph type="title" idx="4294967295"/>
          </p:nvPr>
        </p:nvSpPr>
        <p:spPr>
          <a:xfrm>
            <a:off x="3931492" y="2419572"/>
            <a:ext cx="442941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5400" dirty="0"/>
              <a:t>Tempo x </a:t>
            </a:r>
            <a:r>
              <a:rPr lang="en-US" sz="5400" dirty="0" err="1"/>
              <a:t>Clima</a:t>
            </a:r>
            <a:endParaRPr sz="5400" dirty="0"/>
          </a:p>
        </p:txBody>
      </p:sp>
      <p:sp>
        <p:nvSpPr>
          <p:cNvPr id="169" name="Google Shape;169;p12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5" name="Google Shape;168;p12"/>
          <p:cNvSpPr txBox="1">
            <a:spLocks/>
          </p:cNvSpPr>
          <p:nvPr/>
        </p:nvSpPr>
        <p:spPr>
          <a:xfrm>
            <a:off x="2797367" y="3186945"/>
            <a:ext cx="6697663" cy="751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buSzPts val="3600"/>
              <a:buNone/>
            </a:pPr>
            <a:r>
              <a:rPr lang="pt-BR" sz="2400" dirty="0"/>
              <a:t>Ambos significam a mesma coisa? Qual a diferença?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"/>
          <p:cNvSpPr txBox="1">
            <a:spLocks noGrp="1"/>
          </p:cNvSpPr>
          <p:nvPr>
            <p:ph type="title" idx="4294967295"/>
          </p:nvPr>
        </p:nvSpPr>
        <p:spPr>
          <a:xfrm>
            <a:off x="3685308" y="652319"/>
            <a:ext cx="442941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Tempo x Clima</a:t>
            </a:r>
            <a:endParaRPr/>
          </a:p>
        </p:txBody>
      </p:sp>
      <p:sp>
        <p:nvSpPr>
          <p:cNvPr id="168" name="Google Shape;168;p12"/>
          <p:cNvSpPr txBox="1">
            <a:spLocks noGrp="1"/>
          </p:cNvSpPr>
          <p:nvPr>
            <p:ph type="body" idx="4294967295"/>
          </p:nvPr>
        </p:nvSpPr>
        <p:spPr>
          <a:xfrm>
            <a:off x="274637" y="2044701"/>
            <a:ext cx="11464925" cy="428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 dirty="0"/>
              <a:t>Tempo se </a:t>
            </a:r>
            <a:r>
              <a:rPr lang="en-US" sz="3600" dirty="0" err="1"/>
              <a:t>trata</a:t>
            </a:r>
            <a:r>
              <a:rPr lang="en-US" sz="3600" dirty="0"/>
              <a:t> de um </a:t>
            </a:r>
            <a:r>
              <a:rPr lang="en-US" sz="3600" dirty="0" err="1"/>
              <a:t>retrato</a:t>
            </a:r>
            <a:r>
              <a:rPr lang="en-US" sz="3600" dirty="0"/>
              <a:t> das </a:t>
            </a:r>
            <a:r>
              <a:rPr lang="en-US" sz="3600" dirty="0" err="1"/>
              <a:t>condições</a:t>
            </a:r>
            <a:r>
              <a:rPr lang="en-US" sz="3600" dirty="0"/>
              <a:t> </a:t>
            </a:r>
            <a:r>
              <a:rPr lang="en-US" sz="3600" dirty="0" err="1"/>
              <a:t>climáticas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um </a:t>
            </a:r>
            <a:r>
              <a:rPr lang="en-US" sz="3600" dirty="0" err="1"/>
              <a:t>pequeno</a:t>
            </a:r>
            <a:r>
              <a:rPr lang="en-US" sz="3600" dirty="0"/>
              <a:t> </a:t>
            </a:r>
            <a:r>
              <a:rPr lang="en-US" sz="3600" dirty="0" err="1"/>
              <a:t>espaço</a:t>
            </a:r>
            <a:r>
              <a:rPr lang="en-US" sz="3600" dirty="0"/>
              <a:t> </a:t>
            </a:r>
            <a:r>
              <a:rPr lang="en-US" sz="3600" dirty="0" err="1"/>
              <a:t>cronológico</a:t>
            </a:r>
            <a:r>
              <a:rPr lang="en-US" sz="3600" dirty="0"/>
              <a:t> (</a:t>
            </a:r>
            <a:r>
              <a:rPr lang="en-US" sz="3600" dirty="0" err="1"/>
              <a:t>dias</a:t>
            </a:r>
            <a:r>
              <a:rPr lang="en-US" sz="3600" dirty="0"/>
              <a:t>, </a:t>
            </a:r>
            <a:r>
              <a:rPr lang="en-US" sz="3600" dirty="0" err="1"/>
              <a:t>semanas</a:t>
            </a:r>
            <a:r>
              <a:rPr lang="en-US" sz="3600" dirty="0"/>
              <a:t>).</a:t>
            </a:r>
            <a:endParaRPr dirty="0"/>
          </a:p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dirty="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 dirty="0" err="1"/>
              <a:t>Clima</a:t>
            </a:r>
            <a:r>
              <a:rPr lang="en-US" sz="3600" dirty="0"/>
              <a:t> se </a:t>
            </a:r>
            <a:r>
              <a:rPr lang="en-US" sz="3600" dirty="0" err="1"/>
              <a:t>trata</a:t>
            </a:r>
            <a:r>
              <a:rPr lang="en-US" sz="3600" dirty="0"/>
              <a:t> de </a:t>
            </a:r>
            <a:r>
              <a:rPr lang="en-US" sz="3600" dirty="0" err="1"/>
              <a:t>uma</a:t>
            </a:r>
            <a:r>
              <a:rPr lang="en-US" sz="3600" dirty="0"/>
              <a:t> </a:t>
            </a:r>
            <a:r>
              <a:rPr lang="en-US" sz="3600" dirty="0" err="1"/>
              <a:t>média</a:t>
            </a:r>
            <a:r>
              <a:rPr lang="en-US" sz="3600" dirty="0"/>
              <a:t> das </a:t>
            </a:r>
            <a:r>
              <a:rPr lang="en-US" sz="3600" dirty="0" err="1"/>
              <a:t>condições</a:t>
            </a:r>
            <a:r>
              <a:rPr lang="en-US" sz="3600" dirty="0"/>
              <a:t> </a:t>
            </a:r>
            <a:r>
              <a:rPr lang="en-US" sz="3600" dirty="0" err="1"/>
              <a:t>climáticas</a:t>
            </a:r>
            <a:r>
              <a:rPr lang="en-US" sz="3600" dirty="0"/>
              <a:t> de </a:t>
            </a:r>
            <a:r>
              <a:rPr lang="en-US" sz="3600" dirty="0" err="1"/>
              <a:t>uma</a:t>
            </a:r>
            <a:r>
              <a:rPr lang="en-US" sz="3600" dirty="0"/>
              <a:t> </a:t>
            </a:r>
            <a:r>
              <a:rPr lang="en-US" sz="3600" dirty="0" err="1"/>
              <a:t>área</a:t>
            </a:r>
            <a:r>
              <a:rPr lang="en-US" sz="3600" dirty="0"/>
              <a:t> </a:t>
            </a:r>
            <a:r>
              <a:rPr lang="en-US" sz="3600" dirty="0" err="1"/>
              <a:t>por</a:t>
            </a:r>
            <a:r>
              <a:rPr lang="en-US" sz="3600" dirty="0"/>
              <a:t> </a:t>
            </a:r>
            <a:r>
              <a:rPr lang="en-US" sz="3600" dirty="0" err="1"/>
              <a:t>pelo</a:t>
            </a:r>
            <a:r>
              <a:rPr lang="en-US" sz="3600" dirty="0"/>
              <a:t> </a:t>
            </a:r>
            <a:r>
              <a:rPr lang="en-US" sz="3600" dirty="0" err="1"/>
              <a:t>menos</a:t>
            </a:r>
            <a:r>
              <a:rPr lang="en-US" sz="3600" dirty="0"/>
              <a:t> 30 </a:t>
            </a:r>
            <a:r>
              <a:rPr lang="en-US" sz="3600" dirty="0" err="1"/>
              <a:t>anos</a:t>
            </a:r>
            <a:r>
              <a:rPr lang="en-US" sz="3600" dirty="0"/>
              <a:t>.</a:t>
            </a:r>
            <a:endParaRPr dirty="0"/>
          </a:p>
        </p:txBody>
      </p:sp>
      <p:sp>
        <p:nvSpPr>
          <p:cNvPr id="169" name="Google Shape;169;p12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0310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 txBox="1">
            <a:spLocks noGrp="1"/>
          </p:cNvSpPr>
          <p:nvPr>
            <p:ph type="title" idx="4294967295"/>
          </p:nvPr>
        </p:nvSpPr>
        <p:spPr>
          <a:xfrm>
            <a:off x="4281054" y="676558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Tempo x Clima</a:t>
            </a:r>
            <a:endParaRPr sz="3600"/>
          </a:p>
        </p:txBody>
      </p:sp>
      <p:sp>
        <p:nvSpPr>
          <p:cNvPr id="175" name="Google Shape;175;p13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176" name="Google Shape;17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877" y="1550505"/>
            <a:ext cx="5362532" cy="280467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3"/>
          <p:cNvSpPr txBox="1"/>
          <p:nvPr/>
        </p:nvSpPr>
        <p:spPr>
          <a:xfrm>
            <a:off x="946697" y="4611782"/>
            <a:ext cx="410489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 por isso que você fala que o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 Rio de Janeiro está chuvoso, mas que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clima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é tropical.</a:t>
            </a:r>
            <a:endParaRPr/>
          </a:p>
        </p:txBody>
      </p:sp>
      <p:pic>
        <p:nvPicPr>
          <p:cNvPr id="178" name="Google Shape;17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1593" y="1550504"/>
            <a:ext cx="5690502" cy="282271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3"/>
          <p:cNvSpPr txBox="1"/>
          <p:nvPr/>
        </p:nvSpPr>
        <p:spPr>
          <a:xfrm>
            <a:off x="7324265" y="4629822"/>
            <a:ext cx="3921038" cy="120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isso que se trata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previsão do tempo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 não previsão do clima.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4"/>
          <p:cNvSpPr txBox="1">
            <a:spLocks noGrp="1"/>
          </p:cNvSpPr>
          <p:nvPr>
            <p:ph type="title" idx="4294967295"/>
          </p:nvPr>
        </p:nvSpPr>
        <p:spPr>
          <a:xfrm>
            <a:off x="3034146" y="544513"/>
            <a:ext cx="5458186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Fatores Definidores do Clima</a:t>
            </a:r>
            <a:endParaRPr sz="3600"/>
          </a:p>
        </p:txBody>
      </p:sp>
      <p:sp>
        <p:nvSpPr>
          <p:cNvPr id="185" name="Google Shape;185;p14"/>
          <p:cNvSpPr txBox="1">
            <a:spLocks noGrp="1"/>
          </p:cNvSpPr>
          <p:nvPr>
            <p:ph type="body" idx="4294967295"/>
          </p:nvPr>
        </p:nvSpPr>
        <p:spPr>
          <a:xfrm>
            <a:off x="1593274" y="1888692"/>
            <a:ext cx="8585200" cy="428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 dirty="0"/>
              <a:t>São </a:t>
            </a:r>
            <a:r>
              <a:rPr lang="en-US" sz="3600" dirty="0" err="1"/>
              <a:t>eles</a:t>
            </a:r>
            <a:r>
              <a:rPr lang="en-US" sz="3600" dirty="0"/>
              <a:t>:</a:t>
            </a:r>
            <a:endParaRPr dirty="0"/>
          </a:p>
          <a:p>
            <a:pPr marL="2286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-"/>
            </a:pPr>
            <a:r>
              <a:rPr lang="en-US" sz="3600" dirty="0"/>
              <a:t>Latitude</a:t>
            </a:r>
            <a:endParaRPr dirty="0"/>
          </a:p>
          <a:p>
            <a:pPr marL="2286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-"/>
            </a:pPr>
            <a:r>
              <a:rPr lang="en-US" sz="3600" dirty="0"/>
              <a:t>Altitude</a:t>
            </a:r>
            <a:endParaRPr dirty="0"/>
          </a:p>
          <a:p>
            <a:pPr marL="2286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-"/>
            </a:pPr>
            <a:r>
              <a:rPr lang="en-US" sz="3600" dirty="0" err="1"/>
              <a:t>Continentalidade</a:t>
            </a:r>
            <a:r>
              <a:rPr lang="en-US" sz="3600" dirty="0"/>
              <a:t> e </a:t>
            </a:r>
            <a:r>
              <a:rPr lang="en-US" sz="3600" dirty="0" err="1"/>
              <a:t>Maritimidade</a:t>
            </a:r>
            <a:endParaRPr sz="3600" dirty="0"/>
          </a:p>
          <a:p>
            <a:pPr marL="2286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-"/>
            </a:pPr>
            <a:r>
              <a:rPr lang="en-US" sz="3600" dirty="0" err="1"/>
              <a:t>Corrente</a:t>
            </a:r>
            <a:r>
              <a:rPr lang="en-US" sz="3600" dirty="0"/>
              <a:t> </a:t>
            </a:r>
            <a:r>
              <a:rPr lang="en-US" sz="3600" dirty="0" err="1"/>
              <a:t>Marítima</a:t>
            </a:r>
            <a:endParaRPr sz="3600" dirty="0"/>
          </a:p>
          <a:p>
            <a:pPr marL="2286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-"/>
            </a:pPr>
            <a:r>
              <a:rPr lang="en-US" sz="3600" dirty="0" err="1"/>
              <a:t>Massas</a:t>
            </a:r>
            <a:r>
              <a:rPr lang="en-US" sz="3600" dirty="0"/>
              <a:t> de </a:t>
            </a:r>
            <a:r>
              <a:rPr lang="en-US" sz="3600" dirty="0" err="1"/>
              <a:t>Ar</a:t>
            </a:r>
            <a:endParaRPr lang="en-US" sz="3600" dirty="0"/>
          </a:p>
          <a:p>
            <a:pPr marL="2286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Char char="-"/>
            </a:pPr>
            <a:r>
              <a:rPr lang="en-US" sz="3600" dirty="0" err="1"/>
              <a:t>Vegetação</a:t>
            </a:r>
            <a:endParaRPr sz="3600" dirty="0"/>
          </a:p>
          <a:p>
            <a:pPr marL="381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/>
          </a:p>
        </p:txBody>
      </p:sp>
      <p:sp>
        <p:nvSpPr>
          <p:cNvPr id="186" name="Google Shape;186;p14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"/>
          <p:cNvSpPr txBox="1">
            <a:spLocks noGrp="1"/>
          </p:cNvSpPr>
          <p:nvPr>
            <p:ph type="title" idx="4294967295"/>
          </p:nvPr>
        </p:nvSpPr>
        <p:spPr>
          <a:xfrm>
            <a:off x="387927" y="885104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1) Latitude</a:t>
            </a:r>
            <a:endParaRPr sz="3600"/>
          </a:p>
        </p:txBody>
      </p:sp>
      <p:sp>
        <p:nvSpPr>
          <p:cNvPr id="192" name="Google Shape;192;p15"/>
          <p:cNvSpPr txBox="1">
            <a:spLocks noGrp="1"/>
          </p:cNvSpPr>
          <p:nvPr>
            <p:ph type="body" idx="4294967295"/>
          </p:nvPr>
        </p:nvSpPr>
        <p:spPr>
          <a:xfrm>
            <a:off x="387927" y="2028104"/>
            <a:ext cx="6836263" cy="428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/>
              <a:t>Interfere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incidência</a:t>
            </a:r>
            <a:r>
              <a:rPr lang="en-US" dirty="0"/>
              <a:t> de </a:t>
            </a:r>
            <a:r>
              <a:rPr lang="en-US" dirty="0" err="1"/>
              <a:t>raios</a:t>
            </a:r>
            <a:r>
              <a:rPr lang="en-US" dirty="0"/>
              <a:t> </a:t>
            </a:r>
            <a:r>
              <a:rPr lang="en-US" dirty="0" err="1"/>
              <a:t>solares</a:t>
            </a:r>
            <a:r>
              <a:rPr lang="en-US" dirty="0"/>
              <a:t> </a:t>
            </a:r>
            <a:r>
              <a:rPr lang="en-US" dirty="0" err="1"/>
              <a:t>recebidos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determinada</a:t>
            </a:r>
            <a:r>
              <a:rPr lang="en-US" dirty="0"/>
              <a:t> </a:t>
            </a:r>
            <a:r>
              <a:rPr lang="en-US" dirty="0" err="1"/>
              <a:t>região</a:t>
            </a:r>
            <a:r>
              <a:rPr lang="en-US" dirty="0"/>
              <a:t>. Latitudes </a:t>
            </a:r>
            <a:r>
              <a:rPr lang="en-US" dirty="0" err="1"/>
              <a:t>próximas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Equador</a:t>
            </a:r>
            <a:r>
              <a:rPr lang="en-US" dirty="0"/>
              <a:t> </a:t>
            </a:r>
            <a:r>
              <a:rPr lang="en-US" dirty="0" err="1"/>
              <a:t>recebem</a:t>
            </a:r>
            <a:r>
              <a:rPr lang="en-US" dirty="0"/>
              <a:t> </a:t>
            </a:r>
            <a:r>
              <a:rPr lang="en-US" dirty="0" err="1"/>
              <a:t>maiores</a:t>
            </a:r>
            <a:r>
              <a:rPr lang="en-US" dirty="0"/>
              <a:t> </a:t>
            </a:r>
            <a:r>
              <a:rPr lang="en-US" dirty="0" err="1"/>
              <a:t>quantidades</a:t>
            </a:r>
            <a:r>
              <a:rPr lang="en-US" dirty="0"/>
              <a:t> de </a:t>
            </a:r>
            <a:r>
              <a:rPr lang="en-US" dirty="0" err="1"/>
              <a:t>raios</a:t>
            </a:r>
            <a:r>
              <a:rPr lang="en-US" dirty="0"/>
              <a:t> </a:t>
            </a:r>
            <a:r>
              <a:rPr lang="en-US" dirty="0" err="1"/>
              <a:t>solares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terem</a:t>
            </a:r>
            <a:r>
              <a:rPr lang="en-US" dirty="0"/>
              <a:t> </a:t>
            </a:r>
            <a:r>
              <a:rPr lang="en-US" dirty="0" err="1"/>
              <a:t>maior</a:t>
            </a:r>
            <a:r>
              <a:rPr lang="en-US" dirty="0"/>
              <a:t> </a:t>
            </a:r>
            <a:r>
              <a:rPr lang="en-US" dirty="0" err="1"/>
              <a:t>superfície</a:t>
            </a:r>
            <a:r>
              <a:rPr lang="en-US" dirty="0"/>
              <a:t> de </a:t>
            </a:r>
            <a:r>
              <a:rPr lang="en-US" dirty="0" err="1"/>
              <a:t>contato</a:t>
            </a:r>
            <a:r>
              <a:rPr lang="en-US" dirty="0"/>
              <a:t>, </a:t>
            </a:r>
            <a:r>
              <a:rPr lang="en-US" dirty="0" err="1"/>
              <a:t>sendo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quentes</a:t>
            </a:r>
            <a:r>
              <a:rPr lang="en-US" dirty="0"/>
              <a:t>. O </a:t>
            </a:r>
            <a:r>
              <a:rPr lang="en-US" dirty="0" err="1"/>
              <a:t>inverso</a:t>
            </a:r>
            <a:r>
              <a:rPr lang="en-US" dirty="0"/>
              <a:t> </a:t>
            </a:r>
            <a:r>
              <a:rPr lang="en-US" dirty="0" err="1"/>
              <a:t>ocorre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polos</a:t>
            </a:r>
            <a:r>
              <a:rPr lang="en-US" dirty="0"/>
              <a:t>.</a:t>
            </a:r>
            <a:endParaRPr sz="2400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/>
          </a:p>
        </p:txBody>
      </p:sp>
      <p:sp>
        <p:nvSpPr>
          <p:cNvPr id="193" name="Google Shape;193;p15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4098" name="Picture 2" descr="Latitude e longitude: o que são, como calcular - Escola Kid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t="9769" r="3574" b="9369"/>
          <a:stretch/>
        </p:blipFill>
        <p:spPr bwMode="auto">
          <a:xfrm>
            <a:off x="7543801" y="1421555"/>
            <a:ext cx="4317023" cy="385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0037" y="506533"/>
            <a:ext cx="7730836" cy="5428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title" idx="4294967295"/>
          </p:nvPr>
        </p:nvSpPr>
        <p:spPr>
          <a:xfrm>
            <a:off x="3928341" y="714087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Atmosfera</a:t>
            </a:r>
            <a:endParaRPr sz="3600"/>
          </a:p>
        </p:txBody>
      </p:sp>
      <p:sp>
        <p:nvSpPr>
          <p:cNvPr id="97" name="Google Shape;97;p2"/>
          <p:cNvSpPr txBox="1">
            <a:spLocks noGrp="1"/>
          </p:cNvSpPr>
          <p:nvPr>
            <p:ph type="body" idx="4294967295"/>
          </p:nvPr>
        </p:nvSpPr>
        <p:spPr>
          <a:xfrm>
            <a:off x="342900" y="1857087"/>
            <a:ext cx="11506200" cy="51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 atmosfera é composta por todos os gases (inclusive Oxigênio) “presos” na Terra devido a sua força gravitacional.</a:t>
            </a:r>
            <a:endParaRPr/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Dessa forma, podemos dividir a atmosfera em diversas camadas de altitude, de acordo com os gases que se encontram presentes em cada uma.</a:t>
            </a:r>
            <a:endParaRPr/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Sua composição é 78% Nitrogênio, 21% Oxigênio e 1% todos os outros gases.</a:t>
            </a:r>
            <a:endParaRPr/>
          </a:p>
        </p:txBody>
      </p:sp>
      <p:sp>
        <p:nvSpPr>
          <p:cNvPr id="98" name="Google Shape;98;p2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"/>
          <p:cNvSpPr txBox="1">
            <a:spLocks noGrp="1"/>
          </p:cNvSpPr>
          <p:nvPr>
            <p:ph type="title" idx="4294967295"/>
          </p:nvPr>
        </p:nvSpPr>
        <p:spPr>
          <a:xfrm>
            <a:off x="138546" y="903288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2) Altitude</a:t>
            </a:r>
            <a:endParaRPr sz="3600"/>
          </a:p>
        </p:txBody>
      </p:sp>
      <p:sp>
        <p:nvSpPr>
          <p:cNvPr id="204" name="Google Shape;204;p17"/>
          <p:cNvSpPr txBox="1">
            <a:spLocks noGrp="1"/>
          </p:cNvSpPr>
          <p:nvPr>
            <p:ph type="body" idx="4294967295"/>
          </p:nvPr>
        </p:nvSpPr>
        <p:spPr>
          <a:xfrm>
            <a:off x="549274" y="2046288"/>
            <a:ext cx="10534361" cy="428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Quanto maior a altitude, mais rarefeito se torna o ar. Consequentemente, a temperatura tende a ser menor, pois nessas condições as moléculas de ar, em baixa concentração, não conseguem reter calor e umidade.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05" name="Google Shape;205;p17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"/>
          <p:cNvSpPr txBox="1">
            <a:spLocks noGrp="1"/>
          </p:cNvSpPr>
          <p:nvPr>
            <p:ph type="title" idx="4294967295"/>
          </p:nvPr>
        </p:nvSpPr>
        <p:spPr>
          <a:xfrm>
            <a:off x="110837" y="1065213"/>
            <a:ext cx="804949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3) Continentalidade e Maritimidade</a:t>
            </a:r>
            <a:endParaRPr sz="3600"/>
          </a:p>
        </p:txBody>
      </p:sp>
      <p:sp>
        <p:nvSpPr>
          <p:cNvPr id="211" name="Google Shape;211;p18"/>
          <p:cNvSpPr txBox="1">
            <a:spLocks noGrp="1"/>
          </p:cNvSpPr>
          <p:nvPr>
            <p:ph type="body" idx="4294967295"/>
          </p:nvPr>
        </p:nvSpPr>
        <p:spPr>
          <a:xfrm>
            <a:off x="274637" y="2309019"/>
            <a:ext cx="11083636" cy="428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Correspondem à maior ou menor proximidade de grandes massas de água. Além de exercerem variação na umidade, interferem também na temperatura da região.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12" name="Google Shape;212;p18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"/>
          <p:cNvSpPr txBox="1">
            <a:spLocks noGrp="1"/>
          </p:cNvSpPr>
          <p:nvPr>
            <p:ph type="body" idx="4294967295"/>
          </p:nvPr>
        </p:nvSpPr>
        <p:spPr>
          <a:xfrm>
            <a:off x="706581" y="1786515"/>
            <a:ext cx="10280073" cy="428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Lugares que sofrem influência da continentalidade (localizados no interior do continente, distantes dos oceanos) há uma variação maior da temperatura ao longo do dia, com altas taxas de amplitude térmica.</a:t>
            </a:r>
            <a:endParaRPr/>
          </a:p>
        </p:txBody>
      </p:sp>
      <p:sp>
        <p:nvSpPr>
          <p:cNvPr id="218" name="Google Shape;218;p19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0"/>
          <p:cNvSpPr txBox="1">
            <a:spLocks noGrp="1"/>
          </p:cNvSpPr>
          <p:nvPr>
            <p:ph type="body" idx="4294967295"/>
          </p:nvPr>
        </p:nvSpPr>
        <p:spPr>
          <a:xfrm>
            <a:off x="549275" y="1795607"/>
            <a:ext cx="11755437" cy="428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Assunto abordado nas aulas de Hidrosfera.</a:t>
            </a:r>
            <a:endParaRPr/>
          </a:p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Lembrar que a corrente fria tende a provocar baixa da umidade no litoral. Geralmente são as áreas áridas e desérticas.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24" name="Google Shape;224;p20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225" name="Google Shape;225;p20"/>
          <p:cNvSpPr txBox="1"/>
          <p:nvPr/>
        </p:nvSpPr>
        <p:spPr>
          <a:xfrm>
            <a:off x="-1149927" y="528061"/>
            <a:ext cx="804949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4) Correntes Marítimas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1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231" name="Google Shape;23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2653" y="296141"/>
            <a:ext cx="7356764" cy="5517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2"/>
          <p:cNvSpPr txBox="1">
            <a:spLocks noGrp="1"/>
          </p:cNvSpPr>
          <p:nvPr>
            <p:ph type="title" idx="4294967295"/>
          </p:nvPr>
        </p:nvSpPr>
        <p:spPr>
          <a:xfrm>
            <a:off x="274637" y="1164431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5) Massas de Ar</a:t>
            </a:r>
            <a:endParaRPr sz="3600"/>
          </a:p>
        </p:txBody>
      </p:sp>
      <p:sp>
        <p:nvSpPr>
          <p:cNvPr id="237" name="Google Shape;237;p22"/>
          <p:cNvSpPr txBox="1">
            <a:spLocks noGrp="1"/>
          </p:cNvSpPr>
          <p:nvPr>
            <p:ph type="body" idx="4294967295"/>
          </p:nvPr>
        </p:nvSpPr>
        <p:spPr>
          <a:xfrm>
            <a:off x="376238" y="2307431"/>
            <a:ext cx="11815762" cy="428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As massas de ar são grandes porções de ar que apresentam condições internas de temperatura, pressão e umidade relativamente homogêneas, influenciadas pela região onde são formadas.</a:t>
            </a:r>
            <a:endParaRPr/>
          </a:p>
        </p:txBody>
      </p:sp>
      <p:sp>
        <p:nvSpPr>
          <p:cNvPr id="238" name="Google Shape;238;p22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3"/>
          <p:cNvSpPr txBox="1">
            <a:spLocks noGrp="1"/>
          </p:cNvSpPr>
          <p:nvPr>
            <p:ph type="body" idx="4294967295"/>
          </p:nvPr>
        </p:nvSpPr>
        <p:spPr>
          <a:xfrm>
            <a:off x="401782" y="1669257"/>
            <a:ext cx="11019270" cy="428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Portanto, uma massa de ar que se forma na Antártida, vai apresenta características típicas dessa região, ou seja, temperatura baixa, alta pressão e pouca umidade.</a:t>
            </a:r>
            <a:endParaRPr/>
          </a:p>
        </p:txBody>
      </p:sp>
      <p:sp>
        <p:nvSpPr>
          <p:cNvPr id="244" name="Google Shape;244;p23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0073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"/>
          <p:cNvSpPr txBox="1">
            <a:spLocks noGrp="1"/>
          </p:cNvSpPr>
          <p:nvPr>
            <p:ph type="title" idx="4294967295"/>
          </p:nvPr>
        </p:nvSpPr>
        <p:spPr>
          <a:xfrm>
            <a:off x="3164320" y="732704"/>
            <a:ext cx="536170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dirty="0" err="1"/>
              <a:t>Tipos</a:t>
            </a:r>
            <a:r>
              <a:rPr lang="en-US" sz="3600" dirty="0"/>
              <a:t> de Massa de AR</a:t>
            </a:r>
            <a:endParaRPr sz="3600" dirty="0"/>
          </a:p>
        </p:txBody>
      </p:sp>
      <p:sp>
        <p:nvSpPr>
          <p:cNvPr id="250" name="Google Shape;250;p24"/>
          <p:cNvSpPr txBox="1">
            <a:spLocks noGrp="1"/>
          </p:cNvSpPr>
          <p:nvPr>
            <p:ph type="body" idx="4294967295"/>
          </p:nvPr>
        </p:nvSpPr>
        <p:spPr>
          <a:xfrm>
            <a:off x="88611" y="2044701"/>
            <a:ext cx="11690350" cy="428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 b="1"/>
              <a:t>Massas equatoriais </a:t>
            </a:r>
            <a:r>
              <a:rPr lang="en-US" sz="3600"/>
              <a:t>– sua formação ocorre nas baixas latitudes. </a:t>
            </a:r>
            <a:endParaRPr/>
          </a:p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Apresentam temperaturas elevadas, quando formadas em áreas oceânicas são úmidas; se formadas em regiões continentais, são menos úmidas.</a:t>
            </a:r>
            <a:endParaRPr/>
          </a:p>
          <a:p>
            <a:pPr marL="22860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</p:txBody>
      </p:sp>
      <p:sp>
        <p:nvSpPr>
          <p:cNvPr id="251" name="Google Shape;251;p24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5"/>
          <p:cNvSpPr txBox="1">
            <a:spLocks noGrp="1"/>
          </p:cNvSpPr>
          <p:nvPr>
            <p:ph type="body" idx="4294967295"/>
          </p:nvPr>
        </p:nvSpPr>
        <p:spPr>
          <a:xfrm>
            <a:off x="272256" y="1759096"/>
            <a:ext cx="11647487" cy="428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 b="1"/>
              <a:t>Massas tropicais </a:t>
            </a:r>
            <a:r>
              <a:rPr lang="en-US" sz="3600"/>
              <a:t>– suas regiões de origem são nas áreas próximas aos trópicos. </a:t>
            </a:r>
            <a:endParaRPr/>
          </a:p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 b="1"/>
              <a:t>Massas polares </a:t>
            </a:r>
            <a:r>
              <a:rPr lang="en-US" sz="3600"/>
              <a:t>– formam-se nas regiões próximas aos polos Sul e Norte, sempre em latitudes superiores a 50° e por esses aspectos, são extremamente frias. A polar continental é mais fria e mais seca; a oceânica é mais úmida.</a:t>
            </a:r>
            <a:endParaRPr/>
          </a:p>
          <a:p>
            <a:pPr marL="22860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  <a:p>
            <a:pPr marL="22860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</p:txBody>
      </p:sp>
      <p:sp>
        <p:nvSpPr>
          <p:cNvPr id="257" name="Google Shape;257;p25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4" name="Google Shape;249;p24"/>
          <p:cNvSpPr txBox="1">
            <a:spLocks/>
          </p:cNvSpPr>
          <p:nvPr/>
        </p:nvSpPr>
        <p:spPr>
          <a:xfrm>
            <a:off x="3164320" y="732704"/>
            <a:ext cx="536170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600"/>
            </a:pPr>
            <a:r>
              <a:rPr lang="pt-BR" sz="3600"/>
              <a:t>Tipos de Massa de AR</a:t>
            </a:r>
            <a:endParaRPr lang="pt-BR" sz="36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5"/>
          <p:cNvSpPr txBox="1">
            <a:spLocks noGrp="1"/>
          </p:cNvSpPr>
          <p:nvPr>
            <p:ph type="body" idx="4294967295"/>
          </p:nvPr>
        </p:nvSpPr>
        <p:spPr>
          <a:xfrm>
            <a:off x="272256" y="1759096"/>
            <a:ext cx="11647487" cy="428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 b="1" dirty="0" err="1"/>
              <a:t>Massas</a:t>
            </a:r>
            <a:r>
              <a:rPr lang="en-US" sz="3600" b="1" dirty="0"/>
              <a:t> </a:t>
            </a:r>
            <a:r>
              <a:rPr lang="en-US" sz="3600" b="1" dirty="0" err="1"/>
              <a:t>continentais</a:t>
            </a:r>
            <a:r>
              <a:rPr lang="en-US" sz="3600" b="1" dirty="0"/>
              <a:t> </a:t>
            </a:r>
            <a:r>
              <a:rPr lang="en-US" sz="3600" dirty="0"/>
              <a:t>– Se </a:t>
            </a:r>
            <a:r>
              <a:rPr lang="en-US" sz="3600" dirty="0" err="1"/>
              <a:t>formaram</a:t>
            </a:r>
            <a:r>
              <a:rPr lang="en-US" sz="3600" dirty="0"/>
              <a:t> no </a:t>
            </a:r>
            <a:r>
              <a:rPr lang="en-US" sz="3600" dirty="0" err="1"/>
              <a:t>continente</a:t>
            </a:r>
            <a:r>
              <a:rPr lang="en-US" sz="3600" dirty="0"/>
              <a:t>, </a:t>
            </a:r>
            <a:r>
              <a:rPr lang="en-US" sz="3600" dirty="0" err="1"/>
              <a:t>por</a:t>
            </a:r>
            <a:r>
              <a:rPr lang="en-US" sz="3600" dirty="0"/>
              <a:t> </a:t>
            </a:r>
            <a:r>
              <a:rPr lang="en-US" sz="3600" dirty="0" err="1"/>
              <a:t>isso</a:t>
            </a:r>
            <a:r>
              <a:rPr lang="en-US" sz="3600" dirty="0"/>
              <a:t> </a:t>
            </a:r>
            <a:r>
              <a:rPr lang="en-US" sz="3600" dirty="0" err="1"/>
              <a:t>são</a:t>
            </a:r>
            <a:r>
              <a:rPr lang="en-US" sz="3600" dirty="0"/>
              <a:t> </a:t>
            </a:r>
            <a:r>
              <a:rPr lang="en-US" sz="3600" dirty="0" err="1"/>
              <a:t>mais</a:t>
            </a:r>
            <a:r>
              <a:rPr lang="en-US" sz="3600" dirty="0"/>
              <a:t> </a:t>
            </a:r>
            <a:r>
              <a:rPr lang="en-US" sz="3600" dirty="0" err="1"/>
              <a:t>secas</a:t>
            </a:r>
            <a:r>
              <a:rPr lang="en-US" sz="3600" dirty="0"/>
              <a:t>. </a:t>
            </a:r>
            <a:endParaRPr dirty="0"/>
          </a:p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dirty="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 b="1" dirty="0" err="1"/>
              <a:t>Massas</a:t>
            </a:r>
            <a:r>
              <a:rPr lang="en-US" sz="3600" b="1" dirty="0"/>
              <a:t> </a:t>
            </a:r>
            <a:r>
              <a:rPr lang="en-US" sz="3600" b="1" dirty="0" err="1"/>
              <a:t>marítimas</a:t>
            </a:r>
            <a:r>
              <a:rPr lang="en-US" sz="3600" b="1" dirty="0"/>
              <a:t> </a:t>
            </a:r>
            <a:r>
              <a:rPr lang="en-US" sz="3600" dirty="0"/>
              <a:t>– </a:t>
            </a:r>
            <a:r>
              <a:rPr lang="en-US" sz="3600" dirty="0" err="1"/>
              <a:t>Formam</a:t>
            </a:r>
            <a:r>
              <a:rPr lang="en-US" sz="3600" dirty="0"/>
              <a:t>-se </a:t>
            </a:r>
            <a:r>
              <a:rPr lang="en-US" sz="3600" dirty="0" err="1"/>
              <a:t>sobre</a:t>
            </a:r>
            <a:r>
              <a:rPr lang="en-US" sz="3600" dirty="0"/>
              <a:t> </a:t>
            </a:r>
            <a:r>
              <a:rPr lang="en-US" sz="3600" dirty="0" err="1"/>
              <a:t>os</a:t>
            </a:r>
            <a:r>
              <a:rPr lang="en-US" sz="3600" dirty="0"/>
              <a:t> </a:t>
            </a:r>
            <a:r>
              <a:rPr lang="en-US" sz="3600" dirty="0" err="1"/>
              <a:t>oceanos</a:t>
            </a:r>
            <a:r>
              <a:rPr lang="en-US" sz="3600" dirty="0"/>
              <a:t>, </a:t>
            </a:r>
            <a:r>
              <a:rPr lang="en-US" sz="3600" dirty="0" err="1"/>
              <a:t>carregando</a:t>
            </a:r>
            <a:r>
              <a:rPr lang="en-US" sz="3600" dirty="0"/>
              <a:t> </a:t>
            </a:r>
            <a:r>
              <a:rPr lang="en-US" sz="3600" dirty="0" err="1"/>
              <a:t>consigo</a:t>
            </a:r>
            <a:r>
              <a:rPr lang="en-US" sz="3600" dirty="0"/>
              <a:t> </a:t>
            </a:r>
            <a:r>
              <a:rPr lang="en-US" sz="3600" dirty="0" err="1"/>
              <a:t>umidade</a:t>
            </a:r>
            <a:r>
              <a:rPr lang="en-US" sz="3600" dirty="0"/>
              <a:t>.</a:t>
            </a:r>
            <a:endParaRPr dirty="0"/>
          </a:p>
          <a:p>
            <a:pPr marL="22860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/>
          </a:p>
          <a:p>
            <a:pPr marL="22860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/>
          </a:p>
        </p:txBody>
      </p:sp>
      <p:sp>
        <p:nvSpPr>
          <p:cNvPr id="257" name="Google Shape;257;p25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4" name="Google Shape;249;p24"/>
          <p:cNvSpPr txBox="1">
            <a:spLocks/>
          </p:cNvSpPr>
          <p:nvPr/>
        </p:nvSpPr>
        <p:spPr>
          <a:xfrm>
            <a:off x="3164320" y="732704"/>
            <a:ext cx="536170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600"/>
            </a:pPr>
            <a:r>
              <a:rPr lang="pt-BR" sz="3600"/>
              <a:t>Tipos de Massa de AR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017270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9304" y="430087"/>
            <a:ext cx="6627314" cy="590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6"/>
          <p:cNvSpPr txBox="1">
            <a:spLocks noGrp="1"/>
          </p:cNvSpPr>
          <p:nvPr>
            <p:ph type="title" idx="4294967295"/>
          </p:nvPr>
        </p:nvSpPr>
        <p:spPr>
          <a:xfrm>
            <a:off x="4146550" y="0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Massas de Ar</a:t>
            </a:r>
            <a:endParaRPr sz="3600"/>
          </a:p>
        </p:txBody>
      </p:sp>
      <p:sp>
        <p:nvSpPr>
          <p:cNvPr id="263" name="Google Shape;263;p26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264" name="Google Shape;26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963" y="979893"/>
            <a:ext cx="11042073" cy="5324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3"/>
          <p:cNvSpPr txBox="1">
            <a:spLocks noGrp="1"/>
          </p:cNvSpPr>
          <p:nvPr>
            <p:ph type="body" idx="4294967295"/>
          </p:nvPr>
        </p:nvSpPr>
        <p:spPr>
          <a:xfrm>
            <a:off x="401782" y="1669257"/>
            <a:ext cx="11019270" cy="428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dirty="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 dirty="0" err="1"/>
              <a:t>Influência</a:t>
            </a:r>
            <a:r>
              <a:rPr lang="en-US" sz="3600" dirty="0"/>
              <a:t> do </a:t>
            </a:r>
            <a:r>
              <a:rPr lang="en-US" sz="3600" dirty="0" err="1"/>
              <a:t>relevo</a:t>
            </a:r>
            <a:endParaRPr dirty="0"/>
          </a:p>
        </p:txBody>
      </p:sp>
      <p:sp>
        <p:nvSpPr>
          <p:cNvPr id="244" name="Google Shape;244;p23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pic>
        <p:nvPicPr>
          <p:cNvPr id="5122" name="Picture 2" descr="Clima: elementos e fatores em Geografia | Descompl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697" y="1837593"/>
            <a:ext cx="5562751" cy="261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2"/>
          <p:cNvSpPr txBox="1">
            <a:spLocks noGrp="1"/>
          </p:cNvSpPr>
          <p:nvPr>
            <p:ph type="title" idx="4294967295"/>
          </p:nvPr>
        </p:nvSpPr>
        <p:spPr>
          <a:xfrm>
            <a:off x="274637" y="1164431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dirty="0"/>
              <a:t>6) </a:t>
            </a:r>
            <a:r>
              <a:rPr lang="en-US" sz="3600" dirty="0" err="1"/>
              <a:t>Vegetação</a:t>
            </a:r>
            <a:endParaRPr sz="3600" dirty="0"/>
          </a:p>
        </p:txBody>
      </p:sp>
      <p:sp>
        <p:nvSpPr>
          <p:cNvPr id="237" name="Google Shape;237;p22"/>
          <p:cNvSpPr txBox="1">
            <a:spLocks noGrp="1"/>
          </p:cNvSpPr>
          <p:nvPr>
            <p:ph type="body" idx="4294967295"/>
          </p:nvPr>
        </p:nvSpPr>
        <p:spPr>
          <a:xfrm>
            <a:off x="376238" y="2307431"/>
            <a:ext cx="10930670" cy="3513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>
              <a:buSzPts val="3600"/>
            </a:pPr>
            <a:r>
              <a:rPr lang="pt-BR" sz="3600" dirty="0"/>
              <a:t>A presença de vegetação influencia na temperatura e no teor de umidade atmosférica de uma área.</a:t>
            </a:r>
          </a:p>
          <a:p>
            <a:pPr marL="228600" lvl="0" indent="-228600" algn="just">
              <a:buSzPts val="3600"/>
            </a:pPr>
            <a:r>
              <a:rPr lang="pt-BR" sz="3600" dirty="0"/>
              <a:t>Processos biológicos das plantas - evaporação e a transpiração.</a:t>
            </a:r>
            <a:endParaRPr dirty="0"/>
          </a:p>
        </p:txBody>
      </p:sp>
      <p:sp>
        <p:nvSpPr>
          <p:cNvPr id="238" name="Google Shape;238;p22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6706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2"/>
          <p:cNvSpPr txBox="1">
            <a:spLocks noGrp="1"/>
          </p:cNvSpPr>
          <p:nvPr>
            <p:ph type="title" idx="4294967295"/>
          </p:nvPr>
        </p:nvSpPr>
        <p:spPr>
          <a:xfrm>
            <a:off x="274637" y="1164431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dirty="0"/>
              <a:t>6) </a:t>
            </a:r>
            <a:r>
              <a:rPr lang="en-US" sz="3600" dirty="0" err="1"/>
              <a:t>Vegetação</a:t>
            </a:r>
            <a:endParaRPr sz="3600" dirty="0"/>
          </a:p>
        </p:txBody>
      </p:sp>
      <p:sp>
        <p:nvSpPr>
          <p:cNvPr id="238" name="Google Shape;238;p22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sp>
        <p:nvSpPr>
          <p:cNvPr id="2" name="AutoShape 2" descr="Questão 47, caderno azul do ENEM 2019 - DIA 1 - Plataforma Assaad"/>
          <p:cNvSpPr>
            <a:spLocks noChangeAspect="1" noChangeArrowheads="1"/>
          </p:cNvSpPr>
          <p:nvPr/>
        </p:nvSpPr>
        <p:spPr bwMode="auto">
          <a:xfrm>
            <a:off x="155574" y="-144463"/>
            <a:ext cx="4987925" cy="498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148" name="Picture 4" descr="Resumo de Atmosfera e Fatores climátic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097" y="2325687"/>
            <a:ext cx="8772525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701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7"/>
          <p:cNvSpPr txBox="1">
            <a:spLocks noGrp="1"/>
          </p:cNvSpPr>
          <p:nvPr>
            <p:ph type="ctrTitle" idx="4294967295"/>
          </p:nvPr>
        </p:nvSpPr>
        <p:spPr>
          <a:xfrm>
            <a:off x="2975462" y="1413201"/>
            <a:ext cx="6543675" cy="154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Zonas Climáticas</a:t>
            </a:r>
            <a:endParaRPr sz="6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27"/>
          <p:cNvSpPr txBox="1">
            <a:spLocks noGrp="1"/>
          </p:cNvSpPr>
          <p:nvPr>
            <p:ph type="subTitle" idx="4294967295"/>
          </p:nvPr>
        </p:nvSpPr>
        <p:spPr>
          <a:xfrm>
            <a:off x="889577" y="2959426"/>
            <a:ext cx="10274300" cy="1046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Quais são os climas da Terra? Quais são suas características?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8"/>
          <p:cNvSpPr txBox="1">
            <a:spLocks noGrp="1"/>
          </p:cNvSpPr>
          <p:nvPr>
            <p:ph type="title" idx="4294967295"/>
          </p:nvPr>
        </p:nvSpPr>
        <p:spPr>
          <a:xfrm>
            <a:off x="-1634836" y="2759032"/>
            <a:ext cx="51974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/>
              <a:t>Faixas </a:t>
            </a:r>
            <a:br>
              <a:rPr lang="en-US" sz="3200"/>
            </a:br>
            <a:r>
              <a:rPr lang="en-US" sz="3200"/>
              <a:t>Climáticas</a:t>
            </a:r>
            <a:endParaRPr sz="3200"/>
          </a:p>
        </p:txBody>
      </p:sp>
      <p:sp>
        <p:nvSpPr>
          <p:cNvPr id="276" name="Google Shape;276;p28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730250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pic>
        <p:nvPicPr>
          <p:cNvPr id="277" name="Google Shape;27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8909" y="390871"/>
            <a:ext cx="7813966" cy="5879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9"/>
          <p:cNvSpPr txBox="1">
            <a:spLocks noGrp="1"/>
          </p:cNvSpPr>
          <p:nvPr>
            <p:ph type="title" idx="4294967295"/>
          </p:nvPr>
        </p:nvSpPr>
        <p:spPr>
          <a:xfrm>
            <a:off x="0" y="334557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1. Equatorial</a:t>
            </a:r>
            <a:endParaRPr sz="3600"/>
          </a:p>
        </p:txBody>
      </p:sp>
      <p:sp>
        <p:nvSpPr>
          <p:cNvPr id="283" name="Google Shape;283;p29"/>
          <p:cNvSpPr txBox="1">
            <a:spLocks noGrp="1"/>
          </p:cNvSpPr>
          <p:nvPr>
            <p:ph type="body" idx="4294967295"/>
          </p:nvPr>
        </p:nvSpPr>
        <p:spPr>
          <a:xfrm>
            <a:off x="0" y="1285875"/>
            <a:ext cx="11685588" cy="428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Ocorrem em áreas próximas à linha do equador, é caracterizado por altas temperaturas e grande concentração de umidade.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84" name="Google Shape;284;p29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pic>
        <p:nvPicPr>
          <p:cNvPr id="285" name="Google Shape;28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2993" y="2847109"/>
            <a:ext cx="5929955" cy="333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0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2. Tropical</a:t>
            </a:r>
            <a:endParaRPr sz="3600"/>
          </a:p>
        </p:txBody>
      </p:sp>
      <p:sp>
        <p:nvSpPr>
          <p:cNvPr id="291" name="Google Shape;291;p30"/>
          <p:cNvSpPr txBox="1">
            <a:spLocks noGrp="1"/>
          </p:cNvSpPr>
          <p:nvPr>
            <p:ph type="body" idx="4294967295"/>
          </p:nvPr>
        </p:nvSpPr>
        <p:spPr>
          <a:xfrm>
            <a:off x="573088" y="856243"/>
            <a:ext cx="11618912" cy="428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Clima relativo as faixas entre trópicos.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Possui duas estações relativamente bem definidas, uma mais seca e a outra mais chuvosa.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92" name="Google Shape;292;p30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pic>
        <p:nvPicPr>
          <p:cNvPr id="293" name="Google Shape;29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4216" y="2572756"/>
            <a:ext cx="5809800" cy="3481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1"/>
          <p:cNvSpPr txBox="1">
            <a:spLocks noGrp="1"/>
          </p:cNvSpPr>
          <p:nvPr>
            <p:ph type="title" idx="4294967295"/>
          </p:nvPr>
        </p:nvSpPr>
        <p:spPr>
          <a:xfrm>
            <a:off x="0" y="527628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3. Temperado</a:t>
            </a:r>
            <a:endParaRPr sz="3600"/>
          </a:p>
        </p:txBody>
      </p:sp>
      <p:sp>
        <p:nvSpPr>
          <p:cNvPr id="299" name="Google Shape;299;p31"/>
          <p:cNvSpPr txBox="1">
            <a:spLocks noGrp="1"/>
          </p:cNvSpPr>
          <p:nvPr>
            <p:ph type="body" idx="4294967295"/>
          </p:nvPr>
        </p:nvSpPr>
        <p:spPr>
          <a:xfrm>
            <a:off x="0" y="1670628"/>
            <a:ext cx="11493500" cy="428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Ocorre uma grande disparidade de temperaturas entre inverno e verão.</a:t>
            </a:r>
            <a:endParaRPr/>
          </a:p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Todas as estações do ano são bem definidas (verão quente, inverno frio, florescimento na primavera e queda de folhas no outono).</a:t>
            </a:r>
            <a:endParaRPr/>
          </a:p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00" name="Google Shape;300;p31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2654" y="298119"/>
            <a:ext cx="8007927" cy="562275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2"/>
          <p:cNvSpPr txBox="1"/>
          <p:nvPr/>
        </p:nvSpPr>
        <p:spPr>
          <a:xfrm>
            <a:off x="1576347" y="4991899"/>
            <a:ext cx="903930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Motivo da diferença sazonal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(entre estações) do Clima </a:t>
            </a:r>
            <a:r>
              <a:rPr lang="en-US" sz="2400" b="1">
                <a:solidFill>
                  <a:srgbClr val="FFFFFF"/>
                </a:solidFill>
                <a:latin typeface="PT Serif"/>
                <a:ea typeface="PT Serif"/>
                <a:cs typeface="PT Serif"/>
                <a:sym typeface="PT Serif"/>
              </a:rPr>
              <a:t>Temperado</a:t>
            </a:r>
            <a:endParaRPr sz="2400" b="1">
              <a:solidFill>
                <a:srgbClr val="FFFFFF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title" idx="4294967295"/>
          </p:nvPr>
        </p:nvSpPr>
        <p:spPr>
          <a:xfrm>
            <a:off x="3814041" y="256887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dirty="0" err="1"/>
              <a:t>Efeito</a:t>
            </a:r>
            <a:r>
              <a:rPr lang="en-US" sz="3600" dirty="0"/>
              <a:t> </a:t>
            </a:r>
            <a:r>
              <a:rPr lang="en-US" sz="3600" dirty="0" err="1"/>
              <a:t>estufa</a:t>
            </a:r>
            <a:endParaRPr sz="3600" dirty="0"/>
          </a:p>
        </p:txBody>
      </p:sp>
      <p:sp>
        <p:nvSpPr>
          <p:cNvPr id="97" name="Google Shape;97;p2"/>
          <p:cNvSpPr txBox="1">
            <a:spLocks noGrp="1"/>
          </p:cNvSpPr>
          <p:nvPr>
            <p:ph type="body" idx="4294967295"/>
          </p:nvPr>
        </p:nvSpPr>
        <p:spPr>
          <a:xfrm>
            <a:off x="430822" y="1675327"/>
            <a:ext cx="6057900" cy="381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 sz="2400" dirty="0" err="1"/>
              <a:t>Fênomeno</a:t>
            </a:r>
            <a:r>
              <a:rPr lang="pt-BR" sz="2400" dirty="0"/>
              <a:t> natural e essencial para a existência de vida na Terra.</a:t>
            </a: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t-BR" sz="2400" dirty="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t-BR" sz="2400" dirty="0"/>
              <a:t>Causado pela concentração de gases do efeito estufa (que retêm a energia do Sol) na atmosfera.</a:t>
            </a:r>
            <a:endParaRPr sz="2400" dirty="0"/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400" dirty="0" err="1"/>
              <a:t>Vem</a:t>
            </a:r>
            <a:r>
              <a:rPr lang="en-US" sz="2400" dirty="0"/>
              <a:t> </a:t>
            </a:r>
            <a:r>
              <a:rPr lang="en-US" sz="2400" dirty="0" err="1"/>
              <a:t>sendo</a:t>
            </a:r>
            <a:r>
              <a:rPr lang="en-US" sz="2400" dirty="0"/>
              <a:t> </a:t>
            </a:r>
            <a:r>
              <a:rPr lang="en-US" sz="2400" dirty="0" err="1"/>
              <a:t>exacerbado</a:t>
            </a:r>
            <a:r>
              <a:rPr lang="en-US" sz="2400" dirty="0"/>
              <a:t> </a:t>
            </a:r>
            <a:r>
              <a:rPr lang="en-US" sz="2400" dirty="0" err="1"/>
              <a:t>pelo</a:t>
            </a:r>
            <a:r>
              <a:rPr lang="en-US" sz="2400" dirty="0"/>
              <a:t> </a:t>
            </a:r>
            <a:r>
              <a:rPr lang="en-US" sz="2400" dirty="0" err="1"/>
              <a:t>aumento</a:t>
            </a:r>
            <a:r>
              <a:rPr lang="en-US" sz="2400" dirty="0"/>
              <a:t> de </a:t>
            </a:r>
            <a:r>
              <a:rPr lang="en-US" sz="2400" dirty="0" err="1"/>
              <a:t>emissões</a:t>
            </a:r>
            <a:r>
              <a:rPr lang="en-US" sz="2400" dirty="0"/>
              <a:t> </a:t>
            </a:r>
            <a:r>
              <a:rPr lang="en-US" sz="2400" dirty="0" err="1"/>
              <a:t>desses</a:t>
            </a:r>
            <a:r>
              <a:rPr lang="en-US" sz="2400" dirty="0"/>
              <a:t> gases </a:t>
            </a:r>
            <a:r>
              <a:rPr lang="en-US" sz="2400" dirty="0" err="1"/>
              <a:t>pelos</a:t>
            </a:r>
            <a:r>
              <a:rPr lang="en-US" sz="2400" dirty="0"/>
              <a:t> </a:t>
            </a:r>
            <a:r>
              <a:rPr lang="en-US" sz="2400" dirty="0" err="1"/>
              <a:t>seres</a:t>
            </a:r>
            <a:r>
              <a:rPr lang="en-US" sz="2400" dirty="0"/>
              <a:t> </a:t>
            </a:r>
            <a:r>
              <a:rPr lang="en-US" sz="2400" dirty="0" err="1"/>
              <a:t>humanos</a:t>
            </a:r>
            <a:r>
              <a:rPr lang="en-US" sz="2400" dirty="0"/>
              <a:t>.</a:t>
            </a:r>
            <a:endParaRPr sz="2400" dirty="0"/>
          </a:p>
        </p:txBody>
      </p:sp>
      <p:sp>
        <p:nvSpPr>
          <p:cNvPr id="98" name="Google Shape;98;p2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026" name="Picture 2" descr="Efeito Estufa: o que é e como ocorre (com as causas e consequências) - Toda  Matér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299" y="1490688"/>
            <a:ext cx="4267059" cy="431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321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"/>
          <p:cNvSpPr txBox="1">
            <a:spLocks noGrp="1"/>
          </p:cNvSpPr>
          <p:nvPr>
            <p:ph type="title" idx="4294967295"/>
          </p:nvPr>
        </p:nvSpPr>
        <p:spPr>
          <a:xfrm>
            <a:off x="-1045298" y="2274272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Nova </a:t>
            </a:r>
            <a:br>
              <a:rPr lang="en-US" sz="3600"/>
            </a:br>
            <a:r>
              <a:rPr lang="en-US" sz="3600"/>
              <a:t>Iorque</a:t>
            </a:r>
            <a:endParaRPr sz="3600"/>
          </a:p>
        </p:txBody>
      </p:sp>
      <p:sp>
        <p:nvSpPr>
          <p:cNvPr id="312" name="Google Shape;312;p33"/>
          <p:cNvSpPr txBox="1">
            <a:spLocks noGrp="1"/>
          </p:cNvSpPr>
          <p:nvPr>
            <p:ph type="sldNum" idx="4294967295"/>
          </p:nvPr>
        </p:nvSpPr>
        <p:spPr>
          <a:xfrm>
            <a:off x="11484118" y="5958465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pic>
        <p:nvPicPr>
          <p:cNvPr id="313" name="Google Shape;31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6306" y="897707"/>
            <a:ext cx="4129695" cy="2753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6305" y="3638027"/>
            <a:ext cx="4129695" cy="257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3638027"/>
            <a:ext cx="3847480" cy="2560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5999" y="897708"/>
            <a:ext cx="3847481" cy="2740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4"/>
          <p:cNvSpPr txBox="1">
            <a:spLocks noGrp="1"/>
          </p:cNvSpPr>
          <p:nvPr>
            <p:ph type="title" idx="4294967295"/>
          </p:nvPr>
        </p:nvSpPr>
        <p:spPr>
          <a:xfrm>
            <a:off x="207818" y="376815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4. Mediterrâneo</a:t>
            </a:r>
            <a:endParaRPr sz="3600"/>
          </a:p>
        </p:txBody>
      </p:sp>
      <p:sp>
        <p:nvSpPr>
          <p:cNvPr id="322" name="Google Shape;322;p34"/>
          <p:cNvSpPr txBox="1">
            <a:spLocks noGrp="1"/>
          </p:cNvSpPr>
          <p:nvPr>
            <p:ph type="body" idx="4294967295"/>
          </p:nvPr>
        </p:nvSpPr>
        <p:spPr>
          <a:xfrm>
            <a:off x="207818" y="1782546"/>
            <a:ext cx="11126788" cy="428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Clima restrito a uma pequena região de mesmo nome na Europa.</a:t>
            </a:r>
            <a:endParaRPr/>
          </a:p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Estações do ano bem definidas.</a:t>
            </a:r>
            <a:endParaRPr/>
          </a:p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Apresenta invernos chuvosos e verão bem seco.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23" name="Google Shape;323;p34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5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  <p:pic>
        <p:nvPicPr>
          <p:cNvPr id="329" name="Google Shape;32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0102" y="573463"/>
            <a:ext cx="3247062" cy="2156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2805" y="573463"/>
            <a:ext cx="3999148" cy="2653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00572" y="3625614"/>
            <a:ext cx="3683851" cy="192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5"/>
          <p:cNvSpPr txBox="1"/>
          <p:nvPr/>
        </p:nvSpPr>
        <p:spPr>
          <a:xfrm>
            <a:off x="6040102" y="5633747"/>
            <a:ext cx="245464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Atenas (Grécia) no Inverno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806" y="3456366"/>
            <a:ext cx="3844689" cy="2605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6"/>
          <p:cNvSpPr txBox="1">
            <a:spLocks noGrp="1"/>
          </p:cNvSpPr>
          <p:nvPr>
            <p:ph type="title" idx="4294967295"/>
          </p:nvPr>
        </p:nvSpPr>
        <p:spPr>
          <a:xfrm>
            <a:off x="-96982" y="1164432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5. Semi-Árido</a:t>
            </a:r>
            <a:endParaRPr sz="3600"/>
          </a:p>
        </p:txBody>
      </p:sp>
      <p:sp>
        <p:nvSpPr>
          <p:cNvPr id="339" name="Google Shape;339;p36"/>
          <p:cNvSpPr txBox="1">
            <a:spLocks noGrp="1"/>
          </p:cNvSpPr>
          <p:nvPr>
            <p:ph type="body" idx="4294967295"/>
          </p:nvPr>
        </p:nvSpPr>
        <p:spPr>
          <a:xfrm>
            <a:off x="110836" y="2307432"/>
            <a:ext cx="11169650" cy="428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540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en-US" sz="4000"/>
              <a:t>Possui temperaturas elevadas durante o ano, baixo índice pluviométrico e chuvas irregulares (difícil de prever quando elas ocorrerão).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40" name="Google Shape;340;p36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7"/>
          <p:cNvSpPr txBox="1">
            <a:spLocks noGrp="1"/>
          </p:cNvSpPr>
          <p:nvPr>
            <p:ph type="title" idx="4294967295"/>
          </p:nvPr>
        </p:nvSpPr>
        <p:spPr>
          <a:xfrm>
            <a:off x="-191877" y="1443043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6. Semi-Árido</a:t>
            </a:r>
            <a:endParaRPr sz="3600"/>
          </a:p>
        </p:txBody>
      </p:sp>
      <p:pic>
        <p:nvPicPr>
          <p:cNvPr id="346" name="Google Shape;34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1358" y="453544"/>
            <a:ext cx="4653211" cy="273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6395" y="3274172"/>
            <a:ext cx="4153351" cy="276945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7"/>
          <p:cNvSpPr txBox="1"/>
          <p:nvPr/>
        </p:nvSpPr>
        <p:spPr>
          <a:xfrm>
            <a:off x="5237718" y="617704"/>
            <a:ext cx="21450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Agreste Alagoano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37"/>
          <p:cNvSpPr txBox="1"/>
          <p:nvPr/>
        </p:nvSpPr>
        <p:spPr>
          <a:xfrm>
            <a:off x="7241847" y="3387159"/>
            <a:ext cx="28424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Semi-Árido Sul Africano</a:t>
            </a: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8299" y="3954339"/>
            <a:ext cx="3116978" cy="19077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1" name="Google Shape;351;p37"/>
          <p:cNvCxnSpPr/>
          <p:nvPr/>
        </p:nvCxnSpPr>
        <p:spPr>
          <a:xfrm>
            <a:off x="2651898" y="4832742"/>
            <a:ext cx="157709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52" name="Google Shape;352;p37"/>
          <p:cNvCxnSpPr/>
          <p:nvPr/>
        </p:nvCxnSpPr>
        <p:spPr>
          <a:xfrm rot="10800000" flipH="1">
            <a:off x="3274433" y="5048546"/>
            <a:ext cx="240713" cy="83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8"/>
          <p:cNvSpPr txBox="1">
            <a:spLocks noGrp="1"/>
          </p:cNvSpPr>
          <p:nvPr>
            <p:ph type="title" idx="4294967295"/>
          </p:nvPr>
        </p:nvSpPr>
        <p:spPr>
          <a:xfrm>
            <a:off x="0" y="1125538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6. Desértico</a:t>
            </a:r>
            <a:endParaRPr sz="3600"/>
          </a:p>
        </p:txBody>
      </p:sp>
      <p:sp>
        <p:nvSpPr>
          <p:cNvPr id="358" name="Google Shape;358;p38"/>
          <p:cNvSpPr txBox="1">
            <a:spLocks noGrp="1"/>
          </p:cNvSpPr>
          <p:nvPr>
            <p:ph type="body" idx="4294967295"/>
          </p:nvPr>
        </p:nvSpPr>
        <p:spPr>
          <a:xfrm>
            <a:off x="0" y="2419350"/>
            <a:ext cx="11788775" cy="428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540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</a:pPr>
            <a:r>
              <a:rPr lang="en-US" sz="4000"/>
              <a:t>Apresenta enorme amplitude térmica diárias (dias quentes e noites frias) e índices pluviométricos baixos (pouca chuva e umidade) durante todo ano.</a:t>
            </a:r>
            <a:endParaRPr/>
          </a:p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endParaRPr sz="40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59" name="Google Shape;359;p38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4192" y="476482"/>
            <a:ext cx="8291754" cy="5512896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9"/>
          <p:cNvSpPr txBox="1">
            <a:spLocks noGrp="1"/>
          </p:cNvSpPr>
          <p:nvPr>
            <p:ph type="title" idx="4294967295"/>
          </p:nvPr>
        </p:nvSpPr>
        <p:spPr>
          <a:xfrm>
            <a:off x="1134192" y="4943620"/>
            <a:ext cx="480940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sz="2800">
                <a:solidFill>
                  <a:schemeClr val="lt1"/>
                </a:solidFill>
              </a:rPr>
              <a:t>Deserto do Atacama, Chile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366" name="Google Shape;366;p39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0"/>
          <p:cNvSpPr txBox="1">
            <a:spLocks noGrp="1"/>
          </p:cNvSpPr>
          <p:nvPr>
            <p:ph type="title" idx="4294967295"/>
          </p:nvPr>
        </p:nvSpPr>
        <p:spPr>
          <a:xfrm>
            <a:off x="171450" y="1030000"/>
            <a:ext cx="927735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7. Frio de Altitude (Clima de Montanha)</a:t>
            </a:r>
            <a:endParaRPr sz="3600"/>
          </a:p>
        </p:txBody>
      </p:sp>
      <p:sp>
        <p:nvSpPr>
          <p:cNvPr id="372" name="Google Shape;372;p40"/>
          <p:cNvSpPr txBox="1">
            <a:spLocks noGrp="1"/>
          </p:cNvSpPr>
          <p:nvPr>
            <p:ph type="body" idx="4294967295"/>
          </p:nvPr>
        </p:nvSpPr>
        <p:spPr>
          <a:xfrm>
            <a:off x="171450" y="2307431"/>
            <a:ext cx="11563350" cy="428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Região climática que independe da faixa latitudinal do planeta.</a:t>
            </a:r>
            <a:endParaRPr/>
          </a:p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Quanto maior a altura, mais frio (devido a baixa pressão e quantidade de moléculas no ar).</a:t>
            </a:r>
            <a:endParaRPr/>
          </a:p>
        </p:txBody>
      </p:sp>
      <p:sp>
        <p:nvSpPr>
          <p:cNvPr id="373" name="Google Shape;373;p40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1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  <p:pic>
        <p:nvPicPr>
          <p:cNvPr id="379" name="Google Shape;37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556" y="522211"/>
            <a:ext cx="8457951" cy="5616079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1"/>
          <p:cNvSpPr txBox="1"/>
          <p:nvPr/>
        </p:nvSpPr>
        <p:spPr>
          <a:xfrm>
            <a:off x="1234948" y="5615070"/>
            <a:ext cx="335893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Kilimanjaro, Tanzânia</a:t>
            </a:r>
            <a:endParaRPr sz="2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2"/>
          <p:cNvSpPr txBox="1">
            <a:spLocks noGrp="1"/>
          </p:cNvSpPr>
          <p:nvPr>
            <p:ph type="title" idx="4294967295"/>
          </p:nvPr>
        </p:nvSpPr>
        <p:spPr>
          <a:xfrm>
            <a:off x="-249382" y="1009795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8. Polar</a:t>
            </a:r>
            <a:endParaRPr sz="3600"/>
          </a:p>
        </p:txBody>
      </p:sp>
      <p:sp>
        <p:nvSpPr>
          <p:cNvPr id="386" name="Google Shape;386;p42"/>
          <p:cNvSpPr txBox="1">
            <a:spLocks noGrp="1"/>
          </p:cNvSpPr>
          <p:nvPr>
            <p:ph type="body" idx="4294967295"/>
          </p:nvPr>
        </p:nvSpPr>
        <p:spPr>
          <a:xfrm>
            <a:off x="0" y="2308225"/>
            <a:ext cx="11618913" cy="428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É caracterizado pela presença constante de neve e gelo e as temperaturas registradas sempre se encontram abaixo de zero, os invernos são extremamente rigorosos e os verões secos. </a:t>
            </a:r>
            <a:endParaRPr/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87" name="Google Shape;387;p42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>
            <a:spLocks noGrp="1"/>
          </p:cNvSpPr>
          <p:nvPr>
            <p:ph type="title" idx="4294967295"/>
          </p:nvPr>
        </p:nvSpPr>
        <p:spPr>
          <a:xfrm>
            <a:off x="3854739" y="381578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Temperatura</a:t>
            </a:r>
            <a:endParaRPr sz="3600"/>
          </a:p>
        </p:txBody>
      </p:sp>
      <p:sp>
        <p:nvSpPr>
          <p:cNvPr id="110" name="Google Shape;110;p4"/>
          <p:cNvSpPr txBox="1">
            <a:spLocks noGrp="1"/>
          </p:cNvSpPr>
          <p:nvPr>
            <p:ph type="body" idx="4294967295"/>
          </p:nvPr>
        </p:nvSpPr>
        <p:spPr>
          <a:xfrm>
            <a:off x="180975" y="1773959"/>
            <a:ext cx="11830050" cy="51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 dirty="0"/>
              <a:t>É </a:t>
            </a:r>
            <a:r>
              <a:rPr lang="en-US" sz="3200" dirty="0" err="1"/>
              <a:t>uma</a:t>
            </a:r>
            <a:r>
              <a:rPr lang="en-US" sz="3200" dirty="0"/>
              <a:t> </a:t>
            </a:r>
            <a:r>
              <a:rPr lang="en-US" sz="3200" dirty="0" err="1"/>
              <a:t>grandeza</a:t>
            </a:r>
            <a:r>
              <a:rPr lang="en-US" sz="3200" dirty="0"/>
              <a:t> </a:t>
            </a:r>
            <a:r>
              <a:rPr lang="en-US" sz="3200" dirty="0" err="1"/>
              <a:t>física</a:t>
            </a:r>
            <a:r>
              <a:rPr lang="en-US" sz="3200" dirty="0"/>
              <a:t> que </a:t>
            </a:r>
            <a:r>
              <a:rPr lang="en-US" sz="3200" dirty="0" err="1"/>
              <a:t>mede</a:t>
            </a:r>
            <a:r>
              <a:rPr lang="en-US" sz="3200" dirty="0"/>
              <a:t> a </a:t>
            </a:r>
            <a:r>
              <a:rPr lang="en-US" sz="3200" dirty="0" err="1"/>
              <a:t>energia</a:t>
            </a:r>
            <a:r>
              <a:rPr lang="en-US" sz="3200" dirty="0"/>
              <a:t> </a:t>
            </a:r>
            <a:r>
              <a:rPr lang="en-US" sz="3200" dirty="0" err="1"/>
              <a:t>cinética</a:t>
            </a:r>
            <a:r>
              <a:rPr lang="en-US" sz="3200" dirty="0"/>
              <a:t> (</a:t>
            </a:r>
            <a:r>
              <a:rPr lang="en-US" sz="3200" dirty="0" err="1"/>
              <a:t>movimento</a:t>
            </a:r>
            <a:r>
              <a:rPr lang="en-US" sz="3200" dirty="0"/>
              <a:t>) de </a:t>
            </a:r>
            <a:r>
              <a:rPr lang="en-US" sz="3200" dirty="0" err="1"/>
              <a:t>cada</a:t>
            </a:r>
            <a:r>
              <a:rPr lang="en-US" sz="3200" dirty="0"/>
              <a:t> </a:t>
            </a:r>
            <a:r>
              <a:rPr lang="en-US" sz="3200" dirty="0" err="1"/>
              <a:t>uma</a:t>
            </a:r>
            <a:r>
              <a:rPr lang="en-US" sz="3200" dirty="0"/>
              <a:t> das </a:t>
            </a:r>
            <a:r>
              <a:rPr lang="en-US" sz="3200" dirty="0" err="1"/>
              <a:t>moléculas</a:t>
            </a:r>
            <a:r>
              <a:rPr lang="en-US" sz="3200" dirty="0"/>
              <a:t> de um </a:t>
            </a:r>
            <a:r>
              <a:rPr lang="en-US" sz="3200" dirty="0" err="1"/>
              <a:t>sistema</a:t>
            </a:r>
            <a:r>
              <a:rPr lang="en-US" sz="3200" dirty="0"/>
              <a:t>.</a:t>
            </a:r>
            <a:endParaRPr dirty="0"/>
          </a:p>
          <a:p>
            <a:pPr marL="22860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 dirty="0"/>
              <a:t>Quanto </a:t>
            </a:r>
            <a:r>
              <a:rPr lang="en-US" sz="3200" dirty="0" err="1"/>
              <a:t>mais</a:t>
            </a:r>
            <a:r>
              <a:rPr lang="en-US" sz="3200" dirty="0"/>
              <a:t> </a:t>
            </a:r>
            <a:r>
              <a:rPr lang="en-US" sz="3200" dirty="0" err="1"/>
              <a:t>quente</a:t>
            </a:r>
            <a:r>
              <a:rPr lang="en-US" sz="3200" dirty="0"/>
              <a:t>, </a:t>
            </a:r>
            <a:r>
              <a:rPr lang="en-US" sz="3200" dirty="0" err="1"/>
              <a:t>mais</a:t>
            </a:r>
            <a:r>
              <a:rPr lang="en-US" sz="3200" dirty="0"/>
              <a:t> as </a:t>
            </a:r>
            <a:r>
              <a:rPr lang="en-US" sz="3200" dirty="0" err="1"/>
              <a:t>moléculas</a:t>
            </a:r>
            <a:r>
              <a:rPr lang="en-US" sz="3200" dirty="0"/>
              <a:t> se </a:t>
            </a:r>
            <a:r>
              <a:rPr lang="en-US" sz="3200" dirty="0" err="1"/>
              <a:t>movimentam</a:t>
            </a:r>
            <a:r>
              <a:rPr lang="en-US" sz="3200" dirty="0"/>
              <a:t>.</a:t>
            </a:r>
            <a:endParaRPr dirty="0"/>
          </a:p>
          <a:p>
            <a:pPr marL="228600" lvl="0" indent="-25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 dirty="0"/>
              <a:t>No zero </a:t>
            </a:r>
            <a:r>
              <a:rPr lang="en-US" sz="3200" dirty="0" err="1"/>
              <a:t>absoluto</a:t>
            </a:r>
            <a:r>
              <a:rPr lang="en-US" sz="3200" dirty="0"/>
              <a:t> (-273,15°C </a:t>
            </a:r>
            <a:r>
              <a:rPr lang="en-US" sz="3200" dirty="0" err="1"/>
              <a:t>ou</a:t>
            </a:r>
            <a:r>
              <a:rPr lang="en-US" sz="3200" dirty="0"/>
              <a:t> 0° Kelvin), </a:t>
            </a:r>
            <a:r>
              <a:rPr lang="en-US" sz="3200" dirty="0" err="1"/>
              <a:t>por</a:t>
            </a:r>
            <a:r>
              <a:rPr lang="en-US" sz="3200" dirty="0"/>
              <a:t> </a:t>
            </a:r>
            <a:r>
              <a:rPr lang="en-US" sz="3200" dirty="0" err="1"/>
              <a:t>exemplo</a:t>
            </a:r>
            <a:r>
              <a:rPr lang="en-US" sz="3200" dirty="0"/>
              <a:t>, as </a:t>
            </a:r>
            <a:r>
              <a:rPr lang="en-US" sz="3200" dirty="0" err="1"/>
              <a:t>moléculas</a:t>
            </a:r>
            <a:r>
              <a:rPr lang="en-US" sz="3200" dirty="0"/>
              <a:t> </a:t>
            </a:r>
            <a:r>
              <a:rPr lang="en-US" sz="3200" dirty="0" err="1"/>
              <a:t>não</a:t>
            </a:r>
            <a:r>
              <a:rPr lang="en-US" sz="3200" dirty="0"/>
              <a:t> se </a:t>
            </a:r>
            <a:r>
              <a:rPr lang="en-US" sz="3200" dirty="0" err="1"/>
              <a:t>movimentariam</a:t>
            </a:r>
            <a:r>
              <a:rPr lang="en-US" sz="3200" dirty="0"/>
              <a:t>.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111" name="Google Shape;111;p4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1891" y="417671"/>
            <a:ext cx="5527964" cy="3754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4281" y="3703127"/>
            <a:ext cx="2955545" cy="1970363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3"/>
          <p:cNvSpPr txBox="1"/>
          <p:nvPr/>
        </p:nvSpPr>
        <p:spPr>
          <a:xfrm>
            <a:off x="4643463" y="4516772"/>
            <a:ext cx="52763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falta de árvores na paisagem são ótimos indicadores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diferenciar o clima polar do subpolar.</a:t>
            </a:r>
            <a:endParaRPr/>
          </a:p>
        </p:txBody>
      </p:sp>
      <p:sp>
        <p:nvSpPr>
          <p:cNvPr id="395" name="Google Shape;395;p43"/>
          <p:cNvSpPr txBox="1"/>
          <p:nvPr/>
        </p:nvSpPr>
        <p:spPr>
          <a:xfrm>
            <a:off x="999968" y="5681789"/>
            <a:ext cx="69763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tundra é uma vegetação que aparece nos pequenos períodos de verão.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4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  <p:pic>
        <p:nvPicPr>
          <p:cNvPr id="401" name="Google Shape;40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54263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5"/>
          <p:cNvSpPr txBox="1">
            <a:spLocks noGrp="1"/>
          </p:cNvSpPr>
          <p:nvPr>
            <p:ph type="ctrTitle" idx="4294967295"/>
          </p:nvPr>
        </p:nvSpPr>
        <p:spPr>
          <a:xfrm>
            <a:off x="3445453" y="1690907"/>
            <a:ext cx="6543675" cy="154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Climograma</a:t>
            </a:r>
            <a:endParaRPr sz="6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45"/>
          <p:cNvSpPr txBox="1">
            <a:spLocks noGrp="1"/>
          </p:cNvSpPr>
          <p:nvPr>
            <p:ph type="subTitle" idx="4294967295"/>
          </p:nvPr>
        </p:nvSpPr>
        <p:spPr>
          <a:xfrm>
            <a:off x="1972847" y="3237132"/>
            <a:ext cx="7888287" cy="1046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Quais são os climas da Terra? Quais são suas características?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6"/>
          <p:cNvSpPr txBox="1">
            <a:spLocks noGrp="1"/>
          </p:cNvSpPr>
          <p:nvPr>
            <p:ph type="title" idx="4294967295"/>
          </p:nvPr>
        </p:nvSpPr>
        <p:spPr>
          <a:xfrm>
            <a:off x="274637" y="1217613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Climograma</a:t>
            </a:r>
            <a:endParaRPr sz="3600"/>
          </a:p>
        </p:txBody>
      </p:sp>
      <p:sp>
        <p:nvSpPr>
          <p:cNvPr id="413" name="Google Shape;413;p46"/>
          <p:cNvSpPr txBox="1">
            <a:spLocks noGrp="1"/>
          </p:cNvSpPr>
          <p:nvPr>
            <p:ph type="body" idx="4294967295"/>
          </p:nvPr>
        </p:nvSpPr>
        <p:spPr>
          <a:xfrm>
            <a:off x="0" y="2744066"/>
            <a:ext cx="11042650" cy="428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 b="1"/>
              <a:t>Climograma</a:t>
            </a:r>
            <a:r>
              <a:rPr lang="en-US" sz="3600"/>
              <a:t> é uma forma de representação gráfica do clima, o qual permite de uma maneira simples e eficaz a verificação da sazonalidade climática de determinada região.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14" name="Google Shape;414;p46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7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  <p:pic>
        <p:nvPicPr>
          <p:cNvPr id="420" name="Google Shape;420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93962"/>
            <a:ext cx="8611907" cy="6028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8"/>
          <p:cNvSpPr txBox="1">
            <a:spLocks noGrp="1"/>
          </p:cNvSpPr>
          <p:nvPr>
            <p:ph type="body" idx="4294967295"/>
          </p:nvPr>
        </p:nvSpPr>
        <p:spPr>
          <a:xfrm>
            <a:off x="0" y="670648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Exercícios de Climograma:</a:t>
            </a:r>
            <a:endParaRPr/>
          </a:p>
        </p:txBody>
      </p:sp>
      <p:pic>
        <p:nvPicPr>
          <p:cNvPr id="426" name="Google Shape;426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326741"/>
            <a:ext cx="9144000" cy="2795716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8"/>
          <p:cNvSpPr/>
          <p:nvPr/>
        </p:nvSpPr>
        <p:spPr>
          <a:xfrm>
            <a:off x="2312545" y="1326742"/>
            <a:ext cx="1377877" cy="462445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48"/>
          <p:cNvSpPr/>
          <p:nvPr/>
        </p:nvSpPr>
        <p:spPr>
          <a:xfrm>
            <a:off x="5591228" y="1326741"/>
            <a:ext cx="1079060" cy="564410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48"/>
          <p:cNvSpPr/>
          <p:nvPr/>
        </p:nvSpPr>
        <p:spPr>
          <a:xfrm>
            <a:off x="8587696" y="1276409"/>
            <a:ext cx="1394478" cy="622511"/>
          </a:xfrm>
          <a:prstGeom prst="rect">
            <a:avLst/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48"/>
          <p:cNvSpPr txBox="1"/>
          <p:nvPr/>
        </p:nvSpPr>
        <p:spPr>
          <a:xfrm>
            <a:off x="914400" y="4600176"/>
            <a:ext cx="9553555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Vocês conseguem apontar qual desses climogramas é de uma cidade do Nordeste, do Norte e do Sul?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9"/>
          <p:cNvSpPr txBox="1">
            <a:spLocks noGrp="1"/>
          </p:cNvSpPr>
          <p:nvPr>
            <p:ph type="title" idx="4294967295"/>
          </p:nvPr>
        </p:nvSpPr>
        <p:spPr>
          <a:xfrm>
            <a:off x="-3893127" y="245959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Climas </a:t>
            </a:r>
            <a:br>
              <a:rPr lang="en-US" sz="3600"/>
            </a:br>
            <a:r>
              <a:rPr lang="en-US" sz="3600"/>
              <a:t>do Brasil</a:t>
            </a:r>
            <a:endParaRPr sz="3600"/>
          </a:p>
        </p:txBody>
      </p:sp>
      <p:pic>
        <p:nvPicPr>
          <p:cNvPr id="436" name="Google Shape;43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5420" y="891187"/>
            <a:ext cx="9023335" cy="507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0"/>
          <p:cNvSpPr txBox="1">
            <a:spLocks noGrp="1"/>
          </p:cNvSpPr>
          <p:nvPr>
            <p:ph type="ctrTitle" idx="4294967295"/>
          </p:nvPr>
        </p:nvSpPr>
        <p:spPr>
          <a:xfrm>
            <a:off x="2380784" y="1863292"/>
            <a:ext cx="9102436" cy="154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Questões Ambientais</a:t>
            </a:r>
            <a:endParaRPr sz="6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50"/>
          <p:cNvSpPr txBox="1">
            <a:spLocks noGrp="1"/>
          </p:cNvSpPr>
          <p:nvPr>
            <p:ph type="subTitle" idx="4294967295"/>
          </p:nvPr>
        </p:nvSpPr>
        <p:spPr>
          <a:xfrm>
            <a:off x="1436598" y="3276745"/>
            <a:ext cx="9759950" cy="1046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Quais são os impactos atmosféricos causados pela ação humana? Quais são suas consequências?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50"/>
          <p:cNvSpPr/>
          <p:nvPr/>
        </p:nvSpPr>
        <p:spPr>
          <a:xfrm>
            <a:off x="5875427" y="6314856"/>
            <a:ext cx="4411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rgbClr val="94A6BB"/>
                </a:solidFill>
                <a:latin typeface="PT Serif"/>
                <a:ea typeface="PT Serif"/>
                <a:cs typeface="PT Serif"/>
                <a:sym typeface="PT Serif"/>
              </a:rPr>
              <a:t>57</a:t>
            </a:fld>
            <a:endParaRPr sz="1800">
              <a:solidFill>
                <a:srgbClr val="94A6BB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1"/>
          <p:cNvSpPr txBox="1">
            <a:spLocks noGrp="1"/>
          </p:cNvSpPr>
          <p:nvPr>
            <p:ph type="title" idx="4294967295"/>
          </p:nvPr>
        </p:nvSpPr>
        <p:spPr>
          <a:xfrm>
            <a:off x="4146550" y="1162194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Poluição Atmosférica</a:t>
            </a:r>
            <a:endParaRPr sz="3600"/>
          </a:p>
        </p:txBody>
      </p:sp>
      <p:sp>
        <p:nvSpPr>
          <p:cNvPr id="449" name="Google Shape;449;p51"/>
          <p:cNvSpPr txBox="1">
            <a:spLocks noGrp="1"/>
          </p:cNvSpPr>
          <p:nvPr>
            <p:ph type="body" idx="4294967295"/>
          </p:nvPr>
        </p:nvSpPr>
        <p:spPr>
          <a:xfrm>
            <a:off x="0" y="2571750"/>
            <a:ext cx="11630025" cy="428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Existe um consenso em todos os meios de saúde sobre os </a:t>
            </a:r>
            <a:r>
              <a:rPr lang="en-US" sz="3600" b="1"/>
              <a:t>impactos da poluição sobre o organismo.</a:t>
            </a:r>
            <a:r>
              <a:rPr lang="en-US" sz="3600"/>
              <a:t> Este é talvez, um dos males invisíveis mais comuns no que se refere a saúde em geral. As </a:t>
            </a:r>
            <a:r>
              <a:rPr lang="en-US" sz="3600" b="1"/>
              <a:t>doenças respiratórias causadas pela poluição do ar</a:t>
            </a:r>
            <a:r>
              <a:rPr lang="en-US" sz="3600"/>
              <a:t> são uma das principais causas de patologias do trato respiratório. 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50" name="Google Shape;450;p51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2"/>
          <p:cNvSpPr txBox="1">
            <a:spLocks noGrp="1"/>
          </p:cNvSpPr>
          <p:nvPr>
            <p:ph type="title" idx="4294967295"/>
          </p:nvPr>
        </p:nvSpPr>
        <p:spPr>
          <a:xfrm>
            <a:off x="3358284" y="360289"/>
            <a:ext cx="52038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Inversão Térmica</a:t>
            </a:r>
            <a:endParaRPr sz="3600"/>
          </a:p>
        </p:txBody>
      </p:sp>
      <p:sp>
        <p:nvSpPr>
          <p:cNvPr id="456" name="Google Shape;456;p52"/>
          <p:cNvSpPr txBox="1">
            <a:spLocks noGrp="1"/>
          </p:cNvSpPr>
          <p:nvPr>
            <p:ph type="body" idx="4294967295"/>
          </p:nvPr>
        </p:nvSpPr>
        <p:spPr>
          <a:xfrm>
            <a:off x="193964" y="1503289"/>
            <a:ext cx="11310938" cy="4706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Fenômeno atmosférico comum nos grandes centros urbanos. Esse processo ocorre quando o ar frio é impedido de circular por uma camada de ar quente (causada pelo efeito estufa). A pouca circulação de ar faz com que a poluição não se disperse.</a:t>
            </a:r>
            <a:endParaRPr/>
          </a:p>
          <a:p>
            <a:pPr marL="228600" lvl="0" indent="-254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Esse fenômeno se intensifica durante o inverno, pois nessa época do ano, em virtude da perda de calor, o ar próximo à superfície fica mais frio.</a:t>
            </a:r>
            <a:endParaRPr sz="3200"/>
          </a:p>
        </p:txBody>
      </p:sp>
      <p:sp>
        <p:nvSpPr>
          <p:cNvPr id="457" name="Google Shape;457;p52"/>
          <p:cNvSpPr txBox="1">
            <a:spLocks noGrp="1"/>
          </p:cNvSpPr>
          <p:nvPr>
            <p:ph type="sldNum" idx="4294967295"/>
          </p:nvPr>
        </p:nvSpPr>
        <p:spPr>
          <a:xfrm>
            <a:off x="193964" y="5916901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>
            <a:spLocks noGrp="1"/>
          </p:cNvSpPr>
          <p:nvPr>
            <p:ph type="title" idx="4294967295"/>
          </p:nvPr>
        </p:nvSpPr>
        <p:spPr>
          <a:xfrm>
            <a:off x="3519055" y="0"/>
            <a:ext cx="41560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/>
              <a:t>Ar Quente x Ar Frio</a:t>
            </a:r>
            <a:endParaRPr sz="3200"/>
          </a:p>
        </p:txBody>
      </p:sp>
      <p:sp>
        <p:nvSpPr>
          <p:cNvPr id="117" name="Google Shape;117;p5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18" name="Google Shape;118;p5" descr="Captura de Tela 2019-07-28 às 11.23.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143000"/>
            <a:ext cx="4155733" cy="4923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5" descr="Captura de Tela 2019-07-28 às 11.23.5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9975" y="1143000"/>
            <a:ext cx="6072196" cy="4923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3"/>
          <p:cNvSpPr txBox="1">
            <a:spLocks noGrp="1"/>
          </p:cNvSpPr>
          <p:nvPr>
            <p:ph type="title" idx="4294967295"/>
          </p:nvPr>
        </p:nvSpPr>
        <p:spPr>
          <a:xfrm>
            <a:off x="3355541" y="196940"/>
            <a:ext cx="52038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Inversão Térmica</a:t>
            </a:r>
            <a:endParaRPr sz="3600"/>
          </a:p>
        </p:txBody>
      </p:sp>
      <p:sp>
        <p:nvSpPr>
          <p:cNvPr id="463" name="Google Shape;463;p53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  <p:pic>
        <p:nvPicPr>
          <p:cNvPr id="464" name="Google Shape;46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8860" y="1187540"/>
            <a:ext cx="8174279" cy="4992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4"/>
          <p:cNvSpPr txBox="1">
            <a:spLocks noGrp="1"/>
          </p:cNvSpPr>
          <p:nvPr>
            <p:ph type="title" idx="4294967295"/>
          </p:nvPr>
        </p:nvSpPr>
        <p:spPr>
          <a:xfrm>
            <a:off x="3397105" y="642216"/>
            <a:ext cx="52038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Chuva Ácida</a:t>
            </a:r>
            <a:endParaRPr sz="3600"/>
          </a:p>
        </p:txBody>
      </p:sp>
      <p:sp>
        <p:nvSpPr>
          <p:cNvPr id="470" name="Google Shape;470;p54"/>
          <p:cNvSpPr txBox="1">
            <a:spLocks noGrp="1"/>
          </p:cNvSpPr>
          <p:nvPr>
            <p:ph type="body" idx="4294967295"/>
          </p:nvPr>
        </p:nvSpPr>
        <p:spPr>
          <a:xfrm>
            <a:off x="166543" y="1891796"/>
            <a:ext cx="11928475" cy="428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Todas as chuvas são ácidas, mesmo em ambientes sem poluição. Elas se tornam um problema ambiental chamado “Chuva Ácida” no entanto, quando seu pH fica abaixo de 4,5.</a:t>
            </a:r>
            <a:endParaRPr/>
          </a:p>
          <a:p>
            <a:pPr marL="228600" lvl="0" indent="-254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A chuva ácida é a precipitação com presença de ácido sulfúrico, nítrico e nitroso resultantes de queimas de combustíveis fósseis.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71" name="Google Shape;471;p54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5"/>
          <p:cNvSpPr txBox="1">
            <a:spLocks noGrp="1"/>
          </p:cNvSpPr>
          <p:nvPr>
            <p:ph type="title" idx="4294967295"/>
          </p:nvPr>
        </p:nvSpPr>
        <p:spPr>
          <a:xfrm>
            <a:off x="3313978" y="119911"/>
            <a:ext cx="52038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Chuva Ácida</a:t>
            </a:r>
            <a:endParaRPr sz="3600"/>
          </a:p>
        </p:txBody>
      </p:sp>
      <p:sp>
        <p:nvSpPr>
          <p:cNvPr id="477" name="Google Shape;477;p55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  <p:pic>
        <p:nvPicPr>
          <p:cNvPr id="478" name="Google Shape;47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891" y="1262911"/>
            <a:ext cx="9144000" cy="4920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6"/>
          <p:cNvSpPr txBox="1">
            <a:spLocks noGrp="1"/>
          </p:cNvSpPr>
          <p:nvPr>
            <p:ph type="title" idx="4294967295"/>
          </p:nvPr>
        </p:nvSpPr>
        <p:spPr>
          <a:xfrm>
            <a:off x="374073" y="1107122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Impactos da Chuva Ácida</a:t>
            </a:r>
            <a:endParaRPr sz="3600"/>
          </a:p>
        </p:txBody>
      </p:sp>
      <p:pic>
        <p:nvPicPr>
          <p:cNvPr id="484" name="Google Shape;484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0090" y="3429000"/>
            <a:ext cx="3142216" cy="2355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67628" y="784438"/>
            <a:ext cx="3479363" cy="231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45509" y="3447924"/>
            <a:ext cx="3416626" cy="2336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7"/>
          <p:cNvSpPr txBox="1">
            <a:spLocks noGrp="1"/>
          </p:cNvSpPr>
          <p:nvPr>
            <p:ph type="title" idx="4294967295"/>
          </p:nvPr>
        </p:nvSpPr>
        <p:spPr>
          <a:xfrm>
            <a:off x="3344430" y="162214"/>
            <a:ext cx="52038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Ocorrência</a:t>
            </a:r>
            <a:endParaRPr sz="3600"/>
          </a:p>
        </p:txBody>
      </p:sp>
      <p:pic>
        <p:nvPicPr>
          <p:cNvPr id="492" name="Google Shape;492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102509"/>
            <a:ext cx="9144000" cy="5094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8"/>
          <p:cNvSpPr txBox="1">
            <a:spLocks noGrp="1"/>
          </p:cNvSpPr>
          <p:nvPr>
            <p:ph type="title" idx="4294967295"/>
          </p:nvPr>
        </p:nvSpPr>
        <p:spPr>
          <a:xfrm>
            <a:off x="2976057" y="394855"/>
            <a:ext cx="586047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Aumento do Efeito Estufa</a:t>
            </a:r>
            <a:endParaRPr sz="3600"/>
          </a:p>
        </p:txBody>
      </p:sp>
      <p:sp>
        <p:nvSpPr>
          <p:cNvPr id="498" name="Google Shape;498;p58"/>
          <p:cNvSpPr txBox="1">
            <a:spLocks noGrp="1"/>
          </p:cNvSpPr>
          <p:nvPr>
            <p:ph type="body" idx="4294967295"/>
          </p:nvPr>
        </p:nvSpPr>
        <p:spPr>
          <a:xfrm>
            <a:off x="152400" y="1870508"/>
            <a:ext cx="11507788" cy="428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O efeito estufa é uma característica natural da atmosfera terrestre. Ele se diz da retenção de calor solar por conta de uma cortina de gases.</a:t>
            </a:r>
            <a:endParaRPr/>
          </a:p>
          <a:p>
            <a:pPr marL="228600" lvl="0" indent="-254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A poluição em grandes centros urbanos, porém, intensifica esse porcesso criando uma camada de CO</a:t>
            </a:r>
            <a:r>
              <a:rPr lang="en-US" sz="3200" b="1" baseline="-25000"/>
              <a:t>2</a:t>
            </a:r>
            <a:r>
              <a:rPr lang="en-US" sz="3200"/>
              <a:t> na atmosfera que dificulta passagem dos raios irradiados na superfície.</a:t>
            </a:r>
            <a:endParaRPr/>
          </a:p>
        </p:txBody>
      </p:sp>
      <p:sp>
        <p:nvSpPr>
          <p:cNvPr id="499" name="Google Shape;499;p58"/>
          <p:cNvSpPr txBox="1">
            <a:spLocks noGrp="1"/>
          </p:cNvSpPr>
          <p:nvPr>
            <p:ph type="sldNum" idx="4294967295"/>
          </p:nvPr>
        </p:nvSpPr>
        <p:spPr>
          <a:xfrm>
            <a:off x="0" y="5709084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65</a:t>
            </a:fld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9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66</a:t>
            </a:fld>
            <a:endParaRPr/>
          </a:p>
        </p:txBody>
      </p:sp>
      <p:pic>
        <p:nvPicPr>
          <p:cNvPr id="505" name="Google Shape;505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9067" y="411944"/>
            <a:ext cx="7453866" cy="5531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0"/>
          <p:cNvSpPr txBox="1">
            <a:spLocks noGrp="1"/>
          </p:cNvSpPr>
          <p:nvPr>
            <p:ph type="title" idx="4294967295"/>
          </p:nvPr>
        </p:nvSpPr>
        <p:spPr>
          <a:xfrm>
            <a:off x="4052312" y="713581"/>
            <a:ext cx="4703762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Aquecimento Global</a:t>
            </a:r>
            <a:endParaRPr sz="3600"/>
          </a:p>
        </p:txBody>
      </p:sp>
      <p:sp>
        <p:nvSpPr>
          <p:cNvPr id="511" name="Google Shape;511;p60"/>
          <p:cNvSpPr txBox="1">
            <a:spLocks noGrp="1"/>
          </p:cNvSpPr>
          <p:nvPr>
            <p:ph type="body" idx="4294967295"/>
          </p:nvPr>
        </p:nvSpPr>
        <p:spPr>
          <a:xfrm>
            <a:off x="110837" y="1285081"/>
            <a:ext cx="11618913" cy="428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sz="3200"/>
              <a:t>É o processo de </a:t>
            </a:r>
            <a:r>
              <a:rPr lang="en-US" sz="3200" b="1"/>
              <a:t>intensificação</a:t>
            </a:r>
            <a:r>
              <a:rPr lang="en-US" sz="3200"/>
              <a:t> do aumento da temperatura média dos oceanos e da atmosfera da Terra causado por massivas emissões de gases que acentuam o efeito estufa, originados de uma série de atividades humanas, especialmente a </a:t>
            </a:r>
            <a:r>
              <a:rPr lang="en-US" sz="3200" b="1"/>
              <a:t>queima de combustíveis fósseis </a:t>
            </a:r>
            <a:r>
              <a:rPr lang="en-US" sz="3200"/>
              <a:t>e mudanças no uso da terra, como o desmatamento. </a:t>
            </a:r>
            <a:endParaRPr/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1"/>
          <p:cNvSpPr txBox="1">
            <a:spLocks noGrp="1"/>
          </p:cNvSpPr>
          <p:nvPr>
            <p:ph type="title" idx="4294967295"/>
          </p:nvPr>
        </p:nvSpPr>
        <p:spPr>
          <a:xfrm>
            <a:off x="4322618" y="909637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Negacionismo</a:t>
            </a:r>
            <a:endParaRPr sz="3600"/>
          </a:p>
        </p:txBody>
      </p:sp>
      <p:sp>
        <p:nvSpPr>
          <p:cNvPr id="517" name="Google Shape;517;p61"/>
          <p:cNvSpPr txBox="1">
            <a:spLocks noGrp="1"/>
          </p:cNvSpPr>
          <p:nvPr>
            <p:ph type="body" idx="4294967295"/>
          </p:nvPr>
        </p:nvSpPr>
        <p:spPr>
          <a:xfrm>
            <a:off x="0" y="1660525"/>
            <a:ext cx="11490325" cy="428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Existe uma corrente política que </a:t>
            </a:r>
            <a:r>
              <a:rPr lang="en-US" sz="2800" b="1"/>
              <a:t>nega </a:t>
            </a:r>
            <a:r>
              <a:rPr lang="en-US" sz="2800"/>
              <a:t>que o aquecimento global seja intensificado pelo homem.</a:t>
            </a:r>
            <a:endParaRPr/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Eles alegam que o aquecimento global faz parte </a:t>
            </a:r>
            <a:r>
              <a:rPr lang="en-US" sz="2800" b="1"/>
              <a:t>exclusivamente</a:t>
            </a:r>
            <a:r>
              <a:rPr lang="en-US" sz="2800"/>
              <a:t> de um ciclo natural de aquecimento e resfriamento da Terra.</a:t>
            </a:r>
            <a:endParaRPr/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O ex-presidente dos EUA, Donald Trump é o mais famoso negacionista do planeta.</a:t>
            </a:r>
            <a:endParaRPr/>
          </a:p>
        </p:txBody>
      </p:sp>
      <p:sp>
        <p:nvSpPr>
          <p:cNvPr id="518" name="Google Shape;518;p61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68</a:t>
            </a:fld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62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69</a:t>
            </a:fld>
            <a:endParaRPr/>
          </a:p>
        </p:txBody>
      </p:sp>
      <p:pic>
        <p:nvPicPr>
          <p:cNvPr id="524" name="Google Shape;524;p62" descr="Captura de Tela 2019-07-29 às 11.46.4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637" y="471055"/>
            <a:ext cx="9144000" cy="2713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51883" y="2095221"/>
            <a:ext cx="6077030" cy="4237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 txBox="1">
            <a:spLocks noGrp="1"/>
          </p:cNvSpPr>
          <p:nvPr>
            <p:ph type="title" idx="4294967295"/>
          </p:nvPr>
        </p:nvSpPr>
        <p:spPr>
          <a:xfrm>
            <a:off x="3478557" y="327180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dirty="0" err="1"/>
              <a:t>Pressão</a:t>
            </a:r>
            <a:r>
              <a:rPr lang="en-US" sz="3200" dirty="0"/>
              <a:t> </a:t>
            </a:r>
            <a:r>
              <a:rPr lang="en-US" sz="3200" dirty="0" err="1"/>
              <a:t>Atmosférica</a:t>
            </a:r>
            <a:endParaRPr sz="3200" dirty="0"/>
          </a:p>
        </p:txBody>
      </p:sp>
      <p:sp>
        <p:nvSpPr>
          <p:cNvPr id="125" name="Google Shape;125;p6"/>
          <p:cNvSpPr txBox="1">
            <a:spLocks noGrp="1"/>
          </p:cNvSpPr>
          <p:nvPr>
            <p:ph type="body" idx="4294967295"/>
          </p:nvPr>
        </p:nvSpPr>
        <p:spPr>
          <a:xfrm>
            <a:off x="344000" y="1470180"/>
            <a:ext cx="6254024" cy="51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457200" algn="just">
              <a:buSzPts val="3200"/>
            </a:pPr>
            <a:r>
              <a:rPr lang="en-US" sz="2400" dirty="0" err="1"/>
              <a:t>Força</a:t>
            </a:r>
            <a:r>
              <a:rPr lang="en-US" sz="2400" dirty="0"/>
              <a:t> </a:t>
            </a:r>
            <a:r>
              <a:rPr lang="en-US" sz="2400" dirty="0" err="1"/>
              <a:t>exercida</a:t>
            </a:r>
            <a:r>
              <a:rPr lang="en-US" sz="2400" dirty="0"/>
              <a:t> pela </a:t>
            </a:r>
            <a:r>
              <a:rPr lang="en-US" sz="2400" dirty="0" err="1"/>
              <a:t>atmosfera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a </a:t>
            </a:r>
            <a:r>
              <a:rPr lang="en-US" sz="2400" dirty="0" err="1"/>
              <a:t>superfície</a:t>
            </a:r>
            <a:r>
              <a:rPr lang="en-US" sz="2400" dirty="0"/>
              <a:t> </a:t>
            </a:r>
            <a:r>
              <a:rPr lang="en-US" sz="2400" dirty="0" err="1"/>
              <a:t>terrestre</a:t>
            </a:r>
            <a:r>
              <a:rPr lang="en-US" sz="2400" dirty="0"/>
              <a:t>.</a:t>
            </a:r>
          </a:p>
          <a:p>
            <a:pPr indent="-457200" algn="just">
              <a:buSzPts val="3200"/>
            </a:pPr>
            <a:endParaRPr lang="en-US" sz="2400" dirty="0"/>
          </a:p>
          <a:p>
            <a:pPr indent="-457200" algn="just">
              <a:buSzPts val="3200"/>
            </a:pPr>
            <a:r>
              <a:rPr lang="en-US" sz="2400" dirty="0" err="1"/>
              <a:t>Quanto</a:t>
            </a:r>
            <a:r>
              <a:rPr lang="en-US" sz="2400" dirty="0"/>
              <a:t> </a:t>
            </a:r>
            <a:r>
              <a:rPr lang="en-US" sz="2400" dirty="0" err="1"/>
              <a:t>mais</a:t>
            </a:r>
            <a:r>
              <a:rPr lang="en-US" sz="2400" dirty="0"/>
              <a:t> </a:t>
            </a:r>
            <a:r>
              <a:rPr lang="en-US" sz="2400" dirty="0" err="1"/>
              <a:t>próximas</a:t>
            </a:r>
            <a:r>
              <a:rPr lang="en-US" sz="2400" dirty="0"/>
              <a:t> as </a:t>
            </a:r>
            <a:r>
              <a:rPr lang="en-US" sz="2400" dirty="0" err="1"/>
              <a:t>moléculas</a:t>
            </a:r>
            <a:r>
              <a:rPr lang="en-US" sz="2400" dirty="0"/>
              <a:t> de </a:t>
            </a:r>
            <a:r>
              <a:rPr lang="en-US" sz="2400" dirty="0" err="1"/>
              <a:t>ar</a:t>
            </a:r>
            <a:r>
              <a:rPr lang="en-US" sz="2400" dirty="0"/>
              <a:t> </a:t>
            </a:r>
            <a:r>
              <a:rPr lang="en-US" sz="2400" dirty="0" err="1"/>
              <a:t>estiverem</a:t>
            </a:r>
            <a:r>
              <a:rPr lang="en-US" sz="2400" dirty="0"/>
              <a:t> </a:t>
            </a:r>
            <a:r>
              <a:rPr lang="en-US" sz="2400" dirty="0" err="1"/>
              <a:t>umas</a:t>
            </a:r>
            <a:r>
              <a:rPr lang="en-US" sz="2400" dirty="0"/>
              <a:t> das </a:t>
            </a:r>
            <a:r>
              <a:rPr lang="en-US" sz="2400" dirty="0" err="1"/>
              <a:t>outras</a:t>
            </a:r>
            <a:r>
              <a:rPr lang="en-US" sz="2400" dirty="0"/>
              <a:t>, </a:t>
            </a:r>
            <a:r>
              <a:rPr lang="en-US" sz="2400" dirty="0" err="1"/>
              <a:t>maior</a:t>
            </a:r>
            <a:r>
              <a:rPr lang="en-US" sz="2400" dirty="0"/>
              <a:t> a </a:t>
            </a:r>
            <a:r>
              <a:rPr lang="en-US" sz="2400" dirty="0" err="1"/>
              <a:t>densidade</a:t>
            </a:r>
            <a:r>
              <a:rPr lang="en-US" sz="2400" dirty="0"/>
              <a:t> do </a:t>
            </a:r>
            <a:r>
              <a:rPr lang="en-US" sz="2400" dirty="0" err="1"/>
              <a:t>ar</a:t>
            </a:r>
            <a:r>
              <a:rPr lang="en-US" sz="2400" dirty="0"/>
              <a:t> = </a:t>
            </a:r>
            <a:r>
              <a:rPr lang="en-US" sz="2400" dirty="0" err="1"/>
              <a:t>maior</a:t>
            </a:r>
            <a:r>
              <a:rPr lang="en-US" sz="2400" dirty="0"/>
              <a:t> a </a:t>
            </a:r>
            <a:r>
              <a:rPr lang="en-US" sz="2400" dirty="0" err="1"/>
              <a:t>pressão</a:t>
            </a:r>
            <a:r>
              <a:rPr lang="en-US" sz="2400" dirty="0"/>
              <a:t>.</a:t>
            </a:r>
          </a:p>
          <a:p>
            <a:pPr indent="-457200" algn="just">
              <a:buSzPts val="3200"/>
            </a:pPr>
            <a:endParaRPr lang="en-US" sz="2400" dirty="0"/>
          </a:p>
          <a:p>
            <a:pPr indent="-457200" algn="just">
              <a:buSzPts val="3200"/>
            </a:pPr>
            <a:r>
              <a:rPr lang="en-US" sz="2400" dirty="0"/>
              <a:t>O </a:t>
            </a:r>
            <a:r>
              <a:rPr lang="en-US" sz="2400" dirty="0" err="1"/>
              <a:t>ar</a:t>
            </a:r>
            <a:r>
              <a:rPr lang="en-US" sz="2400" dirty="0"/>
              <a:t> </a:t>
            </a:r>
            <a:r>
              <a:rPr lang="en-US" sz="2400" dirty="0" err="1"/>
              <a:t>frio</a:t>
            </a:r>
            <a:r>
              <a:rPr lang="en-US" sz="2400" dirty="0"/>
              <a:t> </a:t>
            </a:r>
            <a:r>
              <a:rPr lang="en-US" sz="2400" dirty="0" err="1"/>
              <a:t>tende</a:t>
            </a:r>
            <a:r>
              <a:rPr lang="en-US" sz="2400" dirty="0"/>
              <a:t>  a </a:t>
            </a:r>
            <a:r>
              <a:rPr lang="en-US" sz="2400" dirty="0" err="1"/>
              <a:t>descer</a:t>
            </a:r>
            <a:r>
              <a:rPr lang="en-US" sz="2400" dirty="0"/>
              <a:t>, </a:t>
            </a:r>
            <a:r>
              <a:rPr lang="en-US" sz="2400" dirty="0" err="1"/>
              <a:t>aumentando</a:t>
            </a:r>
            <a:r>
              <a:rPr lang="en-US" sz="2400" dirty="0"/>
              <a:t> a </a:t>
            </a:r>
            <a:r>
              <a:rPr lang="en-US" sz="2400" dirty="0" err="1"/>
              <a:t>pressão</a:t>
            </a:r>
            <a:r>
              <a:rPr lang="en-US" sz="2400" dirty="0"/>
              <a:t> </a:t>
            </a:r>
            <a:r>
              <a:rPr lang="en-US" sz="2400" dirty="0" err="1"/>
              <a:t>exercida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a </a:t>
            </a:r>
            <a:r>
              <a:rPr lang="en-US" sz="2400" dirty="0" err="1"/>
              <a:t>superfície</a:t>
            </a:r>
            <a:endParaRPr lang="en-US" sz="2400" dirty="0"/>
          </a:p>
          <a:p>
            <a:pPr indent="-457200" algn="just">
              <a:buSzPts val="3200"/>
            </a:pPr>
            <a:endParaRPr lang="en-US" sz="2400" dirty="0"/>
          </a:p>
          <a:p>
            <a:pPr indent="-457200" algn="just">
              <a:buSzPts val="3200"/>
            </a:pPr>
            <a:endParaRPr lang="en-US" sz="2400" dirty="0"/>
          </a:p>
        </p:txBody>
      </p:sp>
      <p:sp>
        <p:nvSpPr>
          <p:cNvPr id="126" name="Google Shape;126;p6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3074" name="Picture 2" descr="MeteoroCG: Seu Passaporte para Dominar a Meteorologia Aeronáutica e  Alcançar a Aprovação na ANAC!: PP - CAPÍTULO 5 - PRESSÃO ATMOSFÉR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24" y="1591408"/>
            <a:ext cx="3715703" cy="189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13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5576" y="3899646"/>
            <a:ext cx="5077804" cy="2076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3"/>
          <p:cNvSpPr txBox="1">
            <a:spLocks noGrp="1"/>
          </p:cNvSpPr>
          <p:nvPr>
            <p:ph type="title" idx="4294967295"/>
          </p:nvPr>
        </p:nvSpPr>
        <p:spPr>
          <a:xfrm>
            <a:off x="0" y="2857500"/>
            <a:ext cx="426243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/>
              <a:t>Temperatura desde o Ano 0 d.C</a:t>
            </a:r>
            <a:endParaRPr sz="2800"/>
          </a:p>
        </p:txBody>
      </p:sp>
      <p:sp>
        <p:nvSpPr>
          <p:cNvPr id="531" name="Google Shape;531;p63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70</a:t>
            </a:fld>
            <a:endParaRPr/>
          </a:p>
        </p:txBody>
      </p:sp>
      <p:pic>
        <p:nvPicPr>
          <p:cNvPr id="532" name="Google Shape;532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9710" y="783793"/>
            <a:ext cx="7398327" cy="5548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4"/>
          <p:cNvSpPr txBox="1">
            <a:spLocks noGrp="1"/>
          </p:cNvSpPr>
          <p:nvPr>
            <p:ph type="title" idx="4294967295"/>
          </p:nvPr>
        </p:nvSpPr>
        <p:spPr>
          <a:xfrm>
            <a:off x="4391891" y="1163636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Resposta ao Negacionismo</a:t>
            </a:r>
            <a:endParaRPr sz="3600"/>
          </a:p>
        </p:txBody>
      </p:sp>
      <p:sp>
        <p:nvSpPr>
          <p:cNvPr id="538" name="Google Shape;538;p64"/>
          <p:cNvSpPr txBox="1">
            <a:spLocks noGrp="1"/>
          </p:cNvSpPr>
          <p:nvPr>
            <p:ph type="body" idx="4294967295"/>
          </p:nvPr>
        </p:nvSpPr>
        <p:spPr>
          <a:xfrm>
            <a:off x="0" y="2438399"/>
            <a:ext cx="11930063" cy="4287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US" sz="3600"/>
              <a:t>A questão contra o negacionismo, é que por mais que essa variações existam – elas estão acontecendo de forma mais rápida e com maior amplitude, nos últimos anos/décadas. E isso coincide com nosso aumento da emissão de Carbono e de desmatamento.</a:t>
            </a:r>
            <a:endParaRPr/>
          </a:p>
        </p:txBody>
      </p:sp>
      <p:sp>
        <p:nvSpPr>
          <p:cNvPr id="539" name="Google Shape;539;p64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71</a:t>
            </a:fld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5"/>
          <p:cNvSpPr txBox="1">
            <a:spLocks noGrp="1"/>
          </p:cNvSpPr>
          <p:nvPr>
            <p:ph type="ctrTitle" idx="4294967295"/>
          </p:nvPr>
        </p:nvSpPr>
        <p:spPr>
          <a:xfrm>
            <a:off x="3916507" y="2655887"/>
            <a:ext cx="6543675" cy="154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Exercícios</a:t>
            </a:r>
            <a:endParaRPr sz="6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65"/>
          <p:cNvSpPr/>
          <p:nvPr/>
        </p:nvSpPr>
        <p:spPr>
          <a:xfrm>
            <a:off x="5875427" y="6314856"/>
            <a:ext cx="4411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rgbClr val="94A6BB"/>
                </a:solidFill>
                <a:latin typeface="PT Serif"/>
                <a:ea typeface="PT Serif"/>
                <a:cs typeface="PT Serif"/>
                <a:sym typeface="PT Serif"/>
              </a:rPr>
              <a:t>72</a:t>
            </a:fld>
            <a:endParaRPr sz="1800">
              <a:solidFill>
                <a:srgbClr val="94A6BB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6"/>
          <p:cNvSpPr txBox="1"/>
          <p:nvPr/>
        </p:nvSpPr>
        <p:spPr>
          <a:xfrm>
            <a:off x="221673" y="812893"/>
            <a:ext cx="11222182" cy="4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2000" b="0" i="0" u="none" strike="noStrike" dirty="0">
                <a:solidFill>
                  <a:srgbClr val="222222"/>
                </a:solidFill>
                <a:effectLst/>
                <a:latin typeface="Qanelas Soft"/>
              </a:rPr>
              <a:t>Belém é cercada por rios. Mas é a água que vem lá de cima que altera o ritmo na cidade. Quem vive na capital paraense sempre sai de casa com uma dúvida e uma certeza: sabe que vai chover, mas não sabe quando. “No Pará é assim. Ou você marca o encontro antes ou depois da chuva”, conta um morador. É quase sempre assim o ano inteiro, os moradores costumam dizer que só existem duas estações do ano na região — a que chove pouco e a que chove muito. “Não tem hora para chover”, constata uma moradora. “Trabalho, escola… Atrasa tudo. Tem que ficar esperando passar a chuva, na verdade”, diz outra moradora.</a:t>
            </a:r>
          </a:p>
          <a:p>
            <a:r>
              <a:rPr lang="pt-BR" sz="2000" b="1" i="0" u="none" strike="noStrike" dirty="0">
                <a:solidFill>
                  <a:srgbClr val="222222"/>
                </a:solidFill>
                <a:effectLst/>
                <a:latin typeface="Qanelas Soft"/>
              </a:rPr>
              <a:t>Antes e depois da chuva.</a:t>
            </a:r>
            <a:r>
              <a:rPr lang="pt-BR" sz="2000" b="0" i="0" u="none" strike="noStrike" dirty="0">
                <a:solidFill>
                  <a:srgbClr val="222222"/>
                </a:solidFill>
                <a:effectLst/>
                <a:latin typeface="Qanelas Soft"/>
              </a:rPr>
              <a:t> Disponível em: http://g1.globo.com. Acesso em: 6 nov. 2021 (adaptado).</a:t>
            </a:r>
          </a:p>
          <a:p>
            <a:r>
              <a:rPr lang="pt-BR" sz="2000" b="0" i="0" u="none" strike="noStrike" dirty="0">
                <a:solidFill>
                  <a:srgbClr val="222222"/>
                </a:solidFill>
                <a:effectLst/>
                <a:latin typeface="Qanelas Soft"/>
              </a:rPr>
              <a:t>Qual fator geográfico favorece a condição climática da cidade citada no texto?</a:t>
            </a:r>
          </a:p>
          <a:p>
            <a:r>
              <a:rPr lang="pt-BR" sz="2000" b="0" i="0" u="none" strike="noStrike" dirty="0">
                <a:solidFill>
                  <a:srgbClr val="222222"/>
                </a:solidFill>
                <a:effectLst/>
                <a:latin typeface="Qanelas Soft"/>
              </a:rPr>
              <a:t>A) Baixa latitude.</a:t>
            </a:r>
          </a:p>
          <a:p>
            <a:r>
              <a:rPr lang="pt-BR" sz="2000" b="0" i="0" u="none" strike="noStrike" dirty="0">
                <a:solidFill>
                  <a:srgbClr val="222222"/>
                </a:solidFill>
                <a:effectLst/>
                <a:latin typeface="Qanelas Soft"/>
              </a:rPr>
              <a:t>B) Elevada altitude.</a:t>
            </a:r>
          </a:p>
          <a:p>
            <a:r>
              <a:rPr lang="pt-BR" sz="2000" b="0" i="0" u="none" strike="noStrike" dirty="0">
                <a:solidFill>
                  <a:srgbClr val="222222"/>
                </a:solidFill>
                <a:effectLst/>
                <a:latin typeface="Qanelas Soft"/>
              </a:rPr>
              <a:t>C) Fraca insolação.</a:t>
            </a:r>
          </a:p>
          <a:p>
            <a:r>
              <a:rPr lang="pt-BR" sz="2000" b="0" i="0" u="none" strike="noStrike" dirty="0">
                <a:solidFill>
                  <a:srgbClr val="222222"/>
                </a:solidFill>
                <a:effectLst/>
                <a:latin typeface="Qanelas Soft"/>
              </a:rPr>
              <a:t>D) Forte continentalidade.</a:t>
            </a:r>
          </a:p>
          <a:p>
            <a:r>
              <a:rPr lang="pt-BR" sz="2000" b="0" i="0" u="none" strike="noStrike" dirty="0">
                <a:solidFill>
                  <a:srgbClr val="222222"/>
                </a:solidFill>
                <a:effectLst/>
                <a:latin typeface="Qanelas Soft"/>
              </a:rPr>
              <a:t>E) Acentuada refletividade</a:t>
            </a:r>
            <a:r>
              <a:rPr lang="pt-BR" sz="2800" b="0" i="0" u="none" strike="noStrike" dirty="0">
                <a:solidFill>
                  <a:srgbClr val="222222"/>
                </a:solidFill>
                <a:effectLst/>
                <a:latin typeface="Qanelas Soft"/>
              </a:rPr>
              <a:t>.</a:t>
            </a:r>
          </a:p>
          <a:p>
            <a:pPr marL="457200" marR="0" lvl="0" indent="-4191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T Serif"/>
              <a:buChar char="○"/>
            </a:pPr>
            <a:b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6"/>
          <p:cNvSpPr txBox="1"/>
          <p:nvPr/>
        </p:nvSpPr>
        <p:spPr>
          <a:xfrm>
            <a:off x="221673" y="812893"/>
            <a:ext cx="11222182" cy="4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2000" b="0" i="0" u="none" strike="noStrike" dirty="0">
                <a:solidFill>
                  <a:srgbClr val="222222"/>
                </a:solidFill>
                <a:effectLst/>
                <a:latin typeface="Qanelas Soft"/>
              </a:rPr>
              <a:t>Belém é cercada por rios. Mas é a água que vem lá de cima que altera o ritmo na cidade. Quem vive na capital paraense sempre sai de casa com uma dúvida e uma certeza: sabe que vai chover, mas não sabe quando. “No Pará é assim. Ou você marca o encontro antes ou depois da chuva”, conta um morador. É quase sempre assim o ano inteiro, os moradores costumam dizer que só existem duas estações do ano na região — a que chove pouco e a que chove muito. “Não tem hora para chover”, constata uma moradora. “Trabalho, escola… Atrasa tudo. Tem que ficar esperando passar a chuva, na verdade”, diz outra moradora.</a:t>
            </a:r>
          </a:p>
          <a:p>
            <a:r>
              <a:rPr lang="pt-BR" sz="2000" b="1" i="0" u="none" strike="noStrike" dirty="0">
                <a:solidFill>
                  <a:srgbClr val="222222"/>
                </a:solidFill>
                <a:effectLst/>
                <a:latin typeface="Qanelas Soft"/>
              </a:rPr>
              <a:t>Antes e depois da chuva.</a:t>
            </a:r>
            <a:r>
              <a:rPr lang="pt-BR" sz="2000" b="0" i="0" u="none" strike="noStrike" dirty="0">
                <a:solidFill>
                  <a:srgbClr val="222222"/>
                </a:solidFill>
                <a:effectLst/>
                <a:latin typeface="Qanelas Soft"/>
              </a:rPr>
              <a:t> Disponível em: http://g1.globo.com. Acesso em: 6 nov. 2021 (adaptado).</a:t>
            </a:r>
          </a:p>
          <a:p>
            <a:r>
              <a:rPr lang="pt-BR" sz="2000" b="0" i="0" u="none" strike="noStrike" dirty="0">
                <a:solidFill>
                  <a:srgbClr val="222222"/>
                </a:solidFill>
                <a:effectLst/>
                <a:latin typeface="Qanelas Soft"/>
              </a:rPr>
              <a:t>Qual fator geográfico favorece a condição climática da cidade citada no texto?</a:t>
            </a:r>
          </a:p>
          <a:p>
            <a:r>
              <a:rPr lang="pt-BR" sz="2000" b="0" i="0" u="none" strike="noStrike" dirty="0">
                <a:solidFill>
                  <a:srgbClr val="222222"/>
                </a:solidFill>
                <a:effectLst/>
                <a:latin typeface="Qanelas Soft"/>
              </a:rPr>
              <a:t>A) Baixa latitude.</a:t>
            </a:r>
          </a:p>
          <a:p>
            <a:r>
              <a:rPr lang="pt-BR" sz="2000" b="0" i="0" u="none" strike="noStrike" dirty="0">
                <a:solidFill>
                  <a:srgbClr val="222222"/>
                </a:solidFill>
                <a:effectLst/>
                <a:latin typeface="Qanelas Soft"/>
              </a:rPr>
              <a:t>B) Elevada altitude.</a:t>
            </a:r>
          </a:p>
          <a:p>
            <a:r>
              <a:rPr lang="pt-BR" sz="2000" b="0" i="0" u="none" strike="noStrike" dirty="0">
                <a:solidFill>
                  <a:srgbClr val="222222"/>
                </a:solidFill>
                <a:effectLst/>
                <a:latin typeface="Qanelas Soft"/>
              </a:rPr>
              <a:t>C) Fraca insolação.</a:t>
            </a:r>
          </a:p>
          <a:p>
            <a:r>
              <a:rPr lang="pt-BR" sz="2000" b="0" i="0" u="none" strike="noStrike" dirty="0">
                <a:solidFill>
                  <a:srgbClr val="222222"/>
                </a:solidFill>
                <a:effectLst/>
                <a:latin typeface="Qanelas Soft"/>
              </a:rPr>
              <a:t>D) Forte continentalidade.</a:t>
            </a:r>
          </a:p>
          <a:p>
            <a:r>
              <a:rPr lang="pt-BR" sz="2000" b="0" i="0" u="none" strike="noStrike" dirty="0">
                <a:solidFill>
                  <a:srgbClr val="222222"/>
                </a:solidFill>
                <a:effectLst/>
                <a:latin typeface="Qanelas Soft"/>
              </a:rPr>
              <a:t>E) Acentuada refletividade</a:t>
            </a:r>
            <a:r>
              <a:rPr lang="pt-BR" sz="2800" b="0" i="0" u="none" strike="noStrike" dirty="0">
                <a:solidFill>
                  <a:srgbClr val="222222"/>
                </a:solidFill>
                <a:effectLst/>
                <a:latin typeface="Qanelas Soft"/>
              </a:rPr>
              <a:t>.</a:t>
            </a:r>
          </a:p>
          <a:p>
            <a:pPr marL="457200" marR="0" lvl="0" indent="-4191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T Serif"/>
              <a:buChar char="○"/>
            </a:pPr>
            <a:br>
              <a: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" name="Seta 1">
            <a:extLst>
              <a:ext uri="{FF2B5EF4-FFF2-40B4-BE49-F238E27FC236}">
                <a16:creationId xmlns:a16="http://schemas.microsoft.com/office/drawing/2014/main" id="{9D7315C4-D04B-FD1C-398D-6832AB9E1FC4}"/>
              </a:ext>
            </a:extLst>
          </p:cNvPr>
          <p:cNvCxnSpPr>
            <a:cxnSpLocks/>
          </p:cNvCxnSpPr>
          <p:nvPr/>
        </p:nvCxnSpPr>
        <p:spPr>
          <a:xfrm flipH="1">
            <a:off x="2157767" y="3834661"/>
            <a:ext cx="147961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2848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6"/>
          <p:cNvSpPr txBox="1"/>
          <p:nvPr/>
        </p:nvSpPr>
        <p:spPr>
          <a:xfrm>
            <a:off x="372565" y="573982"/>
            <a:ext cx="11222182" cy="4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2000" i="0" u="none" strike="noStrike" dirty="0">
                <a:solidFill>
                  <a:schemeClr val="tx1"/>
                </a:solidFill>
                <a:effectLst/>
                <a:latin typeface="+mj-lt"/>
              </a:rPr>
              <a:t>Particularmente nos dias de inverno, pode ocorrer um rápido resfriamento do solo ou um rápido aquecimento das camadas atmosféricas superiores. O ar quente fica por cima da camada de ar frio, passando a funcionar como um bloqueio, o que impede a formação de correntes de ar (vento). Dessa forma, o ar frio próximo ao solo não sobe porque é o mais denso, e o ar quente que lhe está por cima não desce porque é o menos denso. Nas grandes cidades, esse fenômeno tende a se agravar, uma vez que a expressiva concentração de indústrias e automóveis intensifica o lançamento de poluentes e material particulado na atmosfera, o que torna o ar mais impuro e, por conseguinte, contribui para o aumento de casos de irritação nos olhos e doenças respiratórias. AYOADE, J. O. </a:t>
            </a:r>
            <a:r>
              <a:rPr lang="pt-BR" sz="2000" b="1" i="0" u="none" strike="noStrike" dirty="0">
                <a:solidFill>
                  <a:schemeClr val="tx1"/>
                </a:solidFill>
                <a:effectLst/>
                <a:latin typeface="+mj-lt"/>
              </a:rPr>
              <a:t>Introdução à climatologia para os trópicos.</a:t>
            </a:r>
            <a:r>
              <a:rPr lang="pt-BR" sz="2000" i="0" u="none" strike="noStrike" dirty="0">
                <a:solidFill>
                  <a:schemeClr val="tx1"/>
                </a:solidFill>
                <a:effectLst/>
                <a:latin typeface="+mj-lt"/>
              </a:rPr>
              <a:t> Rio de Janeiro: Bertrand Brasil, 1996 (adaptado).</a:t>
            </a:r>
            <a:br>
              <a:rPr lang="pt-BR" sz="2000" i="0" u="none" strike="noStrike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pt-BR" sz="2000" i="0" u="none" strike="noStrike" dirty="0">
                <a:solidFill>
                  <a:schemeClr val="tx1"/>
                </a:solidFill>
                <a:effectLst/>
                <a:latin typeface="+mj-lt"/>
              </a:rPr>
              <a:t>Agravado pela ação antrópica, o fenômeno atmosférico descrito no texto é o(a)</a:t>
            </a:r>
            <a:br>
              <a:rPr lang="pt-BR" sz="2000" i="0" u="none" strike="noStrike" dirty="0">
                <a:solidFill>
                  <a:schemeClr val="tx1"/>
                </a:solidFill>
                <a:effectLst/>
                <a:latin typeface="+mj-lt"/>
              </a:rPr>
            </a:br>
            <a:endParaRPr lang="pt-BR" sz="2000" i="0" u="none" strike="noStrike" dirty="0">
              <a:solidFill>
                <a:schemeClr val="tx1"/>
              </a:solidFill>
              <a:effectLst/>
              <a:latin typeface="+mj-lt"/>
            </a:endParaRPr>
          </a:p>
          <a:p>
            <a:r>
              <a:rPr lang="pt-BR" sz="2000" cap="all" dirty="0">
                <a:solidFill>
                  <a:schemeClr val="tx1"/>
                </a:solidFill>
                <a:latin typeface="+mj-lt"/>
              </a:rPr>
              <a:t>A) </a:t>
            </a:r>
            <a:r>
              <a:rPr lang="pt-BR" sz="2000" i="0" u="none" strike="noStrike" dirty="0">
                <a:solidFill>
                  <a:schemeClr val="tx1"/>
                </a:solidFill>
                <a:effectLst/>
                <a:latin typeface="+mj-lt"/>
              </a:rPr>
              <a:t>efeito estufa.</a:t>
            </a:r>
          </a:p>
          <a:p>
            <a:r>
              <a:rPr lang="pt-BR" sz="2000" i="0" u="none" strike="noStrike" cap="all" dirty="0">
                <a:solidFill>
                  <a:schemeClr val="tx1"/>
                </a:solidFill>
                <a:effectLst/>
                <a:latin typeface="+mj-lt"/>
              </a:rPr>
              <a:t>B) </a:t>
            </a:r>
            <a:r>
              <a:rPr lang="pt-BR" sz="2000" i="0" u="none" strike="noStrike" dirty="0">
                <a:solidFill>
                  <a:schemeClr val="tx1"/>
                </a:solidFill>
                <a:effectLst/>
                <a:latin typeface="+mj-lt"/>
              </a:rPr>
              <a:t>ilha de calor.</a:t>
            </a:r>
          </a:p>
          <a:p>
            <a:r>
              <a:rPr lang="pt-BR" sz="2000" i="0" u="none" strike="noStrike" cap="all" dirty="0">
                <a:solidFill>
                  <a:schemeClr val="tx1"/>
                </a:solidFill>
                <a:effectLst/>
                <a:latin typeface="+mj-lt"/>
              </a:rPr>
              <a:t>C) </a:t>
            </a:r>
            <a:r>
              <a:rPr lang="pt-BR" sz="2000" i="0" u="none" strike="noStrike" dirty="0">
                <a:solidFill>
                  <a:schemeClr val="tx1"/>
                </a:solidFill>
                <a:effectLst/>
                <a:latin typeface="+mj-lt"/>
              </a:rPr>
              <a:t>Inversão térmica.</a:t>
            </a:r>
          </a:p>
          <a:p>
            <a:r>
              <a:rPr lang="pt-BR" sz="2000" i="0" u="none" strike="noStrike" cap="all" dirty="0">
                <a:solidFill>
                  <a:schemeClr val="tx1"/>
                </a:solidFill>
                <a:effectLst/>
                <a:latin typeface="+mj-lt"/>
              </a:rPr>
              <a:t>D) </a:t>
            </a:r>
            <a:r>
              <a:rPr lang="pt-BR" sz="2000" i="0" u="none" strike="noStrike" dirty="0">
                <a:solidFill>
                  <a:schemeClr val="tx1"/>
                </a:solidFill>
                <a:effectLst/>
                <a:latin typeface="+mj-lt"/>
              </a:rPr>
              <a:t>Ciclone tropical.</a:t>
            </a:r>
          </a:p>
          <a:p>
            <a:r>
              <a:rPr lang="pt-BR" sz="2000" i="0" u="none" strike="noStrike" cap="all" dirty="0">
                <a:solidFill>
                  <a:schemeClr val="tx1"/>
                </a:solidFill>
                <a:effectLst/>
                <a:latin typeface="+mj-lt"/>
              </a:rPr>
              <a:t>E) </a:t>
            </a:r>
            <a:r>
              <a:rPr lang="pt-BR" sz="2000" i="0" u="none" strike="noStrike" dirty="0">
                <a:solidFill>
                  <a:schemeClr val="tx1"/>
                </a:solidFill>
                <a:effectLst/>
                <a:latin typeface="+mj-lt"/>
              </a:rPr>
              <a:t>chuva orográfica.</a:t>
            </a:r>
          </a:p>
          <a:p>
            <a:endParaRPr lang="pt-BR" sz="2000" i="0" u="none" strike="noStrike" dirty="0">
              <a:solidFill>
                <a:schemeClr val="tx1"/>
              </a:solidFill>
              <a:effectLst/>
              <a:latin typeface="+mj-lt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T Serif"/>
              <a:buChar char="○"/>
            </a:pPr>
            <a:br>
              <a:rPr lang="en-US" sz="2000" i="0" u="none" strike="noStrike" cap="none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i="0" u="none" strike="noStrike" cap="none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40483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66"/>
          <p:cNvSpPr txBox="1"/>
          <p:nvPr/>
        </p:nvSpPr>
        <p:spPr>
          <a:xfrm>
            <a:off x="372565" y="573982"/>
            <a:ext cx="11222182" cy="42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2000" i="0" u="none" strike="noStrike" dirty="0">
                <a:solidFill>
                  <a:schemeClr val="tx1"/>
                </a:solidFill>
                <a:effectLst/>
                <a:latin typeface="+mj-lt"/>
              </a:rPr>
              <a:t>Particularmente nos dias de inverno, pode ocorrer um rápido resfriamento do solo ou um rápido aquecimento das camadas atmosféricas superiores. O ar quente fica por cima da camada de ar frio, passando a funcionar como um bloqueio, o que impede a formação de correntes de ar (vento). Dessa forma, o ar frio próximo ao solo não sobe porque é o mais denso, e o ar quente que lhe está por cima não desce porque é o menos denso. Nas grandes cidades, esse fenômeno tende a se agravar, uma vez que a expressiva concentração de indústrias e automóveis intensifica o lançamento de poluentes e material particulado na atmosfera, o que torna o ar mais impuro e, por conseguinte, contribui para o aumento de casos de irritação nos olhos e doenças respiratórias. AYOADE, J. O. </a:t>
            </a:r>
            <a:r>
              <a:rPr lang="pt-BR" sz="2000" b="1" i="0" u="none" strike="noStrike" dirty="0">
                <a:solidFill>
                  <a:schemeClr val="tx1"/>
                </a:solidFill>
                <a:effectLst/>
                <a:latin typeface="+mj-lt"/>
              </a:rPr>
              <a:t>Introdução à climatologia para os trópicos.</a:t>
            </a:r>
            <a:r>
              <a:rPr lang="pt-BR" sz="2000" i="0" u="none" strike="noStrike" dirty="0">
                <a:solidFill>
                  <a:schemeClr val="tx1"/>
                </a:solidFill>
                <a:effectLst/>
                <a:latin typeface="+mj-lt"/>
              </a:rPr>
              <a:t> Rio de Janeiro: Bertrand Brasil, 1996 (adaptado).</a:t>
            </a:r>
            <a:br>
              <a:rPr lang="pt-BR" sz="2000" i="0" u="none" strike="noStrike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pt-BR" sz="2000" i="0" u="none" strike="noStrike" dirty="0">
                <a:solidFill>
                  <a:schemeClr val="tx1"/>
                </a:solidFill>
                <a:effectLst/>
                <a:latin typeface="+mj-lt"/>
              </a:rPr>
              <a:t>Agravado pela ação antrópica, o fenômeno atmosférico descrito no texto é o(a)</a:t>
            </a:r>
            <a:br>
              <a:rPr lang="pt-BR" sz="2000" i="0" u="none" strike="noStrike" dirty="0">
                <a:solidFill>
                  <a:schemeClr val="tx1"/>
                </a:solidFill>
                <a:effectLst/>
                <a:latin typeface="+mj-lt"/>
              </a:rPr>
            </a:br>
            <a:endParaRPr lang="pt-BR" sz="2000" i="0" u="none" strike="noStrike" dirty="0">
              <a:solidFill>
                <a:schemeClr val="tx1"/>
              </a:solidFill>
              <a:effectLst/>
              <a:latin typeface="+mj-lt"/>
            </a:endParaRPr>
          </a:p>
          <a:p>
            <a:r>
              <a:rPr lang="pt-BR" sz="2000" cap="all" dirty="0">
                <a:solidFill>
                  <a:schemeClr val="tx1"/>
                </a:solidFill>
                <a:latin typeface="+mj-lt"/>
              </a:rPr>
              <a:t>A) E</a:t>
            </a:r>
            <a:r>
              <a:rPr lang="pt-BR" sz="2000" i="0" u="none" strike="noStrike" dirty="0">
                <a:solidFill>
                  <a:schemeClr val="tx1"/>
                </a:solidFill>
                <a:effectLst/>
                <a:latin typeface="+mj-lt"/>
              </a:rPr>
              <a:t>feito estufa.</a:t>
            </a:r>
          </a:p>
          <a:p>
            <a:r>
              <a:rPr lang="pt-BR" sz="2000" i="0" u="none" strike="noStrike" cap="all" dirty="0">
                <a:solidFill>
                  <a:schemeClr val="tx1"/>
                </a:solidFill>
                <a:effectLst/>
                <a:latin typeface="+mj-lt"/>
              </a:rPr>
              <a:t>B) </a:t>
            </a:r>
            <a:r>
              <a:rPr lang="pt-BR" sz="2000" cap="all" dirty="0">
                <a:solidFill>
                  <a:schemeClr val="tx1"/>
                </a:solidFill>
                <a:latin typeface="+mj-lt"/>
              </a:rPr>
              <a:t>I</a:t>
            </a:r>
            <a:r>
              <a:rPr lang="pt-BR" sz="2000" i="0" u="none" strike="noStrike" dirty="0">
                <a:solidFill>
                  <a:schemeClr val="tx1"/>
                </a:solidFill>
                <a:effectLst/>
                <a:latin typeface="+mj-lt"/>
              </a:rPr>
              <a:t>lha de calor.</a:t>
            </a:r>
          </a:p>
          <a:p>
            <a:r>
              <a:rPr lang="pt-BR" sz="2000" i="0" u="none" strike="noStrike" cap="all" dirty="0">
                <a:solidFill>
                  <a:schemeClr val="tx1"/>
                </a:solidFill>
                <a:effectLst/>
                <a:latin typeface="+mj-lt"/>
              </a:rPr>
              <a:t>C) I</a:t>
            </a:r>
            <a:r>
              <a:rPr lang="pt-BR" sz="2000" i="0" u="none" strike="noStrike" dirty="0">
                <a:solidFill>
                  <a:schemeClr val="tx1"/>
                </a:solidFill>
                <a:effectLst/>
                <a:latin typeface="+mj-lt"/>
              </a:rPr>
              <a:t>nversão térmica.</a:t>
            </a:r>
          </a:p>
          <a:p>
            <a:r>
              <a:rPr lang="pt-BR" sz="2000" i="0" u="none" strike="noStrike" cap="all" dirty="0">
                <a:solidFill>
                  <a:schemeClr val="tx1"/>
                </a:solidFill>
                <a:effectLst/>
                <a:latin typeface="+mj-lt"/>
              </a:rPr>
              <a:t>D) </a:t>
            </a:r>
            <a:r>
              <a:rPr lang="pt-BR" sz="2000" i="0" u="none" strike="noStrike" dirty="0">
                <a:solidFill>
                  <a:schemeClr val="tx1"/>
                </a:solidFill>
                <a:effectLst/>
                <a:latin typeface="+mj-lt"/>
              </a:rPr>
              <a:t>Ciclone tropical.</a:t>
            </a:r>
          </a:p>
          <a:p>
            <a:r>
              <a:rPr lang="pt-BR" sz="2000" i="0" u="none" strike="noStrike" cap="all" dirty="0">
                <a:solidFill>
                  <a:schemeClr val="tx1"/>
                </a:solidFill>
                <a:effectLst/>
                <a:latin typeface="+mj-lt"/>
              </a:rPr>
              <a:t>E) </a:t>
            </a:r>
            <a:r>
              <a:rPr lang="pt-BR" sz="2000" cap="all" dirty="0">
                <a:solidFill>
                  <a:schemeClr val="tx1"/>
                </a:solidFill>
                <a:latin typeface="+mj-lt"/>
              </a:rPr>
              <a:t>C</a:t>
            </a:r>
            <a:r>
              <a:rPr lang="pt-BR" sz="2000" i="0" u="none" strike="noStrike" dirty="0">
                <a:solidFill>
                  <a:schemeClr val="tx1"/>
                </a:solidFill>
                <a:effectLst/>
                <a:latin typeface="+mj-lt"/>
              </a:rPr>
              <a:t>huva orográfica.</a:t>
            </a:r>
          </a:p>
          <a:p>
            <a:endParaRPr lang="pt-BR" sz="2000" i="0" u="none" strike="noStrike" dirty="0">
              <a:solidFill>
                <a:schemeClr val="tx1"/>
              </a:solidFill>
              <a:effectLst/>
              <a:latin typeface="+mj-lt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T Serif"/>
              <a:buChar char="○"/>
            </a:pPr>
            <a:br>
              <a:rPr lang="en-US" sz="2000" i="0" u="none" strike="noStrike" cap="none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i="0" u="none" strike="noStrike" cap="none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cxnSp>
        <p:nvCxnSpPr>
          <p:cNvPr id="3" name="Seta 2">
            <a:extLst>
              <a:ext uri="{FF2B5EF4-FFF2-40B4-BE49-F238E27FC236}">
                <a16:creationId xmlns:a16="http://schemas.microsoft.com/office/drawing/2014/main" id="{5BFD9F65-E98C-8F9B-E08D-14A5DC193ABF}"/>
              </a:ext>
            </a:extLst>
          </p:cNvPr>
          <p:cNvCxnSpPr>
            <a:cxnSpLocks/>
          </p:cNvCxnSpPr>
          <p:nvPr/>
        </p:nvCxnSpPr>
        <p:spPr>
          <a:xfrm flipH="1">
            <a:off x="2912222" y="5092087"/>
            <a:ext cx="147961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2193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 txBox="1">
            <a:spLocks noGrp="1"/>
          </p:cNvSpPr>
          <p:nvPr>
            <p:ph type="title" idx="4294967295"/>
          </p:nvPr>
        </p:nvSpPr>
        <p:spPr>
          <a:xfrm>
            <a:off x="3623371" y="580262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/>
              <a:t>Pressão Atmosférica</a:t>
            </a:r>
            <a:endParaRPr sz="3200"/>
          </a:p>
        </p:txBody>
      </p:sp>
      <p:sp>
        <p:nvSpPr>
          <p:cNvPr id="125" name="Google Shape;125;p6"/>
          <p:cNvSpPr txBox="1">
            <a:spLocks noGrp="1"/>
          </p:cNvSpPr>
          <p:nvPr>
            <p:ph type="body" idx="4294967295"/>
          </p:nvPr>
        </p:nvSpPr>
        <p:spPr>
          <a:xfrm>
            <a:off x="118503" y="1852724"/>
            <a:ext cx="4453497" cy="51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 algn="just">
              <a:buSzPts val="3200"/>
            </a:pPr>
            <a:r>
              <a:rPr lang="en-US" sz="2400" dirty="0"/>
              <a:t>As </a:t>
            </a:r>
            <a:r>
              <a:rPr lang="en-US" sz="2400" dirty="0" err="1"/>
              <a:t>moléculas</a:t>
            </a:r>
            <a:r>
              <a:rPr lang="en-US" sz="2400" dirty="0"/>
              <a:t> de </a:t>
            </a:r>
            <a:r>
              <a:rPr lang="en-US" sz="2400" dirty="0" err="1"/>
              <a:t>ar</a:t>
            </a:r>
            <a:r>
              <a:rPr lang="en-US" sz="2400" dirty="0"/>
              <a:t> </a:t>
            </a:r>
            <a:r>
              <a:rPr lang="en-US" sz="2400" dirty="0" err="1"/>
              <a:t>são</a:t>
            </a:r>
            <a:r>
              <a:rPr lang="en-US" sz="2400" dirty="0"/>
              <a:t> </a:t>
            </a:r>
            <a:r>
              <a:rPr lang="en-US" sz="2400" dirty="0" err="1"/>
              <a:t>mais</a:t>
            </a:r>
            <a:r>
              <a:rPr lang="en-US" sz="2400" dirty="0"/>
              <a:t> </a:t>
            </a:r>
            <a:r>
              <a:rPr lang="en-US" sz="2400" dirty="0" err="1"/>
              <a:t>abundantes</a:t>
            </a:r>
            <a:r>
              <a:rPr lang="en-US" sz="2400" dirty="0"/>
              <a:t> </a:t>
            </a:r>
            <a:r>
              <a:rPr lang="en-US" sz="2400" dirty="0" err="1"/>
              <a:t>quanto</a:t>
            </a:r>
            <a:r>
              <a:rPr lang="en-US" sz="2400" dirty="0"/>
              <a:t> </a:t>
            </a:r>
            <a:r>
              <a:rPr lang="en-US" sz="2400" dirty="0" err="1"/>
              <a:t>mais</a:t>
            </a:r>
            <a:r>
              <a:rPr lang="en-US" sz="2400" dirty="0"/>
              <a:t> </a:t>
            </a:r>
            <a:r>
              <a:rPr lang="en-US" sz="2400" dirty="0" err="1"/>
              <a:t>baixo</a:t>
            </a:r>
            <a:r>
              <a:rPr lang="en-US" sz="2400" dirty="0"/>
              <a:t> (</a:t>
            </a:r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nível</a:t>
            </a:r>
            <a:r>
              <a:rPr lang="en-US" sz="2400" dirty="0"/>
              <a:t> do mar) </a:t>
            </a:r>
            <a:r>
              <a:rPr lang="en-US" sz="2400" dirty="0" err="1"/>
              <a:t>estamos</a:t>
            </a:r>
            <a:r>
              <a:rPr lang="en-US" sz="2400" dirty="0"/>
              <a:t>. </a:t>
            </a:r>
          </a:p>
          <a:p>
            <a:pPr marL="0" indent="0" algn="just">
              <a:buSzPts val="3200"/>
              <a:buNone/>
            </a:pPr>
            <a:endParaRPr lang="en-US" sz="2400" dirty="0"/>
          </a:p>
          <a:p>
            <a:pPr marL="342900" indent="-342900" algn="just">
              <a:buSzPts val="3200"/>
            </a:pPr>
            <a:r>
              <a:rPr lang="en-US" sz="2400" dirty="0" err="1"/>
              <a:t>Quanto</a:t>
            </a:r>
            <a:r>
              <a:rPr lang="en-US" sz="2400" dirty="0"/>
              <a:t> </a:t>
            </a:r>
            <a:r>
              <a:rPr lang="en-US" sz="2400" dirty="0" err="1"/>
              <a:t>maior</a:t>
            </a:r>
            <a:r>
              <a:rPr lang="en-US" sz="2400" dirty="0"/>
              <a:t> a </a:t>
            </a:r>
            <a:r>
              <a:rPr lang="en-US" sz="2400" dirty="0" err="1"/>
              <a:t>coluna</a:t>
            </a:r>
            <a:r>
              <a:rPr lang="en-US" sz="2400" dirty="0"/>
              <a:t> de </a:t>
            </a:r>
            <a:r>
              <a:rPr lang="en-US" sz="2400" dirty="0" err="1"/>
              <a:t>ar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superfície</a:t>
            </a:r>
            <a:r>
              <a:rPr lang="en-US" sz="2400" dirty="0"/>
              <a:t>, </a:t>
            </a:r>
            <a:r>
              <a:rPr lang="en-US" sz="2400" dirty="0" err="1"/>
              <a:t>maior</a:t>
            </a:r>
            <a:r>
              <a:rPr lang="en-US" sz="2400" dirty="0"/>
              <a:t> a </a:t>
            </a:r>
            <a:r>
              <a:rPr lang="en-US" sz="2400" dirty="0" err="1"/>
              <a:t>pressão</a:t>
            </a:r>
            <a:endParaRPr lang="en-US" sz="2400" dirty="0"/>
          </a:p>
          <a:p>
            <a:pPr marL="0" indent="0" algn="just">
              <a:buSzPts val="3200"/>
              <a:buNone/>
            </a:pPr>
            <a:endParaRPr sz="2000" dirty="0"/>
          </a:p>
        </p:txBody>
      </p:sp>
      <p:sp>
        <p:nvSpPr>
          <p:cNvPr id="126" name="Google Shape;126;p6"/>
          <p:cNvSpPr txBox="1">
            <a:spLocks noGrp="1"/>
          </p:cNvSpPr>
          <p:nvPr>
            <p:ph type="sldNum" idx="4294967295"/>
          </p:nvPr>
        </p:nvSpPr>
        <p:spPr>
          <a:xfrm>
            <a:off x="0" y="6332538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27" name="Google Shape;127;p6" descr="Captura de Tela 2019-07-28 às 11.17.5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8140" y="1416424"/>
            <a:ext cx="2330825" cy="4763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verifica-se que a pressão atmosférica é: – ESPAÇO EM TRANSFORMAÇÃ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121" y="1782377"/>
            <a:ext cx="3956797" cy="403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487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"/>
          <p:cNvSpPr txBox="1">
            <a:spLocks noGrp="1"/>
          </p:cNvSpPr>
          <p:nvPr>
            <p:ph type="sldNum" idx="4294967295"/>
          </p:nvPr>
        </p:nvSpPr>
        <p:spPr>
          <a:xfrm>
            <a:off x="-193963" y="5903047"/>
            <a:ext cx="549275" cy="525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133" name="Google Shape;13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1854" y="516761"/>
            <a:ext cx="6776209" cy="330078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7"/>
          <p:cNvSpPr txBox="1"/>
          <p:nvPr/>
        </p:nvSpPr>
        <p:spPr>
          <a:xfrm>
            <a:off x="1475972" y="3781765"/>
            <a:ext cx="4872816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Alta </a:t>
            </a:r>
            <a:r>
              <a:rPr lang="en-US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Pressão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Baixa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Temperatura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(Frio)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desce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Retira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umidade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uma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área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seca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menos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nuvens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Menos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chance de </a:t>
            </a: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chuva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 txBox="1"/>
          <p:nvPr/>
        </p:nvSpPr>
        <p:spPr>
          <a:xfrm>
            <a:off x="7469448" y="3817543"/>
            <a:ext cx="6420921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Baixa Pressão: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Alta Temperatura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 (Quente) sobe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Concentra mais umidade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Maior chance de chuva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 txBox="1">
            <a:spLocks noGrp="1"/>
          </p:cNvSpPr>
          <p:nvPr>
            <p:ph type="title" idx="4294967295"/>
          </p:nvPr>
        </p:nvSpPr>
        <p:spPr>
          <a:xfrm>
            <a:off x="4181853" y="1411578"/>
            <a:ext cx="3898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/>
              <a:t>Vento</a:t>
            </a:r>
            <a:endParaRPr sz="3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1870</Words>
  <Application>Microsoft Office PowerPoint</Application>
  <PresentationFormat>Widescreen</PresentationFormat>
  <Paragraphs>243</Paragraphs>
  <Slides>77</Slides>
  <Notes>77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77</vt:i4>
      </vt:variant>
    </vt:vector>
  </HeadingPairs>
  <TitlesOfParts>
    <vt:vector size="78" baseType="lpstr">
      <vt:lpstr>Tema do Office</vt:lpstr>
      <vt:lpstr>Apresentação do PowerPoint</vt:lpstr>
      <vt:lpstr>Atmosfera</vt:lpstr>
      <vt:lpstr>Apresentação do PowerPoint</vt:lpstr>
      <vt:lpstr>Efeito estufa</vt:lpstr>
      <vt:lpstr>Temperatura</vt:lpstr>
      <vt:lpstr>Ar Quente x Ar Frio</vt:lpstr>
      <vt:lpstr>Pressão Atmosférica</vt:lpstr>
      <vt:lpstr>Pressão Atmosférica</vt:lpstr>
      <vt:lpstr>Vento</vt:lpstr>
      <vt:lpstr>Vento</vt:lpstr>
      <vt:lpstr>As Moções na Índia</vt:lpstr>
      <vt:lpstr>Apresentação do PowerPoint</vt:lpstr>
      <vt:lpstr>Correntes de Ar Globais</vt:lpstr>
      <vt:lpstr>Tempo x Clima</vt:lpstr>
      <vt:lpstr>Tempo x Clima</vt:lpstr>
      <vt:lpstr>Tempo x Clima</vt:lpstr>
      <vt:lpstr>Fatores Definidores do Clima</vt:lpstr>
      <vt:lpstr>1) Latitude</vt:lpstr>
      <vt:lpstr>Apresentação do PowerPoint</vt:lpstr>
      <vt:lpstr>2) Altitude</vt:lpstr>
      <vt:lpstr>3) Continentalidade e Maritimidade</vt:lpstr>
      <vt:lpstr>Apresentação do PowerPoint</vt:lpstr>
      <vt:lpstr>Apresentação do PowerPoint</vt:lpstr>
      <vt:lpstr>Apresentação do PowerPoint</vt:lpstr>
      <vt:lpstr>5) Massas de Ar</vt:lpstr>
      <vt:lpstr>Apresentação do PowerPoint</vt:lpstr>
      <vt:lpstr>Tipos de Massa de AR</vt:lpstr>
      <vt:lpstr>Apresentação do PowerPoint</vt:lpstr>
      <vt:lpstr>Apresentação do PowerPoint</vt:lpstr>
      <vt:lpstr>Massas de Ar</vt:lpstr>
      <vt:lpstr>Apresentação do PowerPoint</vt:lpstr>
      <vt:lpstr>6) Vegetação</vt:lpstr>
      <vt:lpstr>6) Vegetação</vt:lpstr>
      <vt:lpstr>Zonas Climáticas</vt:lpstr>
      <vt:lpstr>Faixas  Climáticas</vt:lpstr>
      <vt:lpstr>1. Equatorial</vt:lpstr>
      <vt:lpstr>2. Tropical</vt:lpstr>
      <vt:lpstr>3. Temperado</vt:lpstr>
      <vt:lpstr>Apresentação do PowerPoint</vt:lpstr>
      <vt:lpstr>Nova  Iorque</vt:lpstr>
      <vt:lpstr>4. Mediterrâneo</vt:lpstr>
      <vt:lpstr>Apresentação do PowerPoint</vt:lpstr>
      <vt:lpstr>5. Semi-Árido</vt:lpstr>
      <vt:lpstr>6. Semi-Árido</vt:lpstr>
      <vt:lpstr>6. Desértico</vt:lpstr>
      <vt:lpstr>Deserto do Atacama, Chile</vt:lpstr>
      <vt:lpstr>7. Frio de Altitude (Clima de Montanha)</vt:lpstr>
      <vt:lpstr>Apresentação do PowerPoint</vt:lpstr>
      <vt:lpstr>8. Polar</vt:lpstr>
      <vt:lpstr>Apresentação do PowerPoint</vt:lpstr>
      <vt:lpstr>Apresentação do PowerPoint</vt:lpstr>
      <vt:lpstr>Climograma</vt:lpstr>
      <vt:lpstr>Climograma</vt:lpstr>
      <vt:lpstr>Apresentação do PowerPoint</vt:lpstr>
      <vt:lpstr>Apresentação do PowerPoint</vt:lpstr>
      <vt:lpstr>Climas  do Brasil</vt:lpstr>
      <vt:lpstr>Questões Ambientais</vt:lpstr>
      <vt:lpstr>Poluição Atmosférica</vt:lpstr>
      <vt:lpstr>Inversão Térmica</vt:lpstr>
      <vt:lpstr>Inversão Térmica</vt:lpstr>
      <vt:lpstr>Chuva Ácida</vt:lpstr>
      <vt:lpstr>Chuva Ácida</vt:lpstr>
      <vt:lpstr>Impactos da Chuva Ácida</vt:lpstr>
      <vt:lpstr>Ocorrência</vt:lpstr>
      <vt:lpstr>Aumento do Efeito Estufa</vt:lpstr>
      <vt:lpstr>Apresentação do PowerPoint</vt:lpstr>
      <vt:lpstr>Aquecimento Global</vt:lpstr>
      <vt:lpstr>Negacionismo</vt:lpstr>
      <vt:lpstr>Apresentação do PowerPoint</vt:lpstr>
      <vt:lpstr>Temperatura desde o Ano 0 d.C</vt:lpstr>
      <vt:lpstr>Resposta ao Negacionismo</vt:lpstr>
      <vt:lpstr>Exercícios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Gabriela Oliveira</dc:creator>
  <cp:lastModifiedBy>Carolina Jardim</cp:lastModifiedBy>
  <cp:revision>15</cp:revision>
  <dcterms:created xsi:type="dcterms:W3CDTF">2025-01-16T21:57:08Z</dcterms:created>
  <dcterms:modified xsi:type="dcterms:W3CDTF">2025-06-27T21:56:38Z</dcterms:modified>
</cp:coreProperties>
</file>