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860"/>
            <a:ext cx="18247540" cy="10309860"/>
          </a:xfrm>
          <a:custGeom>
            <a:avLst/>
            <a:gdLst/>
            <a:ahLst/>
            <a:cxnLst/>
            <a:rect r="r" b="b" t="t" l="l"/>
            <a:pathLst>
              <a:path h="10309860" w="18247540">
                <a:moveTo>
                  <a:pt x="0" y="0"/>
                </a:moveTo>
                <a:lnTo>
                  <a:pt x="18247540" y="0"/>
                </a:lnTo>
                <a:lnTo>
                  <a:pt x="1824754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35847" y="3608110"/>
            <a:ext cx="5775845" cy="125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 REDAÇÃO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96614" y="5888827"/>
            <a:ext cx="620260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Professora: Sandra Camacho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49231" y="8573770"/>
            <a:ext cx="1173163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254414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099" y="2174077"/>
            <a:ext cx="285940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D2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8943" y="3895925"/>
            <a:ext cx="15870113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mais, Nelson Mandela — importante figura responsável pelo fim da política de segregação africana — afirmou que a educação é necessária para mudar o mundo. Entretanto, é perceptível na educação brasileira a negligência em ensinar a respeito da cultura afro-brasileira, assim como sua importância para a formação sociocultural do país. Deste modo, a herança africana perde seu reconhecimento e importância, já que é dada a esses povos apenas a posição vulnerável a qual foram submetidos quando escravizados, tornando invisível seu legado cultural.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9294" y="2793836"/>
            <a:ext cx="4658360" cy="2210127"/>
            <a:chOff x="0" y="0"/>
            <a:chExt cx="1226893" cy="582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79294" y="5280188"/>
            <a:ext cx="4658360" cy="2210127"/>
            <a:chOff x="0" y="0"/>
            <a:chExt cx="1226893" cy="5820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9294" y="7766540"/>
            <a:ext cx="4658360" cy="2210127"/>
            <a:chOff x="0" y="0"/>
            <a:chExt cx="1226893" cy="5820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854893" y="3279249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854893" y="3577168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854893" y="38798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854893" y="41846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854893" y="44894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854893" y="5727600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854893" y="6025519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854893" y="63282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854893" y="66330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854893" y="69378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854893" y="72426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1854893" y="8209452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854893" y="850737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854893" y="88100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854893" y="91148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854893" y="94196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1854893" y="97244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6900863" y="3178175"/>
            <a:ext cx="1376835" cy="1403350"/>
          </a:xfrm>
          <a:custGeom>
            <a:avLst/>
            <a:gdLst/>
            <a:ahLst/>
            <a:cxnLst/>
            <a:rect r="r" b="b" t="t" l="l"/>
            <a:pathLst>
              <a:path h="1403350" w="1376835">
                <a:moveTo>
                  <a:pt x="0" y="0"/>
                </a:moveTo>
                <a:lnTo>
                  <a:pt x="1376835" y="0"/>
                </a:lnTo>
                <a:lnTo>
                  <a:pt x="1376835" y="1403349"/>
                </a:lnTo>
                <a:lnTo>
                  <a:pt x="0" y="1403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-5400000">
            <a:off x="-77312" y="3643948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Intrpdução</a:t>
            </a:r>
          </a:p>
        </p:txBody>
      </p:sp>
      <p:sp>
        <p:nvSpPr>
          <p:cNvPr name="TextBox 31" id="31"/>
          <p:cNvSpPr txBox="true"/>
          <p:nvPr/>
        </p:nvSpPr>
        <p:spPr>
          <a:xfrm rot="-5400000">
            <a:off x="-77312" y="6080130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1</a:t>
            </a:r>
          </a:p>
        </p:txBody>
      </p:sp>
      <p:sp>
        <p:nvSpPr>
          <p:cNvPr name="TextBox 32" id="32"/>
          <p:cNvSpPr txBox="true"/>
          <p:nvPr/>
        </p:nvSpPr>
        <p:spPr>
          <a:xfrm rot="-5400000">
            <a:off x="-77312" y="8566482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2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6900863" y="5626526"/>
            <a:ext cx="1376835" cy="1403350"/>
          </a:xfrm>
          <a:custGeom>
            <a:avLst/>
            <a:gdLst/>
            <a:ahLst/>
            <a:cxnLst/>
            <a:rect r="r" b="b" t="t" l="l"/>
            <a:pathLst>
              <a:path h="1403350" w="1376835">
                <a:moveTo>
                  <a:pt x="0" y="0"/>
                </a:moveTo>
                <a:lnTo>
                  <a:pt x="1376835" y="0"/>
                </a:lnTo>
                <a:lnTo>
                  <a:pt x="1376835" y="1403349"/>
                </a:lnTo>
                <a:lnTo>
                  <a:pt x="0" y="1403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900863" y="8209452"/>
            <a:ext cx="1376835" cy="1403350"/>
          </a:xfrm>
          <a:custGeom>
            <a:avLst/>
            <a:gdLst/>
            <a:ahLst/>
            <a:cxnLst/>
            <a:rect r="r" b="b" t="t" l="l"/>
            <a:pathLst>
              <a:path h="1403350" w="1376835">
                <a:moveTo>
                  <a:pt x="0" y="0"/>
                </a:moveTo>
                <a:lnTo>
                  <a:pt x="1376835" y="0"/>
                </a:lnTo>
                <a:lnTo>
                  <a:pt x="1376835" y="1403350"/>
                </a:lnTo>
                <a:lnTo>
                  <a:pt x="0" y="1403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8896823" y="5707860"/>
            <a:ext cx="3215005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Primeiramente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primeira análise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Sob esse viés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Diante desse cenário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069464" y="7904026"/>
            <a:ext cx="2869724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Ademais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Somado a isso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Além disso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Adicionalmente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Acerca dessa lógica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248418" y="6886756"/>
            <a:ext cx="241003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Nesse contexto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Desse modo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Acerca disso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Entretanto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Além disso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3252458" y="7064865"/>
            <a:ext cx="1376835" cy="1403350"/>
          </a:xfrm>
          <a:custGeom>
            <a:avLst/>
            <a:gdLst/>
            <a:ahLst/>
            <a:cxnLst/>
            <a:rect r="r" b="b" t="t" l="l"/>
            <a:pathLst>
              <a:path h="1403350" w="1376835">
                <a:moveTo>
                  <a:pt x="0" y="0"/>
                </a:moveTo>
                <a:lnTo>
                  <a:pt x="1376835" y="0"/>
                </a:lnTo>
                <a:lnTo>
                  <a:pt x="1376835" y="1403349"/>
                </a:lnTo>
                <a:lnTo>
                  <a:pt x="0" y="1403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9172175" y="3653154"/>
            <a:ext cx="2664301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Contextualização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514826" y="3653154"/>
            <a:ext cx="147526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629293" y="3653154"/>
            <a:ext cx="3168332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TESE + 2 argumentos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53734" y="5722834"/>
            <a:ext cx="2746085" cy="2882341"/>
          </a:xfrm>
          <a:custGeom>
            <a:avLst/>
            <a:gdLst/>
            <a:ahLst/>
            <a:cxnLst/>
            <a:rect r="r" b="b" t="t" l="l"/>
            <a:pathLst>
              <a:path h="2882341" w="2746085">
                <a:moveTo>
                  <a:pt x="0" y="0"/>
                </a:moveTo>
                <a:lnTo>
                  <a:pt x="2746084" y="0"/>
                </a:lnTo>
                <a:lnTo>
                  <a:pt x="2746084" y="2882341"/>
                </a:lnTo>
                <a:lnTo>
                  <a:pt x="0" y="2882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509188" y="5832447"/>
            <a:ext cx="7269625" cy="3425853"/>
            <a:chOff x="0" y="0"/>
            <a:chExt cx="1914634" cy="9022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4634" cy="902282"/>
            </a:xfrm>
            <a:custGeom>
              <a:avLst/>
              <a:gdLst/>
              <a:ahLst/>
              <a:cxnLst/>
              <a:rect r="r" b="b" t="t" l="l"/>
              <a:pathLst>
                <a:path h="902282" w="1914634">
                  <a:moveTo>
                    <a:pt x="1835215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22864"/>
                  </a:lnTo>
                  <a:cubicBezTo>
                    <a:pt x="43699" y="822864"/>
                    <a:pt x="79418" y="858203"/>
                    <a:pt x="79418" y="902282"/>
                  </a:cubicBezTo>
                  <a:lnTo>
                    <a:pt x="1835215" y="902282"/>
                  </a:lnTo>
                  <a:cubicBezTo>
                    <a:pt x="1835215" y="858583"/>
                    <a:pt x="1870555" y="822864"/>
                    <a:pt x="1914634" y="822864"/>
                  </a:cubicBezTo>
                  <a:lnTo>
                    <a:pt x="1914634" y="79418"/>
                  </a:lnTo>
                  <a:cubicBezTo>
                    <a:pt x="1870934" y="79418"/>
                    <a:pt x="1835215" y="44079"/>
                    <a:pt x="1835215" y="0"/>
                  </a:cubicBez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38100" y="-19050"/>
              <a:ext cx="1838434" cy="883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780637" y="3163430"/>
            <a:ext cx="3770966" cy="739107"/>
            <a:chOff x="0" y="0"/>
            <a:chExt cx="993176" cy="1946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3176" cy="194662"/>
            </a:xfrm>
            <a:custGeom>
              <a:avLst/>
              <a:gdLst/>
              <a:ahLst/>
              <a:cxnLst/>
              <a:rect r="r" b="b" t="t" l="l"/>
              <a:pathLst>
                <a:path h="194662" w="993176">
                  <a:moveTo>
                    <a:pt x="0" y="0"/>
                  </a:moveTo>
                  <a:lnTo>
                    <a:pt x="993176" y="0"/>
                  </a:lnTo>
                  <a:lnTo>
                    <a:pt x="993176" y="194662"/>
                  </a:lnTo>
                  <a:lnTo>
                    <a:pt x="0" y="194662"/>
                  </a:lnTo>
                  <a:close/>
                </a:path>
              </a:pathLst>
            </a:custGeom>
            <a:solidFill>
              <a:srgbClr val="FFBD59">
                <a:alpha val="8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993176" cy="2327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18786" y="3218659"/>
            <a:ext cx="1482244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AGORA É SUA VEZ DE ESCREVER DOIS PARÁGRAFOS DE DESENVOLVIMENTO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76570" y="6012470"/>
            <a:ext cx="7134860" cy="259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 o modelo:</a:t>
            </a:r>
          </a:p>
          <a:p>
            <a:pPr algn="just">
              <a:lnSpc>
                <a:spcPts val="1884"/>
              </a:lnSpc>
            </a:pP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TÓPICO FRASAL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EXPLICAÇÃO/CONTEXTUALIZAÇÃO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FINALIZAÇÃO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22332" y="4222976"/>
            <a:ext cx="11443335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TEMA: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DESAFIOS PARA A VALORIZAÇÃO DA HERENÇA AFRICANA NO BRASIL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33261"/>
            <a:ext cx="1626806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DESAFIOS PARA A VALORIZAÇÃO DA HERENÇA AFRICANA NO BRASIL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35883" y="3153940"/>
            <a:ext cx="1560036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TEMA: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3471" y="3032207"/>
            <a:ext cx="3758908" cy="5517079"/>
          </a:xfrm>
          <a:custGeom>
            <a:avLst/>
            <a:gdLst/>
            <a:ahLst/>
            <a:cxnLst/>
            <a:rect r="r" b="b" t="t" l="l"/>
            <a:pathLst>
              <a:path h="5517079" w="3758908">
                <a:moveTo>
                  <a:pt x="0" y="0"/>
                </a:moveTo>
                <a:lnTo>
                  <a:pt x="3758908" y="0"/>
                </a:lnTo>
                <a:lnTo>
                  <a:pt x="3758908" y="5517079"/>
                </a:lnTo>
                <a:lnTo>
                  <a:pt x="0" y="5517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26553">
            <a:off x="7067049" y="8014689"/>
            <a:ext cx="1811537" cy="596160"/>
          </a:xfrm>
          <a:custGeom>
            <a:avLst/>
            <a:gdLst/>
            <a:ahLst/>
            <a:cxnLst/>
            <a:rect r="r" b="b" t="t" l="l"/>
            <a:pathLst>
              <a:path h="596160" w="1811537">
                <a:moveTo>
                  <a:pt x="0" y="0"/>
                </a:moveTo>
                <a:lnTo>
                  <a:pt x="1811537" y="0"/>
                </a:lnTo>
                <a:lnTo>
                  <a:pt x="1811537" y="596161"/>
                </a:lnTo>
                <a:lnTo>
                  <a:pt x="0" y="596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9657524">
            <a:off x="6958506" y="3099141"/>
            <a:ext cx="1763352" cy="605952"/>
          </a:xfrm>
          <a:custGeom>
            <a:avLst/>
            <a:gdLst/>
            <a:ahLst/>
            <a:cxnLst/>
            <a:rect r="r" b="b" t="t" l="l"/>
            <a:pathLst>
              <a:path h="605952" w="1763352">
                <a:moveTo>
                  <a:pt x="1763352" y="0"/>
                </a:moveTo>
                <a:lnTo>
                  <a:pt x="0" y="0"/>
                </a:lnTo>
                <a:lnTo>
                  <a:pt x="0" y="605952"/>
                </a:lnTo>
                <a:lnTo>
                  <a:pt x="1763352" y="605952"/>
                </a:lnTo>
                <a:lnTo>
                  <a:pt x="17633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03219" y="6185716"/>
            <a:ext cx="2073926" cy="965318"/>
          </a:xfrm>
          <a:custGeom>
            <a:avLst/>
            <a:gdLst/>
            <a:ahLst/>
            <a:cxnLst/>
            <a:rect r="r" b="b" t="t" l="l"/>
            <a:pathLst>
              <a:path h="965318" w="2073926">
                <a:moveTo>
                  <a:pt x="0" y="0"/>
                </a:moveTo>
                <a:lnTo>
                  <a:pt x="2073926" y="0"/>
                </a:lnTo>
                <a:lnTo>
                  <a:pt x="2073926" y="965319"/>
                </a:lnTo>
                <a:lnTo>
                  <a:pt x="0" y="9653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62593">
            <a:off x="7666106" y="4497573"/>
            <a:ext cx="582328" cy="1503663"/>
          </a:xfrm>
          <a:custGeom>
            <a:avLst/>
            <a:gdLst/>
            <a:ahLst/>
            <a:cxnLst/>
            <a:rect r="r" b="b" t="t" l="l"/>
            <a:pathLst>
              <a:path h="1503663" w="582328">
                <a:moveTo>
                  <a:pt x="0" y="0"/>
                </a:moveTo>
                <a:lnTo>
                  <a:pt x="582327" y="0"/>
                </a:lnTo>
                <a:lnTo>
                  <a:pt x="582327" y="1503663"/>
                </a:lnTo>
                <a:lnTo>
                  <a:pt x="0" y="1503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6374" y="4228964"/>
            <a:ext cx="4679670" cy="30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Hora de desenvolver os </a:t>
            </a:r>
            <a:r>
              <a:rPr lang="en-US" b="true" sz="33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dois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pontos apresentados na sua introdução. Cada um em um parágrafo.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94170" y="2899836"/>
            <a:ext cx="789142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Tópico frasal – frase inicial que apresenta o argumento.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4170" y="4562475"/>
            <a:ext cx="789142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plicação – detalhamento do ponto levantado.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94170" y="6099991"/>
            <a:ext cx="789142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Exem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plo ou repertório – referência histórica, estatística, citação ou fato que sustente o argumento.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94170" y="8166916"/>
            <a:ext cx="789142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chamento – frase que conecta o argumento ao tema e prepara para o próximo parágrafo.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73008" y="3043610"/>
            <a:ext cx="2271236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6 - 8 linhas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7614558" y="6176508"/>
            <a:ext cx="1264924" cy="1361464"/>
          </a:xfrm>
          <a:custGeom>
            <a:avLst/>
            <a:gdLst/>
            <a:ahLst/>
            <a:cxnLst/>
            <a:rect r="r" b="b" t="t" l="l"/>
            <a:pathLst>
              <a:path h="1361464" w="1264924">
                <a:moveTo>
                  <a:pt x="0" y="0"/>
                </a:moveTo>
                <a:lnTo>
                  <a:pt x="1264924" y="0"/>
                </a:lnTo>
                <a:lnTo>
                  <a:pt x="1264924" y="1361464"/>
                </a:lnTo>
                <a:lnTo>
                  <a:pt x="0" y="136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24936" y="3313848"/>
            <a:ext cx="316738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Tópico Frasal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74951" y="4200929"/>
            <a:ext cx="15138097" cy="205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 tópico frasal é a ideia central do seu argumento, aquilo que você acredita ser a situação/problema relacionado ao tema e que será o foco de discussão do parágrafo. Ou seja, é uma frase breve que sintetiza o argumento que você vai desenvolver ao longo do parágrafo.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10022978">
            <a:off x="9712142" y="6042665"/>
            <a:ext cx="1272942" cy="1370094"/>
          </a:xfrm>
          <a:custGeom>
            <a:avLst/>
            <a:gdLst/>
            <a:ahLst/>
            <a:cxnLst/>
            <a:rect r="r" b="b" t="t" l="l"/>
            <a:pathLst>
              <a:path h="1370094" w="1272942">
                <a:moveTo>
                  <a:pt x="1272941" y="0"/>
                </a:moveTo>
                <a:lnTo>
                  <a:pt x="0" y="0"/>
                </a:lnTo>
                <a:lnTo>
                  <a:pt x="0" y="1370094"/>
                </a:lnTo>
                <a:lnTo>
                  <a:pt x="1272941" y="1370094"/>
                </a:lnTo>
                <a:lnTo>
                  <a:pt x="127294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819916" y="6413387"/>
            <a:ext cx="4396178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Iniciar com repertório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370699" y="7195072"/>
            <a:ext cx="6068806" cy="298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Conforme defende Paulo Freire, a educação deve ser libertadora e a favor do povo na totalidade, mas a realidade brasileira ainda revela desigualdades que impedem esse ideal.”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83304" y="6771515"/>
            <a:ext cx="48768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69555" y="8197737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34386" y="7452247"/>
            <a:ext cx="5670136" cy="249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Sob esse viés, a desigualdade s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ocial apresenta-se como um dos principais fatores que dificultam o acesso universal à educação de qualidade.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89585" y="8197737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05478" y="6771515"/>
            <a:ext cx="392795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Apresentação direta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4936" y="3313848"/>
            <a:ext cx="620347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Explicação/Contextualização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42864" y="4369322"/>
            <a:ext cx="14402273" cy="150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Depois de produzir um tópico frasal com o argumento, é hora de desenvolvê-lo. Por isso, não esqueça que a redação do ENEM sempre trata de um problema e exige que o candidato se posicione diante dele.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0650701">
            <a:off x="7789499" y="5878534"/>
            <a:ext cx="1264924" cy="1361464"/>
          </a:xfrm>
          <a:custGeom>
            <a:avLst/>
            <a:gdLst/>
            <a:ahLst/>
            <a:cxnLst/>
            <a:rect r="r" b="b" t="t" l="l"/>
            <a:pathLst>
              <a:path h="1361464" w="1264924">
                <a:moveTo>
                  <a:pt x="0" y="0"/>
                </a:moveTo>
                <a:lnTo>
                  <a:pt x="1264923" y="0"/>
                </a:lnTo>
                <a:lnTo>
                  <a:pt x="1264923" y="1361464"/>
                </a:lnTo>
                <a:lnTo>
                  <a:pt x="0" y="136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0022978">
            <a:off x="9841745" y="5807544"/>
            <a:ext cx="1272942" cy="1370094"/>
          </a:xfrm>
          <a:custGeom>
            <a:avLst/>
            <a:gdLst/>
            <a:ahLst/>
            <a:cxnLst/>
            <a:rect r="r" b="b" t="t" l="l"/>
            <a:pathLst>
              <a:path h="1370094" w="1272942">
                <a:moveTo>
                  <a:pt x="1272942" y="0"/>
                </a:moveTo>
                <a:lnTo>
                  <a:pt x="0" y="0"/>
                </a:lnTo>
                <a:lnTo>
                  <a:pt x="0" y="1370094"/>
                </a:lnTo>
                <a:lnTo>
                  <a:pt x="1272942" y="1370094"/>
                </a:lnTo>
                <a:lnTo>
                  <a:pt x="12729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0530" y="6723890"/>
            <a:ext cx="48768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41489" y="6323840"/>
            <a:ext cx="5648284" cy="3358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Pois, segundo o IBGE, 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estudantes de famílias com menor renda apresentam taxas de evasão escolar significativamente mais altas, em razão das dificuldades financeiras que envolvem transporte, alimentação e material didático.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9142" y="7493510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94922" y="6425916"/>
            <a:ext cx="6251854" cy="2939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acordo com o relatório da UNESCO de 2023, </a:t>
            </a: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 Brasil ainda apresenta altos índices de desigualdade educacional, especialmente entre regiões e classes sociais; o que revela essa disparidade social contudentente na nossa sociedade.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39101" y="7950710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4936" y="3313848"/>
            <a:ext cx="306371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Fechamento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42864" y="4224087"/>
            <a:ext cx="14402273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fundamental que seu parágrafo, assim como a sua redação, apresente início, meio e fim. Por isso, faça a conclusão da ideia do parágrafo.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0650701">
            <a:off x="7789499" y="5592784"/>
            <a:ext cx="1264924" cy="1361464"/>
          </a:xfrm>
          <a:custGeom>
            <a:avLst/>
            <a:gdLst/>
            <a:ahLst/>
            <a:cxnLst/>
            <a:rect r="r" b="b" t="t" l="l"/>
            <a:pathLst>
              <a:path h="1361464" w="1264924">
                <a:moveTo>
                  <a:pt x="0" y="0"/>
                </a:moveTo>
                <a:lnTo>
                  <a:pt x="1264923" y="0"/>
                </a:lnTo>
                <a:lnTo>
                  <a:pt x="1264923" y="1361464"/>
                </a:lnTo>
                <a:lnTo>
                  <a:pt x="0" y="136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0022978">
            <a:off x="9841745" y="5428608"/>
            <a:ext cx="1272942" cy="1370094"/>
          </a:xfrm>
          <a:custGeom>
            <a:avLst/>
            <a:gdLst/>
            <a:ahLst/>
            <a:cxnLst/>
            <a:rect r="r" b="b" t="t" l="l"/>
            <a:pathLst>
              <a:path h="1370094" w="1272942">
                <a:moveTo>
                  <a:pt x="1272942" y="0"/>
                </a:moveTo>
                <a:lnTo>
                  <a:pt x="0" y="0"/>
                </a:lnTo>
                <a:lnTo>
                  <a:pt x="0" y="1370094"/>
                </a:lnTo>
                <a:lnTo>
                  <a:pt x="1272942" y="1370094"/>
                </a:lnTo>
                <a:lnTo>
                  <a:pt x="12729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6438140"/>
            <a:ext cx="487680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9142" y="7493510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78216" y="7493510"/>
            <a:ext cx="53911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Ex.: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28903" y="6412104"/>
            <a:ext cx="6024375" cy="3191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Nesse sentido, a visão freireana de uma educação emancipadora se distancia da prática cotidiana, já que muitos jovens não encontram condições adequadas para desenvolver plenamente suas capacidades intelectuais e sociais.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85547" y="7381115"/>
            <a:ext cx="6406209" cy="181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Por conta disso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 desigualdade social se torna um obstáculo direto à garantia de uma educação de qualidade para todos.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6990084" y="-3578352"/>
            <a:ext cx="5605453" cy="18826015"/>
          </a:xfrm>
          <a:custGeom>
            <a:avLst/>
            <a:gdLst/>
            <a:ahLst/>
            <a:cxnLst/>
            <a:rect r="r" b="b" t="t" l="l"/>
            <a:pathLst>
              <a:path h="18826015" w="5605453">
                <a:moveTo>
                  <a:pt x="0" y="0"/>
                </a:moveTo>
                <a:lnTo>
                  <a:pt x="5605454" y="0"/>
                </a:lnTo>
                <a:lnTo>
                  <a:pt x="5605454" y="18826015"/>
                </a:lnTo>
                <a:lnTo>
                  <a:pt x="0" y="18826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5766" t="0" r="-52461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4159271"/>
            <a:ext cx="16230600" cy="570485"/>
            <a:chOff x="0" y="0"/>
            <a:chExt cx="4274726" cy="1502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588786"/>
            <a:ext cx="16230600" cy="570485"/>
            <a:chOff x="0" y="0"/>
            <a:chExt cx="4274726" cy="1502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4674636"/>
            <a:ext cx="5219909" cy="570485"/>
            <a:chOff x="0" y="0"/>
            <a:chExt cx="1374791" cy="1502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4791" cy="150251"/>
            </a:xfrm>
            <a:custGeom>
              <a:avLst/>
              <a:gdLst/>
              <a:ahLst/>
              <a:cxnLst/>
              <a:rect r="r" b="b" t="t" l="l"/>
              <a:pathLst>
                <a:path h="150251" w="1374791">
                  <a:moveTo>
                    <a:pt x="0" y="0"/>
                  </a:moveTo>
                  <a:lnTo>
                    <a:pt x="1374791" y="0"/>
                  </a:lnTo>
                  <a:lnTo>
                    <a:pt x="1374791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74791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84099" y="2151616"/>
            <a:ext cx="285559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D1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293485" y="4693686"/>
            <a:ext cx="10946765" cy="570485"/>
            <a:chOff x="0" y="0"/>
            <a:chExt cx="2883099" cy="15025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83099" cy="150251"/>
            </a:xfrm>
            <a:custGeom>
              <a:avLst/>
              <a:gdLst/>
              <a:ahLst/>
              <a:cxnLst/>
              <a:rect r="r" b="b" t="t" l="l"/>
              <a:pathLst>
                <a:path h="150251" w="2883099">
                  <a:moveTo>
                    <a:pt x="0" y="0"/>
                  </a:moveTo>
                  <a:lnTo>
                    <a:pt x="2883099" y="0"/>
                  </a:lnTo>
                  <a:lnTo>
                    <a:pt x="2883099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83099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5264171"/>
            <a:ext cx="16144875" cy="570485"/>
            <a:chOff x="0" y="0"/>
            <a:chExt cx="4252148" cy="15025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52148" cy="150251"/>
            </a:xfrm>
            <a:custGeom>
              <a:avLst/>
              <a:gdLst/>
              <a:ahLst/>
              <a:cxnLst/>
              <a:rect r="r" b="b" t="t" l="l"/>
              <a:pathLst>
                <a:path h="150251" w="4252148">
                  <a:moveTo>
                    <a:pt x="0" y="0"/>
                  </a:moveTo>
                  <a:lnTo>
                    <a:pt x="4252148" y="0"/>
                  </a:lnTo>
                  <a:lnTo>
                    <a:pt x="4252148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252148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28700" y="5732927"/>
            <a:ext cx="10439819" cy="570485"/>
            <a:chOff x="0" y="0"/>
            <a:chExt cx="2749582" cy="1502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749582" cy="150251"/>
            </a:xfrm>
            <a:custGeom>
              <a:avLst/>
              <a:gdLst/>
              <a:ahLst/>
              <a:cxnLst/>
              <a:rect r="r" b="b" t="t" l="l"/>
              <a:pathLst>
                <a:path h="150251" w="2749582">
                  <a:moveTo>
                    <a:pt x="0" y="0"/>
                  </a:moveTo>
                  <a:lnTo>
                    <a:pt x="2749582" y="0"/>
                  </a:lnTo>
                  <a:lnTo>
                    <a:pt x="2749582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749582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28700" y="6322461"/>
            <a:ext cx="16144875" cy="570485"/>
            <a:chOff x="0" y="0"/>
            <a:chExt cx="4252148" cy="1502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252148" cy="150251"/>
            </a:xfrm>
            <a:custGeom>
              <a:avLst/>
              <a:gdLst/>
              <a:ahLst/>
              <a:cxnLst/>
              <a:rect r="r" b="b" t="t" l="l"/>
              <a:pathLst>
                <a:path h="150251" w="4252148">
                  <a:moveTo>
                    <a:pt x="0" y="0"/>
                  </a:moveTo>
                  <a:lnTo>
                    <a:pt x="4252148" y="0"/>
                  </a:lnTo>
                  <a:lnTo>
                    <a:pt x="4252148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4252148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28700" y="6892946"/>
            <a:ext cx="16144875" cy="570485"/>
            <a:chOff x="0" y="0"/>
            <a:chExt cx="4252148" cy="15025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252148" cy="150251"/>
            </a:xfrm>
            <a:custGeom>
              <a:avLst/>
              <a:gdLst/>
              <a:ahLst/>
              <a:cxnLst/>
              <a:rect r="r" b="b" t="t" l="l"/>
              <a:pathLst>
                <a:path h="150251" w="4252148">
                  <a:moveTo>
                    <a:pt x="0" y="0"/>
                  </a:moveTo>
                  <a:lnTo>
                    <a:pt x="4252148" y="0"/>
                  </a:lnTo>
                  <a:lnTo>
                    <a:pt x="4252148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4252148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606695" y="5788046"/>
            <a:ext cx="5614505" cy="570485"/>
            <a:chOff x="0" y="0"/>
            <a:chExt cx="1478717" cy="15025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78717" cy="150251"/>
            </a:xfrm>
            <a:custGeom>
              <a:avLst/>
              <a:gdLst/>
              <a:ahLst/>
              <a:cxnLst/>
              <a:rect r="r" b="b" t="t" l="l"/>
              <a:pathLst>
                <a:path h="150251" w="1478717">
                  <a:moveTo>
                    <a:pt x="0" y="0"/>
                  </a:moveTo>
                  <a:lnTo>
                    <a:pt x="1478717" y="0"/>
                  </a:lnTo>
                  <a:lnTo>
                    <a:pt x="1478717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478717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28700" y="7397771"/>
            <a:ext cx="10057984" cy="570485"/>
            <a:chOff x="0" y="0"/>
            <a:chExt cx="2649016" cy="1502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649016" cy="150251"/>
            </a:xfrm>
            <a:custGeom>
              <a:avLst/>
              <a:gdLst/>
              <a:ahLst/>
              <a:cxnLst/>
              <a:rect r="r" b="b" t="t" l="l"/>
              <a:pathLst>
                <a:path h="150251" w="2649016">
                  <a:moveTo>
                    <a:pt x="0" y="0"/>
                  </a:moveTo>
                  <a:lnTo>
                    <a:pt x="2649016" y="0"/>
                  </a:lnTo>
                  <a:lnTo>
                    <a:pt x="264901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264901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212886" y="3503061"/>
            <a:ext cx="15862228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Diante desse cenário, existe uma inerente posição de inferioridade na sociedade ocidental dada ao sexo feminino que contribui para a falta de amparo em relação a essa forma de trabalho. O conceito de “fato social”, do sociólogo Émile Durkheim, diz respeito às ações coletivas que estão arraigadas a um povo e que acontecem por si só, coercitivamente e sem questionamentos. Dessa maneira, a contínua conduta de dispensar o trabalho de cuidado à mulher é um fato social e, como essa função é exercida por um contingente que possui um mínimo espaço político, tal forma de labor é desprezada por todos.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85850" y="8967152"/>
            <a:ext cx="15426532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Tema: Desafi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 para o enfrentamento da invisibilidade do trabalho de cuidado realizado pela mulher no Brasil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254414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4533792"/>
            <a:ext cx="16230600" cy="570485"/>
            <a:chOff x="0" y="0"/>
            <a:chExt cx="4274726" cy="1502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963307"/>
            <a:ext cx="16230600" cy="570485"/>
            <a:chOff x="0" y="0"/>
            <a:chExt cx="4274726" cy="1502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5104277"/>
            <a:ext cx="1294134" cy="570485"/>
            <a:chOff x="0" y="0"/>
            <a:chExt cx="340842" cy="1502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0842" cy="150251"/>
            </a:xfrm>
            <a:custGeom>
              <a:avLst/>
              <a:gdLst/>
              <a:ahLst/>
              <a:cxnLst/>
              <a:rect r="r" b="b" t="t" l="l"/>
              <a:pathLst>
                <a:path h="150251" w="340842">
                  <a:moveTo>
                    <a:pt x="0" y="0"/>
                  </a:moveTo>
                  <a:lnTo>
                    <a:pt x="340842" y="0"/>
                  </a:lnTo>
                  <a:lnTo>
                    <a:pt x="340842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66C4">
                <a:alpha val="8000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40842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465487" y="5104277"/>
            <a:ext cx="14793813" cy="570485"/>
            <a:chOff x="0" y="0"/>
            <a:chExt cx="3896313" cy="15025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96313" cy="150251"/>
            </a:xfrm>
            <a:custGeom>
              <a:avLst/>
              <a:gdLst/>
              <a:ahLst/>
              <a:cxnLst/>
              <a:rect r="r" b="b" t="t" l="l"/>
              <a:pathLst>
                <a:path h="150251" w="3896313">
                  <a:moveTo>
                    <a:pt x="0" y="0"/>
                  </a:moveTo>
                  <a:lnTo>
                    <a:pt x="3896313" y="0"/>
                  </a:lnTo>
                  <a:lnTo>
                    <a:pt x="3896313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896313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5674761"/>
            <a:ext cx="16230600" cy="570485"/>
            <a:chOff x="0" y="0"/>
            <a:chExt cx="4274726" cy="15025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8700" y="6217686"/>
            <a:ext cx="16230600" cy="570485"/>
            <a:chOff x="0" y="0"/>
            <a:chExt cx="4274726" cy="1502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74726" cy="150251"/>
            </a:xfrm>
            <a:custGeom>
              <a:avLst/>
              <a:gdLst/>
              <a:ahLst/>
              <a:cxnLst/>
              <a:rect r="r" b="b" t="t" l="l"/>
              <a:pathLst>
                <a:path h="15025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27472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8700" y="6788171"/>
            <a:ext cx="6909347" cy="570485"/>
            <a:chOff x="0" y="0"/>
            <a:chExt cx="1819746" cy="15025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19746" cy="150251"/>
            </a:xfrm>
            <a:custGeom>
              <a:avLst/>
              <a:gdLst/>
              <a:ahLst/>
              <a:cxnLst/>
              <a:rect r="r" b="b" t="t" l="l"/>
              <a:pathLst>
                <a:path h="150251" w="1819746">
                  <a:moveTo>
                    <a:pt x="0" y="0"/>
                  </a:moveTo>
                  <a:lnTo>
                    <a:pt x="1819746" y="0"/>
                  </a:lnTo>
                  <a:lnTo>
                    <a:pt x="1819746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0CC0DF">
                <a:alpha val="8000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19746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985672" y="6760611"/>
            <a:ext cx="9273628" cy="570485"/>
            <a:chOff x="0" y="0"/>
            <a:chExt cx="2442437" cy="15025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442437" cy="150251"/>
            </a:xfrm>
            <a:custGeom>
              <a:avLst/>
              <a:gdLst/>
              <a:ahLst/>
              <a:cxnLst/>
              <a:rect r="r" b="b" t="t" l="l"/>
              <a:pathLst>
                <a:path h="150251" w="2442437">
                  <a:moveTo>
                    <a:pt x="0" y="0"/>
                  </a:moveTo>
                  <a:lnTo>
                    <a:pt x="2442437" y="0"/>
                  </a:lnTo>
                  <a:lnTo>
                    <a:pt x="2442437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2442437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8700" y="7331096"/>
            <a:ext cx="16144875" cy="570485"/>
            <a:chOff x="0" y="0"/>
            <a:chExt cx="4252148" cy="15025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252148" cy="150251"/>
            </a:xfrm>
            <a:custGeom>
              <a:avLst/>
              <a:gdLst/>
              <a:ahLst/>
              <a:cxnLst/>
              <a:rect r="r" b="b" t="t" l="l"/>
              <a:pathLst>
                <a:path h="150251" w="4252148">
                  <a:moveTo>
                    <a:pt x="0" y="0"/>
                  </a:moveTo>
                  <a:lnTo>
                    <a:pt x="4252148" y="0"/>
                  </a:lnTo>
                  <a:lnTo>
                    <a:pt x="4252148" y="150251"/>
                  </a:lnTo>
                  <a:lnTo>
                    <a:pt x="0" y="150251"/>
                  </a:ln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4252148" cy="188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208943" y="3963307"/>
            <a:ext cx="15870113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Primordialmente, é válido citar a música “Negro Drama”, da banda Racionais MC’s, cuja mensagem principal é uma denúncia às dificuldades vividas pelos negros no Brasil. Nesse contexto, sabe-se que os anos de escravidão que ocorreram no país no período de sua colonização marcaram a história com o racismo, a constante e persistente discriminação e, consequentemente, o apagamento da cultura trazida pelos povos da África para o Brasil. Dessa forma, as raízes históricas escravocratas contribuem para a aversão e desvalorização de crenças africanas atualmente.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84099" y="2151616"/>
            <a:ext cx="285559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D1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254414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099" y="2174077"/>
            <a:ext cx="285940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D2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44103" y="3482294"/>
            <a:ext cx="15599793" cy="471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Além disso</a:t>
            </a: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as persistentes agressões à integridade territorial dos povos da tradição do país agravam o atual cenário. Nesse contexto, é marcante na história nacional a afronta da expansão econômica diante de terras socialmente ocupadas. A década de 1970, por exemplo, destaca-se pela diminuição de áreas indígenas, em virtude da ampliação de fronteiras agrícolas, em meio às demandas da Revolução Verde. Posteriormente, a construção da hidrelétrica do Rio Xingu foi responsável pela perda de moradia de ribeirinhos. Desse modo, a continuidade desse processo reforça a subvalorização dessas organizações, na medida que são paulatinamente privadas de locais para se desenvolver.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1031" y="8866505"/>
            <a:ext cx="11927907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Tema: “Desafi</a:t>
            </a: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 para a valorização de comunidades e povos tradicionais no Brasil”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DAHIwv9t1gc</dc:identifier>
  <dcterms:modified xsi:type="dcterms:W3CDTF">2011-08-01T06:04:30Z</dcterms:modified>
  <cp:revision>1</cp:revision>
  <dc:title>Aula 05.05</dc:title>
</cp:coreProperties>
</file>