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91" r:id="rId3"/>
    <p:sldId id="292" r:id="rId4"/>
    <p:sldId id="272" r:id="rId5"/>
    <p:sldId id="273" r:id="rId6"/>
    <p:sldId id="274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5" r:id="rId15"/>
    <p:sldId id="286" r:id="rId16"/>
    <p:sldId id="287" r:id="rId17"/>
    <p:sldId id="288" r:id="rId18"/>
    <p:sldId id="289" r:id="rId19"/>
    <p:sldId id="283" r:id="rId20"/>
    <p:sldId id="293" r:id="rId21"/>
    <p:sldId id="294" r:id="rId22"/>
    <p:sldId id="284" r:id="rId23"/>
  </p:sldIdLst>
  <p:sldSz cx="12192000" cy="6858000"/>
  <p:notesSz cx="6858000" cy="9144000"/>
  <p:embeddedFontLs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Libre Franklin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665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GUkSWEkViJj5cabmbd9JJxRiT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>
        <p:guide pos="665"/>
        <p:guide pos="710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ca844bf25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g35ca844bf2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3588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ca844bf25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35ca844bf2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1731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8b7bf4914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8b7bf4914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7069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8b7bf4914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38b7bf4914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8668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8b7bf4914f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38b7bf4914f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427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8b7bf4914f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38b7bf4914f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685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8b7bf4914f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38b7bf4914f_1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932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dfbbeb968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Tarifa Alves Branco, instituída em 1844 pelo Ministro da Fazenda Manuel Alves Branco, </a:t>
            </a:r>
            <a:r>
              <a:rPr lang="pt-BR" dirty="0" smtClean="0"/>
              <a:t>foi uma reforma tributária no Brasil Império que aumentou impostos sobre importações (de 15% para até 60%). O objetivo era aumentar a arrecadação e proteger a produção nacional, favorecendo a industrialização</a:t>
            </a:r>
            <a:endParaRPr dirty="0"/>
          </a:p>
        </p:txBody>
      </p:sp>
      <p:sp>
        <p:nvSpPr>
          <p:cNvPr id="169" name="Google Shape;169;g3dfbbeb968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0621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727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63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bbae951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g35bbae951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1885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a9a0d47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35ea9a0d479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63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fbbeb968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3dfbbeb968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37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bbae95180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g35bbae9518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4207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ca844bf25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g35ca844bf2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400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c9c52ebc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g35c9c52eb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5141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ca844bf25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g35ca844bf2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4404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ca844bf25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g35ca844bf2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8011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ca844bf2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35ca844bf2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1" descr="Desenho de personagem de desenho animad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1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6632" y="220924"/>
            <a:ext cx="3101043" cy="1418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1_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211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 1">
  <p:cSld name="Título e Conteúdo 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b7bf4914f_1_8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38b7bf4914f_1_89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g38b7bf4914f_1_89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38b7bf4914f_1_89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38b7bf4914f_1_89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6396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1_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0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0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0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909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2" descr="Desenho de personagem de desenho animad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 t="72829" b="14415"/>
          <a:stretch/>
        </p:blipFill>
        <p:spPr>
          <a:xfrm>
            <a:off x="0" y="0"/>
            <a:ext cx="12192000" cy="8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2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790" y="112037"/>
            <a:ext cx="1801950" cy="64198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2"/>
          <p:cNvSpPr txBox="1"/>
          <p:nvPr/>
        </p:nvSpPr>
        <p:spPr>
          <a:xfrm>
            <a:off x="7813965" y="248168"/>
            <a:ext cx="3568052" cy="436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HISTÓRIA DO BRASIL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orient="horz" pos="55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2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/>
          <p:nvPr/>
        </p:nvSpPr>
        <p:spPr>
          <a:xfrm>
            <a:off x="9625781" y="6250155"/>
            <a:ext cx="2747575" cy="436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13/05/2026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106832" y="4786368"/>
            <a:ext cx="9309292" cy="175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it-IT" sz="3600" b="1" dirty="0">
                <a:solidFill>
                  <a:srgbClr val="FFFFFF"/>
                </a:solidFill>
                <a:latin typeface="+mn-lt"/>
              </a:rPr>
              <a:t>Luca </a:t>
            </a:r>
            <a:r>
              <a:rPr lang="it-IT" sz="3600" b="1" dirty="0" smtClean="0">
                <a:solidFill>
                  <a:srgbClr val="FFFFFF"/>
                </a:solidFill>
                <a:latin typeface="+mn-lt"/>
              </a:rPr>
              <a:t>Romano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it-IT" sz="3600" b="1" dirty="0" smtClean="0">
                <a:solidFill>
                  <a:srgbClr val="FFFFFF"/>
                </a:solidFill>
                <a:latin typeface="+mn-lt"/>
              </a:rPr>
              <a:t>Natasha Mosley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it-IT" sz="3600" b="1" dirty="0" smtClean="0">
                <a:solidFill>
                  <a:srgbClr val="FFFFFF"/>
                </a:solidFill>
                <a:latin typeface="+mn-lt"/>
              </a:rPr>
              <a:t>Julia</a:t>
            </a:r>
            <a:endParaRPr sz="3600" b="0" i="0" u="none" strike="noStrike" cap="none" dirty="0">
              <a:solidFill>
                <a:schemeClr val="lt1"/>
              </a:solidFill>
              <a:latin typeface="+mn-lt"/>
              <a:sym typeface="Arial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0" y="1624368"/>
            <a:ext cx="10458226" cy="91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8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História</a:t>
            </a:r>
            <a:r>
              <a:rPr lang="en-US" sz="8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8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Brasil</a:t>
            </a:r>
            <a:endParaRPr sz="7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 txBox="1"/>
          <p:nvPr/>
        </p:nvSpPr>
        <p:spPr>
          <a:xfrm>
            <a:off x="-3561" y="2984167"/>
            <a:ext cx="12195561" cy="45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0000"/>
                </a:solidFill>
                <a:highlight>
                  <a:srgbClr val="C0C0C0"/>
                </a:highlight>
                <a:latin typeface="+mj-lt"/>
                <a:ea typeface="Times New Roman"/>
                <a:cs typeface="Times New Roman"/>
                <a:sym typeface="Times New Roman"/>
              </a:rPr>
              <a:t>Aula </a:t>
            </a:r>
            <a:r>
              <a:rPr lang="en-US" sz="5400" b="1" i="0" u="none" strike="noStrike" cap="none" dirty="0" smtClean="0">
                <a:solidFill>
                  <a:srgbClr val="000000"/>
                </a:solidFill>
                <a:highlight>
                  <a:srgbClr val="C0C0C0"/>
                </a:highlight>
                <a:latin typeface="+mj-lt"/>
                <a:ea typeface="Times New Roman"/>
                <a:cs typeface="Times New Roman"/>
                <a:sym typeface="Times New Roman"/>
              </a:rPr>
              <a:t>10</a:t>
            </a:r>
            <a:endParaRPr sz="5400" b="1" i="0" u="none" strike="noStrike" cap="none" dirty="0">
              <a:solidFill>
                <a:srgbClr val="000000"/>
              </a:solidFill>
              <a:highlight>
                <a:srgbClr val="C0C0C0"/>
              </a:highlight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dirty="0" smtClean="0">
                <a:solidFill>
                  <a:schemeClr val="dk1"/>
                </a:solidFill>
                <a:highlight>
                  <a:srgbClr val="C0C0C0"/>
                </a:highlight>
                <a:latin typeface="+mj-lt"/>
                <a:ea typeface="Times New Roman"/>
                <a:cs typeface="Times New Roman"/>
                <a:sym typeface="Times New Roman"/>
              </a:rPr>
              <a:t>Segundo </a:t>
            </a:r>
            <a:r>
              <a:rPr lang="en-US" sz="4000" b="1" dirty="0" err="1" smtClean="0">
                <a:solidFill>
                  <a:schemeClr val="dk1"/>
                </a:solidFill>
                <a:highlight>
                  <a:srgbClr val="C0C0C0"/>
                </a:highlight>
                <a:latin typeface="+mj-lt"/>
                <a:ea typeface="Times New Roman"/>
                <a:cs typeface="Times New Roman"/>
                <a:sym typeface="Times New Roman"/>
              </a:rPr>
              <a:t>Reinado</a:t>
            </a:r>
            <a:r>
              <a:rPr lang="en-US" sz="4000" b="1" dirty="0" smtClean="0">
                <a:solidFill>
                  <a:schemeClr val="dk1"/>
                </a:solidFill>
                <a:highlight>
                  <a:srgbClr val="C0C0C0"/>
                </a:highlight>
                <a:latin typeface="+mj-lt"/>
                <a:ea typeface="Times New Roman"/>
                <a:cs typeface="Times New Roman"/>
                <a:sym typeface="Times New Roman"/>
              </a:rPr>
              <a:t> (1840 – 1889)</a:t>
            </a:r>
            <a:endParaRPr sz="4000" b="1" i="0" u="none" strike="noStrike" cap="none" dirty="0">
              <a:solidFill>
                <a:schemeClr val="dk1"/>
              </a:solidFill>
              <a:highlight>
                <a:srgbClr val="C0C0C0"/>
              </a:highlight>
              <a:latin typeface="+mj-lt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ca844bf25_0_13"/>
          <p:cNvSpPr txBox="1"/>
          <p:nvPr/>
        </p:nvSpPr>
        <p:spPr>
          <a:xfrm>
            <a:off x="1049586" y="282360"/>
            <a:ext cx="96012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Economia</a:t>
            </a:r>
            <a:endParaRPr sz="36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45" name="Google Shape;145;g35ca844bf25_0_13"/>
          <p:cNvSpPr txBox="1"/>
          <p:nvPr/>
        </p:nvSpPr>
        <p:spPr>
          <a:xfrm>
            <a:off x="260629" y="1184975"/>
            <a:ext cx="5864860" cy="496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Produção de </a:t>
            </a:r>
            <a:r>
              <a:rPr lang="pt-BR" sz="2100" b="1" i="0" u="none" strike="noStrike" cap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Café ao longo do século </a:t>
            </a:r>
            <a:r>
              <a:rPr lang="pt-BR" sz="2100" b="1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XIX</a:t>
            </a:r>
            <a:r>
              <a:rPr lang="pt-BR" sz="2100" b="1" i="0" u="none" strike="noStrike" cap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)</a:t>
            </a:r>
            <a:endParaRPr sz="2100" b="1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61950" algn="just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-"/>
            </a:pPr>
            <a:r>
              <a:rPr lang="pt-BR" sz="21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Expansão do consumo do café </a:t>
            </a:r>
            <a:r>
              <a:rPr lang="pt-BR" sz="2100" b="0" i="0" u="none" strike="noStrike" cap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 mundo</a:t>
            </a:r>
          </a:p>
          <a:p>
            <a:pPr marL="457200" indent="-361950" algn="just">
              <a:lnSpc>
                <a:spcPct val="150000"/>
              </a:lnSpc>
              <a:spcBef>
                <a:spcPts val="1800"/>
              </a:spcBef>
              <a:buClr>
                <a:schemeClr val="dk1"/>
              </a:buClr>
              <a:buSzPts val="2100"/>
              <a:buFont typeface="Libre Franklin"/>
              <a:buChar char="-"/>
            </a:pPr>
            <a:r>
              <a:rPr lang="pt-BR" sz="2100" b="1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Café se torna o principal produto a ser produzido no Brasil </a:t>
            </a:r>
          </a:p>
          <a:p>
            <a:pPr marL="457200" marR="0" lvl="0" indent="-361950" algn="just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-"/>
            </a:pPr>
            <a:r>
              <a:rPr lang="pt-BR" sz="2100" b="0" i="0" u="none" strike="noStrike" cap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Brasil passa a ser um dos </a:t>
            </a:r>
            <a:r>
              <a:rPr lang="pt-BR" sz="2100" b="1" i="0" u="none" strike="noStrike" cap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maiores produtores mundiais</a:t>
            </a:r>
          </a:p>
          <a:p>
            <a:pPr marL="457200" marR="0" lvl="0" indent="-361950" algn="just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-"/>
            </a:pPr>
            <a:r>
              <a:rPr lang="pt-BR" sz="2100" b="0" i="0" u="none" strike="noStrike" cap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Surgimento 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dos </a:t>
            </a:r>
            <a:r>
              <a:rPr lang="pt-BR" sz="2100" b="1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“barões do café”</a:t>
            </a:r>
            <a:endParaRPr sz="2100" b="1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61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-"/>
            </a:pPr>
            <a:r>
              <a:rPr lang="pt-BR" sz="2100" b="0" i="0" u="none" strike="noStrike" cap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Início de um crescimento 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industrial</a:t>
            </a:r>
            <a:endParaRPr sz="21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46" name="Google Shape;146;g35ca844bf25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6485" y="1184975"/>
            <a:ext cx="5199400" cy="539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137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35ca844bf25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5677" y="1868860"/>
            <a:ext cx="8855700" cy="478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35ca844bf25_0_28"/>
          <p:cNvSpPr txBox="1"/>
          <p:nvPr/>
        </p:nvSpPr>
        <p:spPr>
          <a:xfrm>
            <a:off x="1187237" y="908947"/>
            <a:ext cx="96012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 dirty="0">
                <a:solidFill>
                  <a:srgbClr val="325366"/>
                </a:solidFill>
                <a:latin typeface="Trebuchet MS"/>
                <a:ea typeface="Trebuchet MS"/>
                <a:cs typeface="Trebuchet MS"/>
                <a:sym typeface="Trebuchet MS"/>
              </a:rPr>
              <a:t>A Expansão da Produção de Café (séc. XIX)</a:t>
            </a:r>
            <a:endParaRPr sz="3600" b="0" i="0" u="none" strike="noStrike" cap="none" dirty="0">
              <a:solidFill>
                <a:srgbClr val="3253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734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ca844bf25_0_33"/>
          <p:cNvSpPr txBox="1"/>
          <p:nvPr/>
        </p:nvSpPr>
        <p:spPr>
          <a:xfrm>
            <a:off x="1295391" y="908092"/>
            <a:ext cx="96012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 dirty="0">
                <a:solidFill>
                  <a:srgbClr val="325366"/>
                </a:solidFill>
                <a:latin typeface="Trebuchet MS"/>
                <a:ea typeface="Trebuchet MS"/>
                <a:cs typeface="Trebuchet MS"/>
                <a:sym typeface="Trebuchet MS"/>
              </a:rPr>
              <a:t>O Vale do Paraíba Fluminense</a:t>
            </a:r>
            <a:endParaRPr sz="3600" b="0" i="0" u="none" strike="noStrike" cap="none" dirty="0">
              <a:solidFill>
                <a:srgbClr val="325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g35ca844bf25_0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379" y="1681192"/>
            <a:ext cx="10863225" cy="485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723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ca844bf25_0_61"/>
          <p:cNvSpPr txBox="1"/>
          <p:nvPr/>
        </p:nvSpPr>
        <p:spPr>
          <a:xfrm>
            <a:off x="1180325" y="894975"/>
            <a:ext cx="96012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 dirty="0">
                <a:solidFill>
                  <a:srgbClr val="325366"/>
                </a:solidFill>
                <a:latin typeface="Trebuchet MS"/>
                <a:ea typeface="Trebuchet MS"/>
                <a:cs typeface="Trebuchet MS"/>
                <a:sym typeface="Trebuchet MS"/>
              </a:rPr>
              <a:t>O Vale do Paraíba Fluminense</a:t>
            </a:r>
            <a:endParaRPr sz="3600" b="0" i="0" u="none" strike="noStrike" cap="none" dirty="0">
              <a:solidFill>
                <a:srgbClr val="325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35ca844bf25_0_61"/>
          <p:cNvSpPr txBox="1"/>
          <p:nvPr/>
        </p:nvSpPr>
        <p:spPr>
          <a:xfrm>
            <a:off x="267599" y="1304521"/>
            <a:ext cx="5339700" cy="5378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Motivos</a:t>
            </a:r>
            <a:endParaRPr sz="2100" b="1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61950" algn="just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-"/>
            </a:pPr>
            <a:r>
              <a:rPr lang="pt-BR" sz="21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Proximidade da capital</a:t>
            </a:r>
            <a:endParaRPr sz="21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61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-"/>
            </a:pPr>
            <a:r>
              <a:rPr lang="pt-BR" sz="21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Qualidade do solo</a:t>
            </a:r>
            <a:endParaRPr sz="21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produção</a:t>
            </a:r>
            <a:endParaRPr sz="2100" b="1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61950" algn="just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-"/>
            </a:pPr>
            <a:r>
              <a:rPr lang="pt-BR" sz="21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Grandes propriedades de </a:t>
            </a:r>
            <a:r>
              <a:rPr lang="pt-BR" sz="2100" b="0" i="0" u="none" strike="noStrike" cap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terra (latifúndio)</a:t>
            </a:r>
            <a:endParaRPr sz="21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61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-"/>
            </a:pPr>
            <a:r>
              <a:rPr lang="pt-BR" sz="21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Monocultura</a:t>
            </a:r>
            <a:endParaRPr sz="21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61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-"/>
            </a:pPr>
            <a:r>
              <a:rPr lang="pt-BR" sz="21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Mão de obra escravizada</a:t>
            </a:r>
            <a:endParaRPr sz="21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61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-"/>
            </a:pPr>
            <a:r>
              <a:rPr lang="pt-BR" sz="21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Mercado externo</a:t>
            </a:r>
            <a:endParaRPr sz="21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5" name="Google Shape;165;g35ca844bf25_0_61"/>
          <p:cNvSpPr txBox="1"/>
          <p:nvPr/>
        </p:nvSpPr>
        <p:spPr>
          <a:xfrm>
            <a:off x="5388077" y="5720550"/>
            <a:ext cx="6656439" cy="8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5250" marR="0" lvl="0" algn="just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pt-BR" sz="2100" b="1" i="0" u="none" strike="noStrike" cap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Aumento </a:t>
            </a:r>
            <a:r>
              <a:rPr lang="pt-BR" sz="2100" b="1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 percentual de escravizados no RJ</a:t>
            </a:r>
            <a:endParaRPr sz="2100" b="1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66" name="Google Shape;166;g35ca844bf25_0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9859" y="1735077"/>
            <a:ext cx="5064554" cy="405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1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81" y="1622321"/>
            <a:ext cx="10589574" cy="31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8b7bf4914f_1_3"/>
          <p:cNvSpPr txBox="1">
            <a:spLocks noGrp="1"/>
          </p:cNvSpPr>
          <p:nvPr>
            <p:ph type="title" idx="4294967295"/>
          </p:nvPr>
        </p:nvSpPr>
        <p:spPr>
          <a:xfrm>
            <a:off x="471948" y="934269"/>
            <a:ext cx="11720052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0909"/>
              <a:buNone/>
            </a:pPr>
            <a:r>
              <a:rPr lang="pt-BR" sz="3600" b="1" dirty="0" smtClean="0"/>
              <a:t>Algumas l</a:t>
            </a:r>
            <a:r>
              <a:rPr lang="pt-BR" sz="3600" b="1" dirty="0" smtClean="0"/>
              <a:t>eis </a:t>
            </a:r>
            <a:r>
              <a:rPr lang="pt-BR" sz="3600" b="1" dirty="0"/>
              <a:t>relevantes do Segundo Reinado (1840 –1889)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g38b7bf4914f_1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5288" y="1662266"/>
            <a:ext cx="6962046" cy="5287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9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8b7bf4914f_1_8"/>
          <p:cNvSpPr/>
          <p:nvPr/>
        </p:nvSpPr>
        <p:spPr>
          <a:xfrm>
            <a:off x="147906" y="921140"/>
            <a:ext cx="11307900" cy="56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 de Terras (1850) </a:t>
            </a: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-“Todos tem o direito de comprar terras”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pt-BR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Primeira iniciativa para organizar a propriedade privada no Brasil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pt-BR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Início da transição da mão de obra escrava para assalariada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pt-BR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 poderia adquirir terras a partir de </a:t>
            </a:r>
            <a:r>
              <a:rPr lang="pt-BR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compra e venda ou por doação do Estado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pt-BR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Consequência: Aumento no preço das terras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pt-BR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Grandes fazendeiros e políticos </a:t>
            </a:r>
            <a:r>
              <a:rPr lang="pt-BR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latifundiários se anteciparam</a:t>
            </a:r>
            <a:r>
              <a:rPr lang="pt-BR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comprando grandes quantidade de terras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pt-BR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Regulamentação e fiscalização do governo, com objetivo de evitar que estrangeiros se tornem proprietários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pt-BR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Dificulta a compra e posse de terras para negros libertos e imigrantes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45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8b7bf4914f_1_95"/>
          <p:cNvSpPr/>
          <p:nvPr/>
        </p:nvSpPr>
        <p:spPr>
          <a:xfrm>
            <a:off x="147905" y="921140"/>
            <a:ext cx="5987423" cy="54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pt-BR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1831: Lei </a:t>
            </a:r>
            <a:r>
              <a:rPr lang="pt-BR" sz="23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Feijó</a:t>
            </a:r>
            <a:r>
              <a:rPr lang="pt-BR" sz="230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(antecedente da Lei Eusébio de Queiroz)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pt-BR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Proibia o tráfico internacional de escravizados no </a:t>
            </a:r>
            <a:r>
              <a:rPr lang="pt-BR" sz="23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Brasil e garantia a libertação </a:t>
            </a:r>
            <a:r>
              <a:rPr lang="pt-BR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todos os escravizados chegados no Brasil após 1831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pt-BR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libertava as pessoas que já estavam no país antes de 1831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pt-BR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foi cumprida! Não havia </a:t>
            </a:r>
            <a:r>
              <a:rPr lang="pt-BR" sz="23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fiscalização!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pt-BR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Conhecida popularmente como </a:t>
            </a:r>
            <a:r>
              <a:rPr lang="pt-BR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“Lei para inglês ver</a:t>
            </a:r>
            <a:r>
              <a:rPr lang="pt-BR" sz="23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pic>
        <p:nvPicPr>
          <p:cNvPr id="205" name="Google Shape;205;g38b7bf4914f_1_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5109" y="1031583"/>
            <a:ext cx="5704536" cy="41086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6388232" y="5268055"/>
            <a:ext cx="556141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SzPts val="2300"/>
              <a:buFont typeface="Arial"/>
              <a:buChar char="•"/>
            </a:pPr>
            <a:r>
              <a:rPr lang="pt-BR" sz="2300" b="1" dirty="0"/>
              <a:t>Ocorre um aumento significativo do desembarque de escravizados entre 1835 e 1850</a:t>
            </a:r>
            <a:endParaRPr lang="pt-BR" sz="2300" b="1" dirty="0"/>
          </a:p>
        </p:txBody>
      </p:sp>
    </p:spTree>
    <p:extLst>
      <p:ext uri="{BB962C8B-B14F-4D97-AF65-F5344CB8AC3E}">
        <p14:creationId xmlns:p14="http://schemas.microsoft.com/office/powerpoint/2010/main" val="130984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8b7bf4914f_1_101"/>
          <p:cNvSpPr/>
          <p:nvPr/>
        </p:nvSpPr>
        <p:spPr>
          <a:xfrm>
            <a:off x="455247" y="1140585"/>
            <a:ext cx="10025939" cy="5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>
              <a:buSzPts val="2400"/>
              <a:buFont typeface="Arial"/>
              <a:buChar char="•"/>
            </a:pPr>
            <a:r>
              <a:rPr lang="pt-BR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 </a:t>
            </a:r>
            <a:r>
              <a:rPr lang="pt-BR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Eusébio de </a:t>
            </a:r>
            <a:r>
              <a:rPr lang="pt-BR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Queirós (</a:t>
            </a:r>
            <a:r>
              <a:rPr lang="pt-BR" sz="2400" b="1" dirty="0" smtClean="0"/>
              <a:t>1850</a:t>
            </a:r>
            <a:r>
              <a:rPr lang="pt-BR" sz="2400" b="1" dirty="0"/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dirty="0" smtClean="0"/>
              <a:t>Uma lei muito </a:t>
            </a:r>
            <a:r>
              <a:rPr lang="pt-BR" sz="2400" b="1" dirty="0" smtClean="0"/>
              <a:t>importante para o processo de Abolição da Escravidão</a:t>
            </a:r>
            <a:endParaRPr sz="1400" b="1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85750" marR="0" lvl="0" indent="-133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Proibia de fato o tráfico internacional de escravizados no Brasil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Resposta à Lei Aberdeen (1845): Inglaterra proibiu o tráfico atlântico e passou a atacar navios negreiros com a sua Marinha de Guerra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Tráfico ilegal continuou existindo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mas em menor escala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Aumento do tráfico interno de escravizados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9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dfbbeb9682_0_9"/>
          <p:cNvSpPr/>
          <p:nvPr/>
        </p:nvSpPr>
        <p:spPr>
          <a:xfrm>
            <a:off x="298886" y="1896933"/>
            <a:ext cx="6629700" cy="4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Segunda metade do séc. XIX ocorre um crescimento da imigração de europeus e uma diminuição do tráfico de escravizados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Início de um </a:t>
            </a:r>
            <a:r>
              <a:rPr lang="pt-BR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 de industrialização nos centros urbanos</a:t>
            </a: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Por causa de: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Excedente de dinheiro (café, capital estrangeiro)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158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Mercado consumidor (fim do </a:t>
            </a:r>
            <a:r>
              <a:rPr lang="pt-BR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tráfico internacional </a:t>
            </a: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consolidação da burguesia cafeeira)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158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Tarifa Alves Branco (1844), taxação em importação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3dfbbeb9682_0_9"/>
          <p:cNvSpPr/>
          <p:nvPr/>
        </p:nvSpPr>
        <p:spPr>
          <a:xfrm>
            <a:off x="8820933" y="3943683"/>
            <a:ext cx="3272743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BR" sz="1800" b="1" i="0" u="none" strike="noStrike" cap="none" dirty="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rPr>
              <a:t>Barão/Visconde de Mauá e a “Era Mauá</a:t>
            </a:r>
            <a:r>
              <a:rPr lang="pt-BR" sz="1800" b="1" i="0" u="none" strike="noStrike" cap="none" dirty="0" smtClean="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t-BR" sz="1800" b="0" i="0" u="none" strike="noStrike" cap="none" dirty="0" smtClean="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endParaRPr lang="pt-BR" sz="1800" dirty="0">
              <a:solidFill>
                <a:srgbClr val="3E3E3E"/>
              </a:solidFill>
            </a:endParaRPr>
          </a:p>
          <a:p>
            <a:pPr marL="285750" lvl="2" indent="-285750" algn="just">
              <a:buSzPts val="1800"/>
              <a:buFont typeface="Arial"/>
              <a:buChar char="•"/>
            </a:pPr>
            <a:r>
              <a:rPr lang="pt-BR" sz="1800" b="0" i="0" u="none" strike="noStrike" cap="none" dirty="0" smtClean="0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rPr>
              <a:t>Pioneiro </a:t>
            </a:r>
            <a:r>
              <a:rPr lang="pt-BR" sz="1800" b="0" i="0" u="none" strike="noStrike" cap="none" dirty="0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rPr>
              <a:t>da industrialização no Brasil, abolicionista e </a:t>
            </a:r>
            <a:r>
              <a:rPr lang="pt-BR" sz="1800" b="0" i="0" u="none" strike="noStrike" cap="none" dirty="0" smtClean="0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rPr>
              <a:t>símbolo dos empreendedores brasileiros </a:t>
            </a:r>
            <a:r>
              <a:rPr lang="pt-BR" sz="1800" b="0" i="0" u="none" strike="noStrike" cap="none" dirty="0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rPr>
              <a:t>do séc. </a:t>
            </a:r>
            <a:r>
              <a:rPr lang="pt-BR" sz="1800" b="0" i="0" u="none" strike="noStrike" cap="none" dirty="0" smtClean="0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rPr>
              <a:t>XIX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g3dfbbeb9682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9516" y="1168959"/>
            <a:ext cx="3912322" cy="246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3dfbbeb9682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8586" y="4189406"/>
            <a:ext cx="2136715" cy="216376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3dfbbeb9682_0_9"/>
          <p:cNvSpPr/>
          <p:nvPr/>
        </p:nvSpPr>
        <p:spPr>
          <a:xfrm>
            <a:off x="216309" y="971612"/>
            <a:ext cx="8714708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Segunda metade do séc. </a:t>
            </a:r>
            <a:r>
              <a:rPr lang="pt-BR" sz="3600" dirty="0" smtClean="0"/>
              <a:t>XIX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94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3793" y="1860694"/>
            <a:ext cx="108646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De todas as revoltas ocorridas na Bahia, a mais importante foi a dos malês, na cidade de Salvador, em janeiro de 1835. Planejada por um grupo de africanos de fé islâmica, entre os quais se encontravam escravos idosos e respeitados pelo saber e religiosidade, ela deveria começar no amanhecer de 25 de janeiro, dia dos tradicionais festejos religiosos dedicados à Nossa Senhora da Guia, que ocupavam boa parte da população.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(</a:t>
            </a:r>
            <a:r>
              <a:rPr lang="pt-BR" dirty="0"/>
              <a:t>TAVARES, L.H.D. História da Bahia. São Paulo: UNESP, 2019. p. 66) 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/>
              <a:t>A Revolta dos Malês, movimento que reuniu centenas de escravizados contra a ordem senhorial, 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 smtClean="0"/>
              <a:t>A) defendeu </a:t>
            </a:r>
            <a:r>
              <a:rPr lang="pt-BR" sz="1800" dirty="0"/>
              <a:t>o fim da escravidão no território nacional.</a:t>
            </a:r>
          </a:p>
          <a:p>
            <a:pPr algn="just"/>
            <a:r>
              <a:rPr lang="pt-BR" sz="1800" dirty="0"/>
              <a:t> </a:t>
            </a:r>
          </a:p>
          <a:p>
            <a:pPr algn="just"/>
            <a:r>
              <a:rPr lang="pt-BR" sz="1800" dirty="0" smtClean="0"/>
              <a:t>B) pleiteou </a:t>
            </a:r>
            <a:r>
              <a:rPr lang="pt-BR" sz="1800" dirty="0"/>
              <a:t>a introdução de uma ordem islamizada.</a:t>
            </a:r>
          </a:p>
          <a:p>
            <a:pPr algn="just"/>
            <a:r>
              <a:rPr lang="pt-BR" sz="1800" dirty="0"/>
              <a:t> </a:t>
            </a:r>
          </a:p>
          <a:p>
            <a:pPr algn="just"/>
            <a:r>
              <a:rPr lang="pt-BR" sz="1800" dirty="0" smtClean="0"/>
              <a:t>C) obteve </a:t>
            </a:r>
            <a:r>
              <a:rPr lang="pt-BR" sz="1800" dirty="0"/>
              <a:t>a concessão da liberdade de culto aos cativos.</a:t>
            </a:r>
          </a:p>
          <a:p>
            <a:pPr algn="just"/>
            <a:r>
              <a:rPr lang="pt-BR" sz="1800" dirty="0"/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5135" y="103618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/>
              <a:t>Simulado </a:t>
            </a:r>
            <a:r>
              <a:rPr lang="pt-BR" sz="2000" dirty="0" smtClean="0"/>
              <a:t>ENEM 2021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6381135" y="45345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800" dirty="0"/>
              <a:t>D) almejava a erradicação do catolicismo no Brasil.</a:t>
            </a:r>
          </a:p>
          <a:p>
            <a:r>
              <a:rPr lang="pt-BR" sz="1800" dirty="0"/>
              <a:t> </a:t>
            </a:r>
          </a:p>
          <a:p>
            <a:r>
              <a:rPr lang="pt-BR" sz="1800" dirty="0"/>
              <a:t>E) planejou a criação de uma República laica na Bahia.</a:t>
            </a:r>
          </a:p>
        </p:txBody>
      </p:sp>
    </p:spTree>
    <p:extLst>
      <p:ext uri="{BB962C8B-B14F-4D97-AF65-F5344CB8AC3E}">
        <p14:creationId xmlns:p14="http://schemas.microsoft.com/office/powerpoint/2010/main" val="1741084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title" idx="4294967295"/>
          </p:nvPr>
        </p:nvSpPr>
        <p:spPr>
          <a:xfrm>
            <a:off x="1082200" y="86494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t-BR" b="1" dirty="0"/>
              <a:t>Segundo Reinado (1840 –1889)</a:t>
            </a:r>
            <a:endParaRPr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934" y="2215056"/>
            <a:ext cx="5633866" cy="334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0724" y="2350844"/>
            <a:ext cx="5994715" cy="320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 idx="4294967295"/>
          </p:nvPr>
        </p:nvSpPr>
        <p:spPr>
          <a:xfrm>
            <a:off x="-953729" y="831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t-BR" b="1" dirty="0"/>
              <a:t>Imigração no Segundo Reinado</a:t>
            </a:r>
            <a:endParaRPr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235964" y="1686480"/>
            <a:ext cx="6763927" cy="504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300" b="1" i="0" u="none" strike="noStrike" cap="none" dirty="0">
                <a:solidFill>
                  <a:srgbClr val="000000"/>
                </a:solidFill>
                <a:sym typeface="Arial"/>
              </a:rPr>
              <a:t>Crescimento da chegada de imigrantes na segunda metade do século XIX</a:t>
            </a:r>
            <a:endParaRPr sz="23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i="0" u="none" strike="noStrike" cap="none" dirty="0">
                <a:solidFill>
                  <a:srgbClr val="000000"/>
                </a:solidFill>
                <a:sym typeface="Arial"/>
              </a:rPr>
              <a:t>Motivos da imigração</a:t>
            </a:r>
            <a:endParaRPr sz="2300" dirty="0"/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2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300" b="0" i="0" u="none" strike="noStrike" cap="none" dirty="0">
                <a:solidFill>
                  <a:srgbClr val="000000"/>
                </a:solidFill>
                <a:sym typeface="Arial"/>
              </a:rPr>
              <a:t>Ideia da </a:t>
            </a:r>
            <a:r>
              <a:rPr lang="pt-BR" sz="2300" b="1" i="0" u="none" strike="noStrike" cap="none" dirty="0">
                <a:solidFill>
                  <a:srgbClr val="000000"/>
                </a:solidFill>
                <a:sym typeface="Arial"/>
              </a:rPr>
              <a:t>escravidão como um </a:t>
            </a:r>
            <a:r>
              <a:rPr lang="pt-BR" sz="2300" b="1" i="0" u="none" strike="noStrike" cap="none" dirty="0" smtClean="0">
                <a:solidFill>
                  <a:srgbClr val="000000"/>
                </a:solidFill>
                <a:sym typeface="Arial"/>
              </a:rPr>
              <a:t>atraso</a:t>
            </a:r>
            <a:r>
              <a:rPr lang="pt-BR" sz="2300" b="0" i="0" u="none" strike="noStrike" cap="none" dirty="0" smtClean="0">
                <a:solidFill>
                  <a:srgbClr val="000000"/>
                </a:solidFill>
                <a:sym typeface="Arial"/>
              </a:rPr>
              <a:t>, </a:t>
            </a:r>
            <a:r>
              <a:rPr lang="pt-BR" sz="2300" b="0" i="0" u="none" strike="noStrike" cap="none" dirty="0">
                <a:solidFill>
                  <a:srgbClr val="000000"/>
                </a:solidFill>
                <a:sym typeface="Arial"/>
              </a:rPr>
              <a:t>em comparação com outros </a:t>
            </a:r>
            <a:r>
              <a:rPr lang="pt-BR" sz="2300" b="0" i="0" u="none" strike="noStrike" cap="none" dirty="0" smtClean="0">
                <a:solidFill>
                  <a:srgbClr val="000000"/>
                </a:solidFill>
                <a:sym typeface="Arial"/>
              </a:rPr>
              <a:t>países que aboliram</a:t>
            </a:r>
            <a:endParaRPr sz="2300" dirty="0"/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300" b="1" i="0" u="none" strike="noStrike" cap="none" dirty="0">
                <a:solidFill>
                  <a:srgbClr val="000000"/>
                </a:solidFill>
                <a:sym typeface="Arial"/>
              </a:rPr>
              <a:t>Racismo </a:t>
            </a:r>
            <a:r>
              <a:rPr lang="pt-BR" sz="2300" b="0" i="0" u="none" strike="noStrike" cap="none" dirty="0">
                <a:solidFill>
                  <a:srgbClr val="000000"/>
                </a:solidFill>
                <a:sym typeface="Arial"/>
              </a:rPr>
              <a:t>e </a:t>
            </a:r>
            <a:r>
              <a:rPr lang="pt-BR" sz="2300" b="1" i="0" u="none" strike="noStrike" cap="none" dirty="0">
                <a:solidFill>
                  <a:srgbClr val="000000"/>
                </a:solidFill>
                <a:sym typeface="Arial"/>
              </a:rPr>
              <a:t>projeto </a:t>
            </a:r>
            <a:r>
              <a:rPr lang="pt-BR" sz="2300" b="1" i="0" u="none" strike="noStrike" cap="none" dirty="0" err="1">
                <a:solidFill>
                  <a:srgbClr val="000000"/>
                </a:solidFill>
                <a:sym typeface="Arial"/>
              </a:rPr>
              <a:t>embranquecimento</a:t>
            </a:r>
            <a:r>
              <a:rPr lang="pt-BR" sz="2300" b="1" i="0" u="none" strike="noStrike" cap="none" dirty="0">
                <a:solidFill>
                  <a:srgbClr val="000000"/>
                </a:solidFill>
                <a:sym typeface="Arial"/>
              </a:rPr>
              <a:t> da população</a:t>
            </a:r>
            <a:endParaRPr sz="2300" dirty="0"/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300" b="0" i="0" u="none" strike="noStrike" cap="none" dirty="0">
                <a:solidFill>
                  <a:srgbClr val="000000"/>
                </a:solidFill>
                <a:sym typeface="Arial"/>
              </a:rPr>
              <a:t>Medo da </a:t>
            </a:r>
            <a:r>
              <a:rPr lang="pt-BR" sz="2300" b="1" i="0" u="none" strike="noStrike" cap="none" dirty="0" err="1">
                <a:solidFill>
                  <a:srgbClr val="000000"/>
                </a:solidFill>
                <a:sym typeface="Arial"/>
              </a:rPr>
              <a:t>haitinização</a:t>
            </a: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300" b="0" i="0" u="none" strike="noStrike" cap="none" dirty="0">
                <a:solidFill>
                  <a:srgbClr val="000000"/>
                </a:solidFill>
                <a:sym typeface="Arial"/>
              </a:rPr>
              <a:t>Processo de </a:t>
            </a:r>
            <a:r>
              <a:rPr lang="pt-BR" sz="2300" b="1" i="0" u="none" strike="noStrike" cap="none" dirty="0">
                <a:solidFill>
                  <a:srgbClr val="000000"/>
                </a:solidFill>
                <a:sym typeface="Arial"/>
              </a:rPr>
              <a:t>fim do tráfico de escravizados</a:t>
            </a: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8761" y="1165370"/>
            <a:ext cx="3466548" cy="423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5483" y="5749342"/>
            <a:ext cx="5087606" cy="650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8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a9a0d479_0_91"/>
          <p:cNvSpPr txBox="1"/>
          <p:nvPr/>
        </p:nvSpPr>
        <p:spPr>
          <a:xfrm>
            <a:off x="533525" y="1912800"/>
            <a:ext cx="5540400" cy="430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Primeira Metade do Século XIX (1800 - 50)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Vale do </a:t>
            </a:r>
            <a:r>
              <a:rPr lang="pt-BR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Paraíba, no Rio de Janeiro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Mão de obra escravizada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Latifúndios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“Barões do Café” = elite nacional (a partir de 1835)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pt-B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Mentalidade mais conservadora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35ea9a0d479_0_91"/>
          <p:cNvSpPr txBox="1"/>
          <p:nvPr/>
        </p:nvSpPr>
        <p:spPr>
          <a:xfrm>
            <a:off x="6309700" y="1720500"/>
            <a:ext cx="5636494" cy="480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Segunda Metade do Século XIX (1850 - 1900)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Vale do Paraíba SP + Oeste </a:t>
            </a:r>
            <a:r>
              <a:rPr lang="pt-BR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Paulista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Mão de obra escravizada + </a:t>
            </a:r>
            <a:r>
              <a:rPr lang="pt-BR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imigrantes europeus 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endParaRPr lang="pt-BR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pt-BR" sz="2000" dirty="0">
                <a:solidFill>
                  <a:schemeClr val="dk1"/>
                </a:solidFill>
              </a:rPr>
              <a:t>L</a:t>
            </a:r>
            <a:r>
              <a:rPr lang="pt-BR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 Eusébio de Queiroz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Latifúndios + Surgimento de pequenas e médias propriedades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Surgimento de uma burguesia cafeeira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Crescimento dos liberais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5ea9a0d479_0_91"/>
          <p:cNvSpPr txBox="1"/>
          <p:nvPr/>
        </p:nvSpPr>
        <p:spPr>
          <a:xfrm>
            <a:off x="1627300" y="990261"/>
            <a:ext cx="936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Resumo economia cafeeira no Segundo Reinado (1840 - 1889)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4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3124" y="1426647"/>
            <a:ext cx="103900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GABARITO: </a:t>
            </a:r>
            <a:r>
              <a:rPr lang="pt-BR" sz="2400" b="1" dirty="0" smtClean="0"/>
              <a:t>B)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Entre </a:t>
            </a:r>
            <a:r>
              <a:rPr lang="pt-BR" sz="2400" dirty="0"/>
              <a:t>os objetivos da Revolta dos Malês, pode-se destacar a defesa da introdução de uma ordem islamizada na região, provavelmente um califado ou república muçulmana.</a:t>
            </a:r>
          </a:p>
        </p:txBody>
      </p:sp>
    </p:spTree>
    <p:extLst>
      <p:ext uri="{BB962C8B-B14F-4D97-AF65-F5344CB8AC3E}">
        <p14:creationId xmlns:p14="http://schemas.microsoft.com/office/powerpoint/2010/main" val="31271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bbae95180_0_0"/>
          <p:cNvSpPr txBox="1">
            <a:spLocks noGrp="1"/>
          </p:cNvSpPr>
          <p:nvPr>
            <p:ph type="subTitle" idx="4294967295"/>
          </p:nvPr>
        </p:nvSpPr>
        <p:spPr>
          <a:xfrm>
            <a:off x="0" y="1663542"/>
            <a:ext cx="768882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0"/>
              </a:spcBef>
              <a:buSzPts val="1100"/>
            </a:pPr>
            <a:r>
              <a:rPr lang="pt-BR" sz="2400" dirty="0" smtClean="0">
                <a:latin typeface="Arial"/>
                <a:ea typeface="Arial"/>
                <a:cs typeface="Arial"/>
                <a:sym typeface="Arial"/>
              </a:rPr>
              <a:t>Período do</a:t>
            </a:r>
            <a:r>
              <a:rPr lang="pt-BR" sz="24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400" b="1" dirty="0" smtClean="0">
                <a:latin typeface="Arial"/>
                <a:ea typeface="Arial"/>
                <a:cs typeface="Arial"/>
                <a:sym typeface="Arial"/>
              </a:rPr>
              <a:t>reinado de Dom Pedro II 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buSzPts val="1100"/>
            </a:pPr>
            <a:r>
              <a:rPr lang="pt-BR" sz="2400" dirty="0" smtClean="0">
                <a:latin typeface="Arial"/>
                <a:ea typeface="Arial"/>
                <a:cs typeface="Arial"/>
                <a:sym typeface="Arial"/>
              </a:rPr>
              <a:t>Do g</a:t>
            </a:r>
            <a:r>
              <a:rPr lang="pt-BR" sz="2400" dirty="0" smtClean="0">
                <a:latin typeface="Arial"/>
                <a:ea typeface="Arial"/>
                <a:cs typeface="Arial"/>
                <a:sym typeface="Arial"/>
              </a:rPr>
              <a:t>olpe </a:t>
            </a:r>
            <a:r>
              <a:rPr lang="pt-BR" sz="2400" dirty="0">
                <a:latin typeface="Arial"/>
                <a:ea typeface="Arial"/>
                <a:cs typeface="Arial"/>
                <a:sym typeface="Arial"/>
              </a:rPr>
              <a:t>da </a:t>
            </a:r>
            <a:r>
              <a:rPr lang="pt-BR" sz="2400" dirty="0" smtClean="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pt-BR" sz="2400" dirty="0" smtClean="0">
                <a:latin typeface="Arial"/>
                <a:ea typeface="Arial"/>
                <a:cs typeface="Arial"/>
                <a:sym typeface="Arial"/>
              </a:rPr>
              <a:t>aioridade até a proclamação da república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buSzPts val="1100"/>
            </a:pPr>
            <a:r>
              <a:rPr lang="pt-BR" sz="2400" dirty="0" smtClean="0">
                <a:latin typeface="Arial"/>
                <a:ea typeface="Arial"/>
                <a:cs typeface="Arial"/>
                <a:sym typeface="Arial"/>
              </a:rPr>
              <a:t>Período da </a:t>
            </a:r>
            <a:r>
              <a:rPr lang="pt-BR" sz="2400" dirty="0" smtClean="0">
                <a:latin typeface="Arial"/>
                <a:ea typeface="Arial"/>
                <a:cs typeface="Arial"/>
                <a:sym typeface="Arial"/>
              </a:rPr>
              <a:t>economia cafeeira, da guerra do Paraguai e do processo de abolição da escravidão</a:t>
            </a:r>
            <a:endParaRPr sz="3200" dirty="0"/>
          </a:p>
        </p:txBody>
      </p:sp>
      <p:sp>
        <p:nvSpPr>
          <p:cNvPr id="97" name="Google Shape;97;g35bbae95180_0_0"/>
          <p:cNvSpPr txBox="1">
            <a:spLocks noGrp="1"/>
          </p:cNvSpPr>
          <p:nvPr>
            <p:ph type="ctrTitle" idx="4294967295"/>
          </p:nvPr>
        </p:nvSpPr>
        <p:spPr>
          <a:xfrm>
            <a:off x="0" y="597186"/>
            <a:ext cx="7051675" cy="94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t-BR" b="1" dirty="0"/>
              <a:t>Segundo </a:t>
            </a:r>
            <a:r>
              <a:rPr lang="pt-BR" b="1" dirty="0" smtClean="0"/>
              <a:t>Reinado (1840 – 1889)</a:t>
            </a:r>
            <a:endParaRPr b="1" dirty="0"/>
          </a:p>
        </p:txBody>
      </p:sp>
      <p:pic>
        <p:nvPicPr>
          <p:cNvPr id="98" name="Google Shape;98;g35bbae9518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5638" y="890180"/>
            <a:ext cx="3590313" cy="485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5593"/>
            <a:ext cx="11680948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3dfbbeb9682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196" y="1001295"/>
            <a:ext cx="4178765" cy="4347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3dfbbeb9682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9805" y="947239"/>
            <a:ext cx="4455900" cy="44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511278" y="5575182"/>
            <a:ext cx="4306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/>
              <a:t>Caio Castro interpretou Dom Pedro I na novela de época "Novo Mundo", exibida pela TV Globo em 2017</a:t>
            </a:r>
          </a:p>
        </p:txBody>
      </p:sp>
      <p:sp>
        <p:nvSpPr>
          <p:cNvPr id="3" name="Retângulo 2"/>
          <p:cNvSpPr/>
          <p:nvPr/>
        </p:nvSpPr>
        <p:spPr>
          <a:xfrm>
            <a:off x="6420465" y="5513627"/>
            <a:ext cx="47883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Selton Mello interpreta Dom Pedro II </a:t>
            </a:r>
            <a:r>
              <a:rPr lang="pt-BR" sz="2000" dirty="0" smtClean="0"/>
              <a:t>na novela </a:t>
            </a:r>
            <a:r>
              <a:rPr lang="pt-BR" sz="2000" dirty="0"/>
              <a:t>'Nos Tempos do </a:t>
            </a:r>
            <a:r>
              <a:rPr lang="pt-BR" sz="2000" dirty="0" smtClean="0"/>
              <a:t>Imperador‘, exibida pela Globo em 2021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062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bbae95180_0_81"/>
          <p:cNvSpPr txBox="1"/>
          <p:nvPr/>
        </p:nvSpPr>
        <p:spPr>
          <a:xfrm>
            <a:off x="1059418" y="815414"/>
            <a:ext cx="96012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 dirty="0">
                <a:solidFill>
                  <a:srgbClr val="325366"/>
                </a:solidFill>
                <a:latin typeface="Trebuchet MS"/>
                <a:ea typeface="Trebuchet MS"/>
                <a:cs typeface="Trebuchet MS"/>
                <a:sym typeface="Trebuchet MS"/>
              </a:rPr>
              <a:t>O Golpe da Maioridade (1840)</a:t>
            </a:r>
            <a:endParaRPr sz="3600" b="0" i="0" u="none" strike="noStrike" cap="none" dirty="0">
              <a:solidFill>
                <a:srgbClr val="325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35bbae95180_0_81"/>
          <p:cNvSpPr txBox="1"/>
          <p:nvPr/>
        </p:nvSpPr>
        <p:spPr>
          <a:xfrm>
            <a:off x="476461" y="1423795"/>
            <a:ext cx="11164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Antecipação da maioridade de D. Pedro II como saída para as crises políticas do país</a:t>
            </a:r>
            <a:endParaRPr sz="2100" b="1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6195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-"/>
            </a:pPr>
            <a:r>
              <a:rPr lang="pt-BR" sz="21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Liderado por liberais e apoiada por setores conservadores</a:t>
            </a:r>
            <a:endParaRPr sz="21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-"/>
            </a:pPr>
            <a:r>
              <a:rPr lang="pt-BR" sz="21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Objetivo: fortalecer o governo central - </a:t>
            </a:r>
            <a:r>
              <a:rPr lang="pt-BR" sz="2100" b="1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ordem e estabilidade interna</a:t>
            </a:r>
            <a:endParaRPr sz="1800" b="1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13" name="Google Shape;113;g35bbae95180_0_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551" y="3156154"/>
            <a:ext cx="4814559" cy="370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5bbae95180_0_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99638" y="2960203"/>
            <a:ext cx="2572479" cy="3716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5bbae95180_0_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12731" y="3637935"/>
            <a:ext cx="7347887" cy="1671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5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ca844bf25_0_19"/>
          <p:cNvSpPr txBox="1"/>
          <p:nvPr/>
        </p:nvSpPr>
        <p:spPr>
          <a:xfrm>
            <a:off x="1285568" y="954108"/>
            <a:ext cx="96012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 dirty="0">
                <a:solidFill>
                  <a:srgbClr val="325366"/>
                </a:solidFill>
                <a:latin typeface="Trebuchet MS"/>
                <a:ea typeface="Trebuchet MS"/>
                <a:cs typeface="Trebuchet MS"/>
                <a:sym typeface="Trebuchet MS"/>
              </a:rPr>
              <a:t>Política</a:t>
            </a:r>
            <a:endParaRPr sz="3600" b="0" i="0" u="none" strike="noStrike" cap="none" dirty="0">
              <a:solidFill>
                <a:srgbClr val="325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35ca844bf25_0_19"/>
          <p:cNvSpPr txBox="1"/>
          <p:nvPr/>
        </p:nvSpPr>
        <p:spPr>
          <a:xfrm>
            <a:off x="264765" y="1540395"/>
            <a:ext cx="7217584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Período de centralização do poder</a:t>
            </a:r>
            <a:endParaRPr sz="2100" b="1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61950" algn="just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-"/>
            </a:pPr>
            <a:r>
              <a:rPr lang="pt-BR" sz="2100" b="1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Volta do Poder </a:t>
            </a:r>
            <a:r>
              <a:rPr lang="pt-BR" sz="2100" b="1" i="0" u="none" strike="noStrike" cap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Moderador</a:t>
            </a:r>
          </a:p>
          <a:p>
            <a:pPr marL="457200" marR="0" lvl="0" indent="-361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-"/>
            </a:pPr>
            <a:r>
              <a:rPr lang="pt-BR" sz="2100" b="0" i="0" u="none" strike="noStrike" cap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Período que ocorreu o parlamentarismo 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às </a:t>
            </a:r>
            <a:r>
              <a:rPr lang="pt-BR" sz="2100" b="0" i="0" u="none" strike="noStrike" cap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avessas</a:t>
            </a:r>
          </a:p>
          <a:p>
            <a:pPr marL="9525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endParaRPr lang="pt-BR" sz="21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95250" lvl="3" algn="just">
              <a:lnSpc>
                <a:spcPct val="150000"/>
              </a:lnSpc>
              <a:buClr>
                <a:schemeClr val="dk1"/>
              </a:buClr>
              <a:buSzPts val="2100"/>
            </a:pPr>
            <a:r>
              <a:rPr lang="pt-BR" sz="21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	</a:t>
            </a:r>
            <a:r>
              <a:rPr lang="pt-BR" sz="2100" b="0" i="0" u="none" strike="noStrike" cap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Inspirado 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 Parlamentarismo Inglês (</a:t>
            </a:r>
            <a:r>
              <a:rPr lang="pt-BR" sz="2100" b="0" i="0" u="none" strike="noStrike" cap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primeiro-	ministro 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é escolhido pela maioria </a:t>
            </a:r>
            <a:r>
              <a:rPr lang="pt-BR" sz="21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t-BR" sz="2100" b="0" i="0" u="none" strike="noStrike" cap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parlamentar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)</a:t>
            </a:r>
            <a:endParaRPr sz="21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9525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pt-BR" sz="2100" b="0" i="0" u="none" strike="noStrike" cap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	No 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entanto, no Brasil, o imperador nomeava o </a:t>
            </a:r>
            <a:r>
              <a:rPr lang="pt-BR" sz="2100" b="0" i="0" u="none" strike="noStrike" cap="none" dirty="0" smtClean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	primeiro-ministro</a:t>
            </a:r>
            <a:endParaRPr sz="21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" name="Google Shape;126;g35ca844bf2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0097" y="229811"/>
            <a:ext cx="2981975" cy="6470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9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c9c52ebcf_0_0"/>
          <p:cNvSpPr txBox="1"/>
          <p:nvPr/>
        </p:nvSpPr>
        <p:spPr>
          <a:xfrm>
            <a:off x="1378150" y="774924"/>
            <a:ext cx="96012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 dirty="0">
                <a:solidFill>
                  <a:srgbClr val="325366"/>
                </a:solidFill>
                <a:latin typeface="Trebuchet MS"/>
                <a:ea typeface="Trebuchet MS"/>
                <a:cs typeface="Trebuchet MS"/>
                <a:sym typeface="Trebuchet MS"/>
              </a:rPr>
              <a:t>Política</a:t>
            </a:r>
            <a:endParaRPr sz="3600" b="0" i="0" u="none" strike="noStrike" cap="none" dirty="0">
              <a:solidFill>
                <a:srgbClr val="325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5c9c52ebcf_0_0"/>
          <p:cNvSpPr txBox="1"/>
          <p:nvPr/>
        </p:nvSpPr>
        <p:spPr>
          <a:xfrm>
            <a:off x="257600" y="1064147"/>
            <a:ext cx="5818381" cy="523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 dirty="0">
                <a:solidFill>
                  <a:schemeClr val="dk1"/>
                </a:solidFill>
                <a:latin typeface="+mn-lt"/>
                <a:ea typeface="Libre Franklin"/>
                <a:cs typeface="Libre Franklin"/>
                <a:sym typeface="Libre Franklin"/>
              </a:rPr>
              <a:t>Os grupos políticos</a:t>
            </a:r>
            <a:endParaRPr sz="2100" b="1" i="0" u="none" strike="noStrike" cap="none" dirty="0">
              <a:solidFill>
                <a:schemeClr val="dk1"/>
              </a:solidFill>
              <a:latin typeface="+mn-lt"/>
              <a:ea typeface="Libre Franklin"/>
              <a:cs typeface="Libre Franklin"/>
              <a:sym typeface="Libre Franklin"/>
            </a:endParaRPr>
          </a:p>
          <a:p>
            <a:pPr marL="457200" marR="0" lvl="0" indent="-361950" algn="just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-"/>
            </a:pPr>
            <a:r>
              <a:rPr lang="pt-BR" sz="2100" b="0" i="0" u="none" strike="noStrike" cap="none" dirty="0">
                <a:solidFill>
                  <a:schemeClr val="dk1"/>
                </a:solidFill>
                <a:latin typeface="+mn-lt"/>
                <a:ea typeface="Libre Franklin"/>
                <a:cs typeface="Libre Franklin"/>
                <a:sym typeface="Libre Franklin"/>
              </a:rPr>
              <a:t>Liberais: fim do poder moderador, mais poder para províncias (federalismo), ampliação do voto e liberdades individuais</a:t>
            </a:r>
            <a:endParaRPr sz="2100" b="0" i="0" u="none" strike="noStrike" cap="none" dirty="0">
              <a:solidFill>
                <a:schemeClr val="dk1"/>
              </a:solidFill>
              <a:latin typeface="+mn-lt"/>
              <a:ea typeface="Libre Franklin"/>
              <a:cs typeface="Libre Franklin"/>
              <a:sym typeface="Libre Franklin"/>
            </a:endParaRPr>
          </a:p>
          <a:p>
            <a:pPr marL="457200" marR="0" lvl="0" indent="-361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-"/>
            </a:pPr>
            <a:r>
              <a:rPr lang="pt-BR" sz="2100" b="0" i="0" u="none" strike="noStrike" cap="none" dirty="0">
                <a:solidFill>
                  <a:schemeClr val="dk1"/>
                </a:solidFill>
                <a:latin typeface="+mn-lt"/>
                <a:ea typeface="Libre Franklin"/>
                <a:cs typeface="Libre Franklin"/>
                <a:sym typeface="Libre Franklin"/>
              </a:rPr>
              <a:t>Conservadores: defendem a centralização do </a:t>
            </a:r>
            <a:r>
              <a:rPr lang="pt-BR" sz="2100" b="0" i="0" u="none" strike="noStrike" cap="none" dirty="0" smtClean="0">
                <a:solidFill>
                  <a:schemeClr val="dk1"/>
                </a:solidFill>
                <a:latin typeface="+mn-lt"/>
                <a:ea typeface="Libre Franklin"/>
                <a:cs typeface="Libre Franklin"/>
                <a:sym typeface="Libre Franklin"/>
              </a:rPr>
              <a:t>poder</a:t>
            </a:r>
            <a:endParaRPr lang="pt-BR" sz="2100" dirty="0">
              <a:solidFill>
                <a:schemeClr val="dk1"/>
              </a:solidFill>
              <a:latin typeface="+mn-lt"/>
              <a:ea typeface="Libre Franklin"/>
              <a:cs typeface="Libre Franklin"/>
              <a:sym typeface="Libre Franklin"/>
            </a:endParaRPr>
          </a:p>
          <a:p>
            <a:pPr marL="457200" marR="0" lvl="0" indent="-361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-"/>
            </a:pPr>
            <a:r>
              <a:rPr lang="pt-BR" sz="2100" b="0" i="0" u="none" strike="noStrike" cap="none" dirty="0" smtClean="0">
                <a:solidFill>
                  <a:schemeClr val="dk1"/>
                </a:solidFill>
                <a:latin typeface="+mn-lt"/>
                <a:ea typeface="Libre Franklin"/>
                <a:cs typeface="Libre Franklin"/>
                <a:sym typeface="Libre Franklin"/>
              </a:rPr>
              <a:t>Apesar das diferenças, ambos 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+mn-lt"/>
                <a:ea typeface="Libre Franklin"/>
                <a:cs typeface="Libre Franklin"/>
                <a:sym typeface="Libre Franklin"/>
              </a:rPr>
              <a:t>os </a:t>
            </a:r>
            <a:r>
              <a:rPr lang="pt-BR" sz="2100" b="0" i="0" u="none" strike="noStrike" cap="none" dirty="0" smtClean="0">
                <a:solidFill>
                  <a:schemeClr val="dk1"/>
                </a:solidFill>
                <a:latin typeface="+mn-lt"/>
                <a:ea typeface="Libre Franklin"/>
                <a:cs typeface="Libre Franklin"/>
                <a:sym typeface="Libre Franklin"/>
              </a:rPr>
              <a:t>grupos não queriam mudanças drásticas, </a:t>
            </a:r>
            <a:r>
              <a:rPr lang="pt-BR" sz="2100" dirty="0" smtClean="0">
                <a:solidFill>
                  <a:schemeClr val="dk1"/>
                </a:solidFill>
                <a:latin typeface="+mn-lt"/>
                <a:ea typeface="Libre Franklin"/>
                <a:cs typeface="Libre Franklin"/>
                <a:sym typeface="Libre Franklin"/>
              </a:rPr>
              <a:t>defendiam uma </a:t>
            </a:r>
            <a:r>
              <a:rPr lang="pt-BR" sz="2100" b="0" i="0" u="none" strike="noStrike" cap="none" dirty="0" smtClean="0">
                <a:solidFill>
                  <a:schemeClr val="dk1"/>
                </a:solidFill>
                <a:latin typeface="+mn-lt"/>
                <a:ea typeface="Libre Franklin"/>
                <a:cs typeface="Libre Franklin"/>
                <a:sym typeface="Libre Franklin"/>
              </a:rPr>
              <a:t>manutenção da distribuição de terras e 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+mn-lt"/>
                <a:ea typeface="Libre Franklin"/>
                <a:cs typeface="Libre Franklin"/>
                <a:sym typeface="Libre Franklin"/>
              </a:rPr>
              <a:t>da </a:t>
            </a:r>
            <a:r>
              <a:rPr lang="pt-BR" sz="2100" b="0" i="0" u="none" strike="noStrike" cap="none" dirty="0" smtClean="0">
                <a:solidFill>
                  <a:schemeClr val="dk1"/>
                </a:solidFill>
                <a:latin typeface="+mn-lt"/>
                <a:ea typeface="Libre Franklin"/>
                <a:cs typeface="Libre Franklin"/>
                <a:sym typeface="Libre Franklin"/>
              </a:rPr>
              <a:t>escravidão</a:t>
            </a:r>
            <a:endParaRPr sz="2100" b="0" i="0" u="none" strike="noStrike" cap="none" dirty="0">
              <a:solidFill>
                <a:schemeClr val="dk1"/>
              </a:solidFill>
              <a:latin typeface="+mn-lt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33" name="Google Shape;133;g35c9c52ebc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2600" y="1548024"/>
            <a:ext cx="5717300" cy="412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7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ca844bf25_0_7"/>
          <p:cNvSpPr txBox="1"/>
          <p:nvPr/>
        </p:nvSpPr>
        <p:spPr>
          <a:xfrm>
            <a:off x="117281" y="1415888"/>
            <a:ext cx="5251132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+mn-lt"/>
                <a:ea typeface="Libre Franklin"/>
                <a:cs typeface="Libre Franklin"/>
                <a:sym typeface="Libre Franklin"/>
              </a:rPr>
              <a:t>A Política de </a:t>
            </a:r>
            <a:r>
              <a:rPr lang="pt-BR" sz="2400" b="1" i="0" u="none" strike="noStrike" cap="none" dirty="0" smtClean="0">
                <a:solidFill>
                  <a:schemeClr val="dk1"/>
                </a:solidFill>
                <a:latin typeface="+mn-lt"/>
                <a:ea typeface="Libre Franklin"/>
                <a:cs typeface="Libre Franklin"/>
                <a:sym typeface="Libre Franklin"/>
              </a:rPr>
              <a:t>Conciliação</a:t>
            </a:r>
          </a:p>
          <a:p>
            <a:pPr marL="457200" indent="-361950" algn="just">
              <a:lnSpc>
                <a:spcPct val="150000"/>
              </a:lnSpc>
              <a:spcBef>
                <a:spcPts val="1800"/>
              </a:spcBef>
              <a:buClr>
                <a:schemeClr val="dk1"/>
              </a:buClr>
              <a:buSzPts val="2100"/>
              <a:buFont typeface="Libre Franklin"/>
              <a:buChar char="-"/>
            </a:pPr>
            <a:r>
              <a:rPr lang="pt-BR" sz="2100" b="0" i="0" u="none" strike="noStrike" cap="none" dirty="0" smtClean="0">
                <a:solidFill>
                  <a:schemeClr val="dk1"/>
                </a:solidFill>
                <a:latin typeface="+mn-lt"/>
                <a:ea typeface="Libre Franklin"/>
                <a:cs typeface="Libre Franklin"/>
                <a:sym typeface="Libre Franklin"/>
              </a:rPr>
              <a:t>Alternância de poder 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+mn-lt"/>
                <a:ea typeface="Libre Franklin"/>
                <a:cs typeface="Libre Franklin"/>
                <a:sym typeface="Libre Franklin"/>
              </a:rPr>
              <a:t>entre os partidos dos Liberais e dos </a:t>
            </a:r>
            <a:r>
              <a:rPr lang="pt-BR" sz="2100" b="0" i="0" u="none" strike="noStrike" cap="none" dirty="0" smtClean="0">
                <a:solidFill>
                  <a:schemeClr val="dk1"/>
                </a:solidFill>
                <a:latin typeface="+mn-lt"/>
                <a:ea typeface="Libre Franklin"/>
                <a:cs typeface="Libre Franklin"/>
                <a:sym typeface="Libre Franklin"/>
              </a:rPr>
              <a:t>Conservadores</a:t>
            </a:r>
          </a:p>
          <a:p>
            <a:pPr marL="457200" indent="-361950" algn="just">
              <a:lnSpc>
                <a:spcPct val="150000"/>
              </a:lnSpc>
              <a:spcBef>
                <a:spcPts val="1800"/>
              </a:spcBef>
              <a:buClr>
                <a:schemeClr val="dk1"/>
              </a:buClr>
              <a:buSzPts val="2100"/>
              <a:buFont typeface="Libre Franklin"/>
              <a:buChar char="-"/>
            </a:pPr>
            <a:r>
              <a:rPr lang="pt-BR" sz="2100" dirty="0" smtClean="0">
                <a:solidFill>
                  <a:schemeClr val="dk1"/>
                </a:solidFill>
                <a:latin typeface="+mn-lt"/>
                <a:ea typeface="Libre Franklin"/>
                <a:cs typeface="Libre Franklin"/>
                <a:sym typeface="Libre Franklin"/>
              </a:rPr>
              <a:t>Predomínio </a:t>
            </a:r>
            <a:r>
              <a:rPr lang="pt-BR" sz="2100" dirty="0">
                <a:solidFill>
                  <a:schemeClr val="dk1"/>
                </a:solidFill>
                <a:latin typeface="+mn-lt"/>
                <a:ea typeface="Libre Franklin"/>
                <a:cs typeface="Libre Franklin"/>
                <a:sym typeface="Libre Franklin"/>
              </a:rPr>
              <a:t>dos conservadores</a:t>
            </a:r>
          </a:p>
          <a:p>
            <a:pPr marL="457200" marR="0" lvl="0" indent="-361950" algn="just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-"/>
            </a:pPr>
            <a:r>
              <a:rPr lang="pt-BR" sz="2100" b="1" i="0" u="none" strike="noStrike" cap="none" dirty="0" smtClean="0">
                <a:solidFill>
                  <a:schemeClr val="dk1"/>
                </a:solidFill>
                <a:latin typeface="+mn-lt"/>
                <a:ea typeface="Libre Franklin"/>
                <a:cs typeface="Libre Franklin"/>
                <a:sym typeface="Libre Franklin"/>
              </a:rPr>
              <a:t>Objetivo</a:t>
            </a:r>
            <a:r>
              <a:rPr lang="pt-BR" sz="2100" b="1" i="0" u="none" strike="noStrike" cap="none" dirty="0">
                <a:solidFill>
                  <a:schemeClr val="dk1"/>
                </a:solidFill>
                <a:latin typeface="+mn-lt"/>
                <a:ea typeface="Libre Franklin"/>
                <a:cs typeface="Libre Franklin"/>
                <a:sym typeface="Libre Franklin"/>
              </a:rPr>
              <a:t>: estabilidade </a:t>
            </a:r>
            <a:r>
              <a:rPr lang="pt-BR" sz="2100" b="1" i="0" u="none" strike="noStrike" cap="none" dirty="0" smtClean="0">
                <a:solidFill>
                  <a:schemeClr val="dk1"/>
                </a:solidFill>
                <a:latin typeface="+mn-lt"/>
                <a:ea typeface="Libre Franklin"/>
                <a:cs typeface="Libre Franklin"/>
                <a:sym typeface="Libre Franklin"/>
              </a:rPr>
              <a:t>política</a:t>
            </a:r>
          </a:p>
          <a:p>
            <a:pPr marL="457200" marR="0" lvl="0" indent="-361950" algn="just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-"/>
            </a:pPr>
            <a:r>
              <a:rPr lang="pt-BR" sz="2100" dirty="0" smtClean="0">
                <a:solidFill>
                  <a:schemeClr val="dk1"/>
                </a:solidFill>
                <a:latin typeface="+mn-lt"/>
                <a:ea typeface="Libre Franklin"/>
                <a:cs typeface="Libre Franklin"/>
                <a:sym typeface="Libre Franklin"/>
              </a:rPr>
              <a:t>Garantir a ordem, com D. Pedro II acima, monitorando os conflitos</a:t>
            </a:r>
            <a:endParaRPr sz="2100" i="0" u="none" strike="noStrike" cap="none" dirty="0">
              <a:solidFill>
                <a:schemeClr val="dk1"/>
              </a:solidFill>
              <a:latin typeface="+mn-lt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39" name="Google Shape;139;g35ca844bf25_0_7"/>
          <p:cNvPicPr preferRelativeResize="0"/>
          <p:nvPr/>
        </p:nvPicPr>
        <p:blipFill rotWithShape="1">
          <a:blip r:embed="rId3">
            <a:alphaModFix/>
          </a:blip>
          <a:srcRect t="2657"/>
          <a:stretch/>
        </p:blipFill>
        <p:spPr>
          <a:xfrm>
            <a:off x="5866075" y="1415888"/>
            <a:ext cx="6023400" cy="36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5881965" y="5251830"/>
            <a:ext cx="600751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00" dirty="0"/>
              <a:t>“Nada mais conservador que um liberal no poder e nada mais liberal que um conservador na oposição” - Oliveira Viana</a:t>
            </a:r>
          </a:p>
        </p:txBody>
      </p:sp>
    </p:spTree>
    <p:extLst>
      <p:ext uri="{BB962C8B-B14F-4D97-AF65-F5344CB8AC3E}">
        <p14:creationId xmlns:p14="http://schemas.microsoft.com/office/powerpoint/2010/main" val="27564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1121</Words>
  <Application>Microsoft Office PowerPoint</Application>
  <PresentationFormat>Widescreen</PresentationFormat>
  <Paragraphs>159</Paragraphs>
  <Slides>22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Times New Roman</vt:lpstr>
      <vt:lpstr>Trebuchet MS</vt:lpstr>
      <vt:lpstr>Calibri</vt:lpstr>
      <vt:lpstr>Libre Franklin</vt:lpstr>
      <vt:lpstr>Tema do Office</vt:lpstr>
      <vt:lpstr>Apresentação do PowerPoint</vt:lpstr>
      <vt:lpstr>Apresentação do PowerPoint</vt:lpstr>
      <vt:lpstr>Apresentação do PowerPoint</vt:lpstr>
      <vt:lpstr>Segundo Reinado (1840 – 1889)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Algumas leis relevantes do Segundo Reinado (1840 –1889)</vt:lpstr>
      <vt:lpstr>Apresentação do PowerPoint</vt:lpstr>
      <vt:lpstr>Apresentação do PowerPoint</vt:lpstr>
      <vt:lpstr>Apresentação do PowerPoint</vt:lpstr>
      <vt:lpstr>Apresentação do PowerPoint</vt:lpstr>
      <vt:lpstr>Segundo Reinado (1840 –1889)</vt:lpstr>
      <vt:lpstr>Imigração no Segundo Reinado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Rayana Martins</dc:creator>
  <cp:lastModifiedBy>Luca Romano Moura</cp:lastModifiedBy>
  <cp:revision>15</cp:revision>
  <dcterms:created xsi:type="dcterms:W3CDTF">2023-12-15T15:07:34Z</dcterms:created>
  <dcterms:modified xsi:type="dcterms:W3CDTF">2026-05-11T13:35:04Z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2023-12-15T15:55:05Z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8b4c9726-d91b-4efe-a71c-df152790c8ec</vt:lpwstr>
  </property>
  <property fmtid="{D5CDD505-2E9C-101B-9397-08002B2CF9AE}" pid="7" name="MSIP_Label_defa4170-0d19-0005-0004-bc88714345d2_ActionId">
    <vt:lpwstr>0b2fb667-98d4-44ec-a787-13f7e68e9634</vt:lpwstr>
  </property>
  <property fmtid="{D5CDD505-2E9C-101B-9397-08002B2CF9AE}" pid="8" name="MSIP_Label_defa4170-0d19-0005-0004-bc88714345d2_ContentBits">
    <vt:lpwstr>0</vt:lpwstr>
  </property>
</Properties>
</file>