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x="18288000" cy="10287000"/>
  <p:notesSz cx="6858000" cy="9144000"/>
  <p:embeddedFontLst>
    <p:embeddedFont>
      <p:font typeface="Poppins" charset="1" panose="00000500000000000000"/>
      <p:regular r:id="rId24"/>
    </p:embeddedFont>
    <p:embeddedFont>
      <p:font typeface="Poppins Bold" charset="1" panose="0000080000000000000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7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7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8.png" Type="http://schemas.openxmlformats.org/officeDocument/2006/relationships/image"/><Relationship Id="rId4" Target="../media/image9.sv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10.png" Type="http://schemas.openxmlformats.org/officeDocument/2006/relationships/image"/><Relationship Id="rId4" Target="../media/image11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4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5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6.jpeg" Type="http://schemas.openxmlformats.org/officeDocument/2006/relationships/image"/><Relationship Id="rId4" Target="https://www.youtube.com/watch?v=kXZV0O65f5M" TargetMode="External" Type="http://schemas.openxmlformats.org/officeDocument/2006/relationships/video"/><Relationship Id="rId5" Target="https://www.youtube.com/watch?v=kXZV0O65f5M" TargetMode="External" Type="http://schemas.openxmlformats.org/officeDocument/2006/relationships/hyperlink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22860"/>
            <a:ext cx="18247540" cy="10309860"/>
          </a:xfrm>
          <a:custGeom>
            <a:avLst/>
            <a:gdLst/>
            <a:ahLst/>
            <a:cxnLst/>
            <a:rect r="r" b="b" t="t" l="l"/>
            <a:pathLst>
              <a:path h="10309860" w="18247540">
                <a:moveTo>
                  <a:pt x="0" y="0"/>
                </a:moveTo>
                <a:lnTo>
                  <a:pt x="18247540" y="0"/>
                </a:lnTo>
                <a:lnTo>
                  <a:pt x="18247540" y="10309860"/>
                </a:lnTo>
                <a:lnTo>
                  <a:pt x="0" y="103098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6235847" y="3608110"/>
            <a:ext cx="5775845" cy="12509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99"/>
              </a:lnSpc>
              <a:spcBef>
                <a:spcPct val="0"/>
              </a:spcBef>
            </a:pPr>
            <a:r>
              <a:rPr lang="en-US" sz="69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69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 REDAÇÃO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3796614" y="5888827"/>
            <a:ext cx="6202601" cy="5664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Professora: Sandra Camacho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4649231" y="8573770"/>
            <a:ext cx="1173163" cy="6845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19"/>
              </a:lnSpc>
              <a:spcBef>
                <a:spcPct val="0"/>
              </a:spcBef>
            </a:pPr>
            <a:r>
              <a:rPr lang="en-US" b="true" sz="3799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2026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331470"/>
            <a:ext cx="18288000" cy="1394460"/>
          </a:xfrm>
          <a:custGeom>
            <a:avLst/>
            <a:gdLst/>
            <a:ahLst/>
            <a:cxnLst/>
            <a:rect r="r" b="b" t="t" l="l"/>
            <a:pathLst>
              <a:path h="1394460" w="18288000">
                <a:moveTo>
                  <a:pt x="0" y="0"/>
                </a:moveTo>
                <a:lnTo>
                  <a:pt x="18288000" y="0"/>
                </a:lnTo>
                <a:lnTo>
                  <a:pt x="18288000" y="1394460"/>
                </a:lnTo>
                <a:lnTo>
                  <a:pt x="0" y="13944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324610" y="2447027"/>
            <a:ext cx="1470978" cy="651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039"/>
              </a:lnSpc>
              <a:spcBef>
                <a:spcPct val="0"/>
              </a:spcBef>
            </a:pPr>
            <a:r>
              <a:rPr lang="en-US" b="true" sz="359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MODO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624759" y="3347937"/>
            <a:ext cx="6967061" cy="6184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Como essa ação será realizada.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624759" y="4017214"/>
            <a:ext cx="12945200" cy="18186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Deve-se pensar quais são</a:t>
            </a:r>
            <a:r>
              <a:rPr lang="en-US" sz="3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instrumentos, estratégias ou recursos utilizados. </a:t>
            </a:r>
          </a:p>
          <a:p>
            <a:pPr algn="just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Para demonstra isso, use: “</a:t>
            </a:r>
            <a:r>
              <a:rPr lang="en-US" sz="3399">
                <a:solidFill>
                  <a:srgbClr val="FF3131"/>
                </a:solidFill>
                <a:latin typeface="Poppins"/>
                <a:ea typeface="Poppins"/>
                <a:cs typeface="Poppins"/>
                <a:sym typeface="Poppins"/>
              </a:rPr>
              <a:t>por meio de</a:t>
            </a:r>
            <a:r>
              <a:rPr lang="en-US" sz="3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”, “</a:t>
            </a:r>
            <a:r>
              <a:rPr lang="en-US" sz="3399">
                <a:solidFill>
                  <a:srgbClr val="FF3131"/>
                </a:solidFill>
                <a:latin typeface="Poppins"/>
                <a:ea typeface="Poppins"/>
                <a:cs typeface="Poppins"/>
                <a:sym typeface="Poppins"/>
              </a:rPr>
              <a:t>através de</a:t>
            </a:r>
            <a:r>
              <a:rPr lang="en-US" sz="3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”.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331470"/>
            <a:ext cx="18288000" cy="1394460"/>
          </a:xfrm>
          <a:custGeom>
            <a:avLst/>
            <a:gdLst/>
            <a:ahLst/>
            <a:cxnLst/>
            <a:rect r="r" b="b" t="t" l="l"/>
            <a:pathLst>
              <a:path h="1394460" w="18288000">
                <a:moveTo>
                  <a:pt x="0" y="0"/>
                </a:moveTo>
                <a:lnTo>
                  <a:pt x="18288000" y="0"/>
                </a:lnTo>
                <a:lnTo>
                  <a:pt x="18288000" y="1394460"/>
                </a:lnTo>
                <a:lnTo>
                  <a:pt x="0" y="13944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324610" y="2447027"/>
            <a:ext cx="1509236" cy="651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039"/>
              </a:lnSpc>
              <a:spcBef>
                <a:spcPct val="0"/>
              </a:spcBef>
            </a:pPr>
            <a:r>
              <a:rPr lang="en-US" b="true" sz="359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EFEITO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624759" y="3248630"/>
            <a:ext cx="10004425" cy="6184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Qual a finalidade ou objetivo da sua proposta.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624759" y="4017214"/>
            <a:ext cx="14441365" cy="30187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Demonstre o impacto social da sua proposta. Para que ela será útil.</a:t>
            </a:r>
          </a:p>
          <a:p>
            <a:pPr algn="just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Utilize: “</a:t>
            </a:r>
            <a:r>
              <a:rPr lang="en-US" sz="3399">
                <a:solidFill>
                  <a:srgbClr val="FF3131"/>
                </a:solidFill>
                <a:latin typeface="Poppins"/>
                <a:ea typeface="Poppins"/>
                <a:cs typeface="Poppins"/>
                <a:sym typeface="Poppins"/>
              </a:rPr>
              <a:t>com o objetivo de</a:t>
            </a:r>
            <a:r>
              <a:rPr lang="en-US" sz="3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”, “</a:t>
            </a:r>
            <a:r>
              <a:rPr lang="en-US" sz="3399">
                <a:solidFill>
                  <a:srgbClr val="FF3131"/>
                </a:solidFill>
                <a:latin typeface="Poppins"/>
                <a:ea typeface="Poppins"/>
                <a:cs typeface="Poppins"/>
                <a:sym typeface="Poppins"/>
              </a:rPr>
              <a:t>visando</a:t>
            </a:r>
            <a:r>
              <a:rPr lang="en-US" sz="3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”, “</a:t>
            </a:r>
            <a:r>
              <a:rPr lang="en-US" sz="3399">
                <a:solidFill>
                  <a:srgbClr val="FF3131"/>
                </a:solidFill>
                <a:latin typeface="Poppins"/>
                <a:ea typeface="Poppins"/>
                <a:cs typeface="Poppins"/>
                <a:sym typeface="Poppins"/>
              </a:rPr>
              <a:t>para</a:t>
            </a:r>
            <a:r>
              <a:rPr lang="en-US" sz="3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”, “</a:t>
            </a:r>
            <a:r>
              <a:rPr lang="en-US" sz="3399">
                <a:solidFill>
                  <a:srgbClr val="FF3131"/>
                </a:solidFill>
                <a:latin typeface="Poppins"/>
                <a:ea typeface="Poppins"/>
                <a:cs typeface="Poppins"/>
                <a:sym typeface="Poppins"/>
              </a:rPr>
              <a:t>com a finalidade de</a:t>
            </a:r>
            <a:r>
              <a:rPr lang="en-US" sz="3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”</a:t>
            </a:r>
          </a:p>
          <a:p>
            <a:pPr algn="just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Use verbos de intenção: </a:t>
            </a:r>
            <a:r>
              <a:rPr lang="en-US" sz="3399">
                <a:solidFill>
                  <a:srgbClr val="FF3131"/>
                </a:solidFill>
                <a:latin typeface="Poppins"/>
                <a:ea typeface="Poppins"/>
                <a:cs typeface="Poppins"/>
                <a:sym typeface="Poppins"/>
              </a:rPr>
              <a:t>promover</a:t>
            </a:r>
            <a:r>
              <a:rPr lang="en-US" sz="3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3399">
                <a:solidFill>
                  <a:srgbClr val="FF3131"/>
                </a:solidFill>
                <a:latin typeface="Poppins"/>
                <a:ea typeface="Poppins"/>
                <a:cs typeface="Poppins"/>
                <a:sym typeface="Poppins"/>
              </a:rPr>
              <a:t>garantir</a:t>
            </a:r>
            <a:r>
              <a:rPr lang="en-US" sz="3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3399">
                <a:solidFill>
                  <a:srgbClr val="FF3131"/>
                </a:solidFill>
                <a:latin typeface="Poppins"/>
                <a:ea typeface="Poppins"/>
                <a:cs typeface="Poppins"/>
                <a:sym typeface="Poppins"/>
              </a:rPr>
              <a:t>reduzir</a:t>
            </a:r>
            <a:r>
              <a:rPr lang="en-US" sz="3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3399">
                <a:solidFill>
                  <a:srgbClr val="FF3131"/>
                </a:solidFill>
                <a:latin typeface="Poppins"/>
                <a:ea typeface="Poppins"/>
                <a:cs typeface="Poppins"/>
                <a:sym typeface="Poppins"/>
              </a:rPr>
              <a:t>ampliar</a:t>
            </a:r>
            <a:r>
              <a:rPr lang="en-US" sz="3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3399">
                <a:solidFill>
                  <a:srgbClr val="FF3131"/>
                </a:solidFill>
                <a:latin typeface="Poppins"/>
                <a:ea typeface="Poppins"/>
                <a:cs typeface="Poppins"/>
                <a:sym typeface="Poppins"/>
              </a:rPr>
              <a:t>fortalecer.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331470"/>
            <a:ext cx="18288000" cy="1394460"/>
          </a:xfrm>
          <a:custGeom>
            <a:avLst/>
            <a:gdLst/>
            <a:ahLst/>
            <a:cxnLst/>
            <a:rect r="r" b="b" t="t" l="l"/>
            <a:pathLst>
              <a:path h="1394460" w="18288000">
                <a:moveTo>
                  <a:pt x="0" y="0"/>
                </a:moveTo>
                <a:lnTo>
                  <a:pt x="18288000" y="0"/>
                </a:lnTo>
                <a:lnTo>
                  <a:pt x="18288000" y="1394460"/>
                </a:lnTo>
                <a:lnTo>
                  <a:pt x="0" y="13944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324610" y="2447027"/>
            <a:ext cx="2918143" cy="651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039"/>
              </a:lnSpc>
              <a:spcBef>
                <a:spcPct val="0"/>
              </a:spcBef>
            </a:pPr>
            <a:r>
              <a:rPr lang="en-US" b="true" sz="359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CONCLUSÃO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624759" y="3248630"/>
            <a:ext cx="11406188" cy="6184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Por fim, o autor deve finalizar reafirmando a sua tese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624759" y="4017214"/>
            <a:ext cx="14441365" cy="12185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 última frase do parágrafo fecha seu texto após apresentar e explicar sua </a:t>
            </a:r>
            <a:r>
              <a:rPr lang="en-US" sz="3399">
                <a:solidFill>
                  <a:srgbClr val="ED3F49"/>
                </a:solidFill>
                <a:latin typeface="Poppins"/>
                <a:ea typeface="Poppins"/>
                <a:cs typeface="Poppins"/>
                <a:sym typeface="Poppins"/>
              </a:rPr>
              <a:t>proposta de intervenção</a:t>
            </a:r>
            <a:r>
              <a:rPr lang="en-US" sz="3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atraves dos 5 elementos.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331470"/>
            <a:ext cx="18288000" cy="1394460"/>
          </a:xfrm>
          <a:custGeom>
            <a:avLst/>
            <a:gdLst/>
            <a:ahLst/>
            <a:cxnLst/>
            <a:rect r="r" b="b" t="t" l="l"/>
            <a:pathLst>
              <a:path h="1394460" w="18288000">
                <a:moveTo>
                  <a:pt x="0" y="0"/>
                </a:moveTo>
                <a:lnTo>
                  <a:pt x="18288000" y="0"/>
                </a:lnTo>
                <a:lnTo>
                  <a:pt x="18288000" y="1394460"/>
                </a:lnTo>
                <a:lnTo>
                  <a:pt x="0" y="13944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965257" y="3385512"/>
            <a:ext cx="10357485" cy="63562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12470" indent="-356235" lvl="1">
              <a:lnSpc>
                <a:spcPts val="6336"/>
              </a:lnSpc>
              <a:buFont typeface="Arial"/>
              <a:buChar char="•"/>
            </a:pPr>
            <a:r>
              <a:rPr lang="en-US" sz="3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Em virtude dos fatos mencionados</a:t>
            </a:r>
          </a:p>
          <a:p>
            <a:pPr algn="l" marL="712470" indent="-356235" lvl="1">
              <a:lnSpc>
                <a:spcPts val="6336"/>
              </a:lnSpc>
              <a:buFont typeface="Arial"/>
              <a:buChar char="•"/>
            </a:pPr>
            <a:r>
              <a:rPr lang="en-US" sz="3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Levando-se em consideração esses aspectos</a:t>
            </a:r>
          </a:p>
          <a:p>
            <a:pPr algn="l" marL="712470" indent="-356235" lvl="1">
              <a:lnSpc>
                <a:spcPts val="6336"/>
              </a:lnSpc>
              <a:buFont typeface="Arial"/>
              <a:buChar char="•"/>
            </a:pPr>
            <a:r>
              <a:rPr lang="en-US" sz="3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Em vista dos argumentos apresentados</a:t>
            </a:r>
          </a:p>
          <a:p>
            <a:pPr algn="l" marL="712470" indent="-356235" lvl="1">
              <a:lnSpc>
                <a:spcPts val="6336"/>
              </a:lnSpc>
              <a:buFont typeface="Arial"/>
              <a:buChar char="•"/>
            </a:pPr>
            <a:r>
              <a:rPr lang="en-US" sz="3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Dado o exposto</a:t>
            </a:r>
          </a:p>
          <a:p>
            <a:pPr algn="l" marL="712470" indent="-356235" lvl="1">
              <a:lnSpc>
                <a:spcPts val="6336"/>
              </a:lnSpc>
              <a:buFont typeface="Arial"/>
              <a:buChar char="•"/>
            </a:pPr>
            <a:r>
              <a:rPr lang="en-US" sz="3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Tendo em vista os aspectos observados</a:t>
            </a:r>
          </a:p>
          <a:p>
            <a:pPr algn="l" marL="712470" indent="-356235" lvl="1">
              <a:lnSpc>
                <a:spcPts val="6336"/>
              </a:lnSpc>
              <a:buFont typeface="Arial"/>
              <a:buChar char="•"/>
            </a:pPr>
            <a:r>
              <a:rPr lang="en-US" sz="3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Em virtude do que foi mencionado</a:t>
            </a:r>
          </a:p>
          <a:p>
            <a:pPr algn="l" marL="712470" indent="-356235" lvl="1">
              <a:lnSpc>
                <a:spcPts val="6336"/>
              </a:lnSpc>
              <a:buFont typeface="Arial"/>
              <a:buChar char="•"/>
            </a:pPr>
            <a:r>
              <a:rPr lang="en-US" sz="3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Por todos esses aspectos</a:t>
            </a:r>
          </a:p>
          <a:p>
            <a:pPr algn="l" marL="712470" indent="-356235" lvl="1">
              <a:lnSpc>
                <a:spcPts val="6336"/>
              </a:lnSpc>
              <a:buFont typeface="Arial"/>
              <a:buChar char="•"/>
            </a:pPr>
            <a:r>
              <a:rPr lang="en-US" sz="3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Pela observação dos aspectos analisados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9458" y="2305377"/>
            <a:ext cx="12231052" cy="651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39"/>
              </a:lnSpc>
              <a:spcBef>
                <a:spcPct val="0"/>
              </a:spcBef>
            </a:pPr>
            <a:r>
              <a:rPr lang="en-US" b="true" sz="359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Frases para iniciar a conclusão da redação do Enem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331470"/>
            <a:ext cx="18288000" cy="1394460"/>
          </a:xfrm>
          <a:custGeom>
            <a:avLst/>
            <a:gdLst/>
            <a:ahLst/>
            <a:cxnLst/>
            <a:rect r="r" b="b" t="t" l="l"/>
            <a:pathLst>
              <a:path h="1394460" w="18288000">
                <a:moveTo>
                  <a:pt x="0" y="0"/>
                </a:moveTo>
                <a:lnTo>
                  <a:pt x="18288000" y="0"/>
                </a:lnTo>
                <a:lnTo>
                  <a:pt x="18288000" y="1394460"/>
                </a:lnTo>
                <a:lnTo>
                  <a:pt x="0" y="13944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679303" y="3562690"/>
            <a:ext cx="12929393" cy="47560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12470" indent="-356235" lvl="1">
              <a:lnSpc>
                <a:spcPts val="6336"/>
              </a:lnSpc>
              <a:buFont typeface="Arial"/>
              <a:buChar char="•"/>
            </a:pPr>
            <a:r>
              <a:rPr lang="en-US" sz="3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</a:t>
            </a:r>
            <a:r>
              <a:rPr lang="en-US" sz="3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partir dessa iniciativa,</a:t>
            </a:r>
          </a:p>
          <a:p>
            <a:pPr algn="l" marL="712470" indent="-356235" lvl="1">
              <a:lnSpc>
                <a:spcPts val="6336"/>
              </a:lnSpc>
              <a:buFont typeface="Arial"/>
              <a:buChar char="•"/>
            </a:pPr>
            <a:r>
              <a:rPr lang="en-US" sz="3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Com essas ações, a sociedade...</a:t>
            </a:r>
          </a:p>
          <a:p>
            <a:pPr algn="l" marL="712470" indent="-356235" lvl="1">
              <a:lnSpc>
                <a:spcPts val="6336"/>
              </a:lnSpc>
              <a:buFont typeface="Arial"/>
              <a:buChar char="•"/>
            </a:pPr>
            <a:r>
              <a:rPr lang="en-US" sz="3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Assim, será possível superar o problema do [inserir tema] </a:t>
            </a:r>
          </a:p>
          <a:p>
            <a:pPr algn="l" marL="712470" indent="-356235" lvl="1">
              <a:lnSpc>
                <a:spcPts val="6336"/>
              </a:lnSpc>
              <a:buFont typeface="Arial"/>
              <a:buChar char="•"/>
            </a:pPr>
            <a:r>
              <a:rPr lang="en-US" sz="3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"Desse modo, o Brasil </a:t>
            </a:r>
          </a:p>
          <a:p>
            <a:pPr algn="l" marL="712470" indent="-356235" lvl="1">
              <a:lnSpc>
                <a:spcPts val="6336"/>
              </a:lnSpc>
              <a:buFont typeface="Arial"/>
              <a:buChar char="•"/>
            </a:pPr>
            <a:r>
              <a:rPr lang="en-US" sz="3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Então, tal [problema] poderá ser sanado</a:t>
            </a:r>
          </a:p>
          <a:p>
            <a:pPr algn="l">
              <a:lnSpc>
                <a:spcPts val="6336"/>
              </a:lnSpc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816812" y="2305377"/>
            <a:ext cx="12656344" cy="651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39"/>
              </a:lnSpc>
              <a:spcBef>
                <a:spcPct val="0"/>
              </a:spcBef>
            </a:pPr>
            <a:r>
              <a:rPr lang="en-US" b="true" sz="359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Frases para finalizar a conclusão da redação do Enem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331470"/>
            <a:ext cx="18288000" cy="1394460"/>
          </a:xfrm>
          <a:custGeom>
            <a:avLst/>
            <a:gdLst/>
            <a:ahLst/>
            <a:cxnLst/>
            <a:rect r="r" b="b" t="t" l="l"/>
            <a:pathLst>
              <a:path h="1394460" w="18288000">
                <a:moveTo>
                  <a:pt x="0" y="0"/>
                </a:moveTo>
                <a:lnTo>
                  <a:pt x="18288000" y="0"/>
                </a:lnTo>
                <a:lnTo>
                  <a:pt x="18288000" y="1394460"/>
                </a:lnTo>
                <a:lnTo>
                  <a:pt x="0" y="13944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400000">
            <a:off x="7113619" y="-3007345"/>
            <a:ext cx="5605453" cy="18264493"/>
          </a:xfrm>
          <a:custGeom>
            <a:avLst/>
            <a:gdLst/>
            <a:ahLst/>
            <a:cxnLst/>
            <a:rect r="r" b="b" t="t" l="l"/>
            <a:pathLst>
              <a:path h="18264493" w="5605453">
                <a:moveTo>
                  <a:pt x="0" y="0"/>
                </a:moveTo>
                <a:lnTo>
                  <a:pt x="5605453" y="0"/>
                </a:lnTo>
                <a:lnTo>
                  <a:pt x="5605453" y="18264493"/>
                </a:lnTo>
                <a:lnTo>
                  <a:pt x="0" y="1826449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8000"/>
            </a:blip>
            <a:stretch>
              <a:fillRect l="-52611" t="0" r="-49405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784099" y="2048728"/>
            <a:ext cx="4881809" cy="6845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19"/>
              </a:lnSpc>
              <a:spcBef>
                <a:spcPct val="0"/>
              </a:spcBef>
            </a:pPr>
            <a:r>
              <a:rPr lang="en-US" b="true" sz="379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Exemplo conclusão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208943" y="3943677"/>
            <a:ext cx="15870113" cy="4276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Logo, t</a:t>
            </a: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orna-se evidente que a inércia estatal contribui para a desvalorização do trabalho invisível da mulher. Dessa forma, é imperativo que o Governo Federal, em parceria com o Ministério das Mulheres, amplie a oferta de creches e centros de cuidado para idosos, através de maiores repasses de verbas municipais e parcerias com o setor privado. Essa estratégia visa desafogar as mulheres de responsabilidades exclusivas, permitindo sua inserção no mercado de trabalho remunerado. Assim, o "trabalho de cuidado" será reconhecido como um pilar de sustentação econômica, não um dom natural.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331470"/>
            <a:ext cx="18288000" cy="1394460"/>
          </a:xfrm>
          <a:custGeom>
            <a:avLst/>
            <a:gdLst/>
            <a:ahLst/>
            <a:cxnLst/>
            <a:rect r="r" b="b" t="t" l="l"/>
            <a:pathLst>
              <a:path h="1394460" w="18288000">
                <a:moveTo>
                  <a:pt x="0" y="0"/>
                </a:moveTo>
                <a:lnTo>
                  <a:pt x="18288000" y="0"/>
                </a:lnTo>
                <a:lnTo>
                  <a:pt x="18288000" y="1394460"/>
                </a:lnTo>
                <a:lnTo>
                  <a:pt x="0" y="13944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400000">
            <a:off x="7113619" y="-3007345"/>
            <a:ext cx="5605453" cy="18264493"/>
          </a:xfrm>
          <a:custGeom>
            <a:avLst/>
            <a:gdLst/>
            <a:ahLst/>
            <a:cxnLst/>
            <a:rect r="r" b="b" t="t" l="l"/>
            <a:pathLst>
              <a:path h="18264493" w="5605453">
                <a:moveTo>
                  <a:pt x="0" y="0"/>
                </a:moveTo>
                <a:lnTo>
                  <a:pt x="5605453" y="0"/>
                </a:lnTo>
                <a:lnTo>
                  <a:pt x="5605453" y="18264493"/>
                </a:lnTo>
                <a:lnTo>
                  <a:pt x="0" y="1826449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8000"/>
            </a:blip>
            <a:stretch>
              <a:fillRect l="-52611" t="0" r="-49405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784099" y="2048728"/>
            <a:ext cx="4881809" cy="6845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19"/>
              </a:lnSpc>
              <a:spcBef>
                <a:spcPct val="0"/>
              </a:spcBef>
            </a:pPr>
            <a:r>
              <a:rPr lang="en-US" b="true" sz="379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Exemplo conclusão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208943" y="3943677"/>
            <a:ext cx="15870113" cy="4276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Portanto, tornam-se necessárias medidas para facilitar a valorização da herança desses povos. Assim, o Ministério da Educação — órgão regulamentador do sistema educacional brasileiro — deve promover, por meio da mudança na grade curricular escolar, a criação de itinerários que sejam específicos para o estudo da cultura afrodescendente, com o fim de tornar conhecido o legado desses povos. Também é preciso a divulgação em rede nacional sobre a importância do combate à discriminação de crenças africanas. Então, a memória africana será vista e valorizada, e sua importância será reconhecida no Brasil.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331470"/>
            <a:ext cx="18288000" cy="1394460"/>
          </a:xfrm>
          <a:custGeom>
            <a:avLst/>
            <a:gdLst/>
            <a:ahLst/>
            <a:cxnLst/>
            <a:rect r="r" b="b" t="t" l="l"/>
            <a:pathLst>
              <a:path h="1394460" w="18288000">
                <a:moveTo>
                  <a:pt x="0" y="0"/>
                </a:moveTo>
                <a:lnTo>
                  <a:pt x="18288000" y="0"/>
                </a:lnTo>
                <a:lnTo>
                  <a:pt x="18288000" y="1394460"/>
                </a:lnTo>
                <a:lnTo>
                  <a:pt x="0" y="13944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122981" y="2457951"/>
            <a:ext cx="3483378" cy="1652665"/>
            <a:chOff x="0" y="0"/>
            <a:chExt cx="1226893" cy="582091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226893" cy="582091"/>
            </a:xfrm>
            <a:custGeom>
              <a:avLst/>
              <a:gdLst/>
              <a:ahLst/>
              <a:cxnLst/>
              <a:rect r="r" b="b" t="t" l="l"/>
              <a:pathLst>
                <a:path h="582091" w="1226893">
                  <a:moveTo>
                    <a:pt x="0" y="0"/>
                  </a:moveTo>
                  <a:lnTo>
                    <a:pt x="1226893" y="0"/>
                  </a:lnTo>
                  <a:lnTo>
                    <a:pt x="1226893" y="582091"/>
                  </a:lnTo>
                  <a:lnTo>
                    <a:pt x="0" y="582091"/>
                  </a:lnTo>
                  <a:close/>
                </a:path>
              </a:pathLst>
            </a:custGeom>
            <a:solidFill>
              <a:srgbClr val="F59678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1226893" cy="62019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122981" y="4317168"/>
            <a:ext cx="3483378" cy="1652665"/>
            <a:chOff x="0" y="0"/>
            <a:chExt cx="1226893" cy="58209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226893" cy="582091"/>
            </a:xfrm>
            <a:custGeom>
              <a:avLst/>
              <a:gdLst/>
              <a:ahLst/>
              <a:cxnLst/>
              <a:rect r="r" b="b" t="t" l="l"/>
              <a:pathLst>
                <a:path h="582091" w="1226893">
                  <a:moveTo>
                    <a:pt x="0" y="0"/>
                  </a:moveTo>
                  <a:lnTo>
                    <a:pt x="1226893" y="0"/>
                  </a:lnTo>
                  <a:lnTo>
                    <a:pt x="1226893" y="582091"/>
                  </a:lnTo>
                  <a:lnTo>
                    <a:pt x="0" y="582091"/>
                  </a:lnTo>
                  <a:close/>
                </a:path>
              </a:pathLst>
            </a:custGeom>
            <a:solidFill>
              <a:srgbClr val="F59678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1226893" cy="62019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122981" y="6176385"/>
            <a:ext cx="3483378" cy="1652665"/>
            <a:chOff x="0" y="0"/>
            <a:chExt cx="1226893" cy="58209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226893" cy="582091"/>
            </a:xfrm>
            <a:custGeom>
              <a:avLst/>
              <a:gdLst/>
              <a:ahLst/>
              <a:cxnLst/>
              <a:rect r="r" b="b" t="t" l="l"/>
              <a:pathLst>
                <a:path h="582091" w="1226893">
                  <a:moveTo>
                    <a:pt x="0" y="0"/>
                  </a:moveTo>
                  <a:lnTo>
                    <a:pt x="1226893" y="0"/>
                  </a:lnTo>
                  <a:lnTo>
                    <a:pt x="1226893" y="582091"/>
                  </a:lnTo>
                  <a:lnTo>
                    <a:pt x="0" y="582091"/>
                  </a:lnTo>
                  <a:close/>
                </a:path>
              </a:pathLst>
            </a:custGeom>
            <a:solidFill>
              <a:srgbClr val="F59678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1226893" cy="62019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AutoShape 12" id="12"/>
          <p:cNvSpPr/>
          <p:nvPr/>
        </p:nvSpPr>
        <p:spPr>
          <a:xfrm>
            <a:off x="1478619" y="2820928"/>
            <a:ext cx="2772102" cy="0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3" id="13"/>
          <p:cNvSpPr/>
          <p:nvPr/>
        </p:nvSpPr>
        <p:spPr>
          <a:xfrm>
            <a:off x="1478619" y="3043702"/>
            <a:ext cx="2772102" cy="0"/>
          </a:xfrm>
          <a:prstGeom prst="line">
            <a:avLst/>
          </a:prstGeom>
          <a:ln cap="flat" w="2857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4" id="14"/>
          <p:cNvSpPr/>
          <p:nvPr/>
        </p:nvSpPr>
        <p:spPr>
          <a:xfrm>
            <a:off x="1478619" y="3270038"/>
            <a:ext cx="2772102" cy="0"/>
          </a:xfrm>
          <a:prstGeom prst="line">
            <a:avLst/>
          </a:prstGeom>
          <a:ln cap="flat" w="2857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5" id="15"/>
          <p:cNvSpPr/>
          <p:nvPr/>
        </p:nvSpPr>
        <p:spPr>
          <a:xfrm>
            <a:off x="1478619" y="3497958"/>
            <a:ext cx="2772102" cy="0"/>
          </a:xfrm>
          <a:prstGeom prst="line">
            <a:avLst/>
          </a:prstGeom>
          <a:ln cap="flat" w="2857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6" id="16"/>
          <p:cNvSpPr/>
          <p:nvPr/>
        </p:nvSpPr>
        <p:spPr>
          <a:xfrm>
            <a:off x="1478619" y="3725878"/>
            <a:ext cx="2772102" cy="0"/>
          </a:xfrm>
          <a:prstGeom prst="line">
            <a:avLst/>
          </a:prstGeom>
          <a:ln cap="flat" w="2857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7" id="17"/>
          <p:cNvSpPr/>
          <p:nvPr/>
        </p:nvSpPr>
        <p:spPr>
          <a:xfrm>
            <a:off x="1478619" y="4651729"/>
            <a:ext cx="2772102" cy="0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8" id="18"/>
          <p:cNvSpPr/>
          <p:nvPr/>
        </p:nvSpPr>
        <p:spPr>
          <a:xfrm>
            <a:off x="1478619" y="4874503"/>
            <a:ext cx="2772102" cy="0"/>
          </a:xfrm>
          <a:prstGeom prst="line">
            <a:avLst/>
          </a:prstGeom>
          <a:ln cap="flat" w="2857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9" id="19"/>
          <p:cNvSpPr/>
          <p:nvPr/>
        </p:nvSpPr>
        <p:spPr>
          <a:xfrm>
            <a:off x="1478619" y="5100839"/>
            <a:ext cx="2772102" cy="0"/>
          </a:xfrm>
          <a:prstGeom prst="line">
            <a:avLst/>
          </a:prstGeom>
          <a:ln cap="flat" w="2857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0" id="20"/>
          <p:cNvSpPr/>
          <p:nvPr/>
        </p:nvSpPr>
        <p:spPr>
          <a:xfrm>
            <a:off x="1478619" y="5328759"/>
            <a:ext cx="2772102" cy="0"/>
          </a:xfrm>
          <a:prstGeom prst="line">
            <a:avLst/>
          </a:prstGeom>
          <a:ln cap="flat" w="2857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1" id="21"/>
          <p:cNvSpPr/>
          <p:nvPr/>
        </p:nvSpPr>
        <p:spPr>
          <a:xfrm>
            <a:off x="1478619" y="5556679"/>
            <a:ext cx="2772102" cy="0"/>
          </a:xfrm>
          <a:prstGeom prst="line">
            <a:avLst/>
          </a:prstGeom>
          <a:ln cap="flat" w="2857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2" id="22"/>
          <p:cNvSpPr/>
          <p:nvPr/>
        </p:nvSpPr>
        <p:spPr>
          <a:xfrm>
            <a:off x="1478619" y="5784599"/>
            <a:ext cx="2772102" cy="0"/>
          </a:xfrm>
          <a:prstGeom prst="line">
            <a:avLst/>
          </a:prstGeom>
          <a:ln cap="flat" w="2857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3" id="23"/>
          <p:cNvSpPr/>
          <p:nvPr/>
        </p:nvSpPr>
        <p:spPr>
          <a:xfrm>
            <a:off x="1478619" y="6507581"/>
            <a:ext cx="2772102" cy="0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4" id="24"/>
          <p:cNvSpPr/>
          <p:nvPr/>
        </p:nvSpPr>
        <p:spPr>
          <a:xfrm>
            <a:off x="1478619" y="6730356"/>
            <a:ext cx="2772102" cy="0"/>
          </a:xfrm>
          <a:prstGeom prst="line">
            <a:avLst/>
          </a:prstGeom>
          <a:ln cap="flat" w="2857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5" id="25"/>
          <p:cNvSpPr/>
          <p:nvPr/>
        </p:nvSpPr>
        <p:spPr>
          <a:xfrm>
            <a:off x="1478619" y="6956691"/>
            <a:ext cx="2772102" cy="0"/>
          </a:xfrm>
          <a:prstGeom prst="line">
            <a:avLst/>
          </a:prstGeom>
          <a:ln cap="flat" w="2857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6" id="26"/>
          <p:cNvSpPr/>
          <p:nvPr/>
        </p:nvSpPr>
        <p:spPr>
          <a:xfrm>
            <a:off x="1478619" y="7184611"/>
            <a:ext cx="2772102" cy="0"/>
          </a:xfrm>
          <a:prstGeom prst="line">
            <a:avLst/>
          </a:prstGeom>
          <a:ln cap="flat" w="2857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7" id="27"/>
          <p:cNvSpPr/>
          <p:nvPr/>
        </p:nvSpPr>
        <p:spPr>
          <a:xfrm>
            <a:off x="1478619" y="7412532"/>
            <a:ext cx="2772102" cy="0"/>
          </a:xfrm>
          <a:prstGeom prst="line">
            <a:avLst/>
          </a:prstGeom>
          <a:ln cap="flat" w="2857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28" id="28"/>
          <p:cNvSpPr/>
          <p:nvPr/>
        </p:nvSpPr>
        <p:spPr>
          <a:xfrm flipH="false" flipV="false" rot="0">
            <a:off x="5251840" y="2745347"/>
            <a:ext cx="1029555" cy="1049381"/>
          </a:xfrm>
          <a:custGeom>
            <a:avLst/>
            <a:gdLst/>
            <a:ahLst/>
            <a:cxnLst/>
            <a:rect r="r" b="b" t="t" l="l"/>
            <a:pathLst>
              <a:path h="1049381" w="1029555">
                <a:moveTo>
                  <a:pt x="0" y="0"/>
                </a:moveTo>
                <a:lnTo>
                  <a:pt x="1029555" y="0"/>
                </a:lnTo>
                <a:lnTo>
                  <a:pt x="1029555" y="1049382"/>
                </a:lnTo>
                <a:lnTo>
                  <a:pt x="0" y="10493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9" id="29"/>
          <p:cNvSpPr txBox="true"/>
          <p:nvPr/>
        </p:nvSpPr>
        <p:spPr>
          <a:xfrm rot="-5400000">
            <a:off x="32490" y="3092352"/>
            <a:ext cx="1577634" cy="3838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31"/>
              </a:lnSpc>
              <a:spcBef>
                <a:spcPct val="0"/>
              </a:spcBef>
            </a:pPr>
            <a:r>
              <a:rPr lang="en-US" sz="2093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Intrpdução</a:t>
            </a:r>
          </a:p>
        </p:txBody>
      </p:sp>
      <p:sp>
        <p:nvSpPr>
          <p:cNvPr name="TextBox 30" id="30"/>
          <p:cNvSpPr txBox="true"/>
          <p:nvPr/>
        </p:nvSpPr>
        <p:spPr>
          <a:xfrm rot="-5400000">
            <a:off x="32490" y="4914052"/>
            <a:ext cx="1577634" cy="3838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31"/>
              </a:lnSpc>
              <a:spcBef>
                <a:spcPct val="0"/>
              </a:spcBef>
            </a:pPr>
            <a:r>
              <a:rPr lang="en-US" sz="2093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Dev. 1</a:t>
            </a:r>
          </a:p>
        </p:txBody>
      </p:sp>
      <p:sp>
        <p:nvSpPr>
          <p:cNvPr name="TextBox 31" id="31"/>
          <p:cNvSpPr txBox="true"/>
          <p:nvPr/>
        </p:nvSpPr>
        <p:spPr>
          <a:xfrm rot="-5400000">
            <a:off x="32490" y="6773270"/>
            <a:ext cx="1577634" cy="3838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31"/>
              </a:lnSpc>
              <a:spcBef>
                <a:spcPct val="0"/>
              </a:spcBef>
            </a:pPr>
            <a:r>
              <a:rPr lang="en-US" sz="2093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Dev. 2</a:t>
            </a:r>
          </a:p>
        </p:txBody>
      </p:sp>
      <p:sp>
        <p:nvSpPr>
          <p:cNvPr name="Freeform 32" id="32"/>
          <p:cNvSpPr/>
          <p:nvPr/>
        </p:nvSpPr>
        <p:spPr>
          <a:xfrm flipH="false" flipV="false" rot="0">
            <a:off x="5251840" y="4576148"/>
            <a:ext cx="1029555" cy="1049381"/>
          </a:xfrm>
          <a:custGeom>
            <a:avLst/>
            <a:gdLst/>
            <a:ahLst/>
            <a:cxnLst/>
            <a:rect r="r" b="b" t="t" l="l"/>
            <a:pathLst>
              <a:path h="1049381" w="1029555">
                <a:moveTo>
                  <a:pt x="0" y="0"/>
                </a:moveTo>
                <a:lnTo>
                  <a:pt x="1029555" y="0"/>
                </a:lnTo>
                <a:lnTo>
                  <a:pt x="1029555" y="1049382"/>
                </a:lnTo>
                <a:lnTo>
                  <a:pt x="0" y="10493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0">
            <a:off x="5251840" y="6507581"/>
            <a:ext cx="1029555" cy="1049381"/>
          </a:xfrm>
          <a:custGeom>
            <a:avLst/>
            <a:gdLst/>
            <a:ahLst/>
            <a:cxnLst/>
            <a:rect r="r" b="b" t="t" l="l"/>
            <a:pathLst>
              <a:path h="1049381" w="1029555">
                <a:moveTo>
                  <a:pt x="0" y="0"/>
                </a:moveTo>
                <a:lnTo>
                  <a:pt x="1029555" y="0"/>
                </a:lnTo>
                <a:lnTo>
                  <a:pt x="1029555" y="1049382"/>
                </a:lnTo>
                <a:lnTo>
                  <a:pt x="0" y="10493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4" id="34"/>
          <p:cNvSpPr txBox="true"/>
          <p:nvPr/>
        </p:nvSpPr>
        <p:spPr>
          <a:xfrm rot="0">
            <a:off x="6748120" y="4314706"/>
            <a:ext cx="2941002" cy="15254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2"/>
              </a:lnSpc>
            </a:pPr>
            <a:r>
              <a:rPr lang="en-US" sz="219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Primeiramente</a:t>
            </a:r>
          </a:p>
          <a:p>
            <a:pPr algn="ctr">
              <a:lnSpc>
                <a:spcPts val="3072"/>
              </a:lnSpc>
            </a:pPr>
            <a:r>
              <a:rPr lang="en-US" sz="219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Em primeira análise</a:t>
            </a:r>
          </a:p>
          <a:p>
            <a:pPr algn="ctr">
              <a:lnSpc>
                <a:spcPts val="3072"/>
              </a:lnSpc>
              <a:spcBef>
                <a:spcPct val="0"/>
              </a:spcBef>
            </a:pPr>
            <a:r>
              <a:rPr lang="en-US" sz="219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Sob esse viés</a:t>
            </a:r>
          </a:p>
          <a:p>
            <a:pPr algn="ctr">
              <a:lnSpc>
                <a:spcPts val="3072"/>
              </a:lnSpc>
              <a:spcBef>
                <a:spcPct val="0"/>
              </a:spcBef>
            </a:pPr>
            <a:r>
              <a:rPr lang="en-US" sz="219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Diante desse cenário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6862103" y="6109710"/>
            <a:ext cx="2713037" cy="18708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32"/>
              </a:lnSpc>
              <a:spcBef>
                <a:spcPct val="0"/>
              </a:spcBef>
            </a:pPr>
            <a:r>
              <a:rPr lang="en-US" sz="209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Ademais</a:t>
            </a:r>
          </a:p>
          <a:p>
            <a:pPr algn="ctr">
              <a:lnSpc>
                <a:spcPts val="2932"/>
              </a:lnSpc>
              <a:spcBef>
                <a:spcPct val="0"/>
              </a:spcBef>
            </a:pPr>
            <a:r>
              <a:rPr lang="en-US" sz="209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Somado a isso</a:t>
            </a:r>
          </a:p>
          <a:p>
            <a:pPr algn="ctr">
              <a:lnSpc>
                <a:spcPts val="2932"/>
              </a:lnSpc>
              <a:spcBef>
                <a:spcPct val="0"/>
              </a:spcBef>
            </a:pPr>
            <a:r>
              <a:rPr lang="en-US" sz="209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Além disso</a:t>
            </a:r>
          </a:p>
          <a:p>
            <a:pPr algn="ctr">
              <a:lnSpc>
                <a:spcPts val="2932"/>
              </a:lnSpc>
              <a:spcBef>
                <a:spcPct val="0"/>
              </a:spcBef>
            </a:pPr>
            <a:r>
              <a:rPr lang="en-US" sz="209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Adicionalmente</a:t>
            </a:r>
          </a:p>
          <a:p>
            <a:pPr algn="ctr">
              <a:lnSpc>
                <a:spcPts val="2932"/>
              </a:lnSpc>
              <a:spcBef>
                <a:spcPct val="0"/>
              </a:spcBef>
            </a:pPr>
            <a:r>
              <a:rPr lang="en-US" sz="209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Acerca dessa lógica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12366503" y="5048835"/>
            <a:ext cx="1802150" cy="22874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2"/>
              </a:lnSpc>
              <a:spcBef>
                <a:spcPct val="0"/>
              </a:spcBef>
            </a:pPr>
            <a:r>
              <a:rPr lang="en-US" sz="219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Nesse contexto</a:t>
            </a:r>
          </a:p>
          <a:p>
            <a:pPr algn="ctr">
              <a:lnSpc>
                <a:spcPts val="3072"/>
              </a:lnSpc>
              <a:spcBef>
                <a:spcPct val="0"/>
              </a:spcBef>
            </a:pPr>
            <a:r>
              <a:rPr lang="en-US" sz="219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Desse modo</a:t>
            </a:r>
          </a:p>
          <a:p>
            <a:pPr algn="ctr">
              <a:lnSpc>
                <a:spcPts val="3072"/>
              </a:lnSpc>
              <a:spcBef>
                <a:spcPct val="0"/>
              </a:spcBef>
            </a:pPr>
            <a:r>
              <a:rPr lang="en-US" sz="219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Acerca disso</a:t>
            </a:r>
          </a:p>
          <a:p>
            <a:pPr algn="ctr">
              <a:lnSpc>
                <a:spcPts val="3072"/>
              </a:lnSpc>
              <a:spcBef>
                <a:spcPct val="0"/>
              </a:spcBef>
            </a:pPr>
            <a:r>
              <a:rPr lang="en-US" sz="219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Entretanto</a:t>
            </a:r>
          </a:p>
          <a:p>
            <a:pPr algn="ctr">
              <a:lnSpc>
                <a:spcPts val="3072"/>
              </a:lnSpc>
              <a:spcBef>
                <a:spcPct val="0"/>
              </a:spcBef>
            </a:pPr>
            <a:r>
              <a:rPr lang="en-US" sz="219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Além disso</a:t>
            </a:r>
          </a:p>
        </p:txBody>
      </p:sp>
      <p:sp>
        <p:nvSpPr>
          <p:cNvPr name="Freeform 37" id="37"/>
          <p:cNvSpPr/>
          <p:nvPr/>
        </p:nvSpPr>
        <p:spPr>
          <a:xfrm flipH="false" flipV="false" rot="0">
            <a:off x="10689248" y="5556679"/>
            <a:ext cx="1029555" cy="1049381"/>
          </a:xfrm>
          <a:custGeom>
            <a:avLst/>
            <a:gdLst/>
            <a:ahLst/>
            <a:cxnLst/>
            <a:rect r="r" b="b" t="t" l="l"/>
            <a:pathLst>
              <a:path h="1049381" w="1029555">
                <a:moveTo>
                  <a:pt x="0" y="0"/>
                </a:moveTo>
                <a:lnTo>
                  <a:pt x="1029555" y="0"/>
                </a:lnTo>
                <a:lnTo>
                  <a:pt x="1029555" y="1049382"/>
                </a:lnTo>
                <a:lnTo>
                  <a:pt x="0" y="10493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8" id="38"/>
          <p:cNvSpPr txBox="true"/>
          <p:nvPr/>
        </p:nvSpPr>
        <p:spPr>
          <a:xfrm rot="0">
            <a:off x="6617264" y="3093230"/>
            <a:ext cx="2648744" cy="3989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12"/>
              </a:lnSpc>
              <a:spcBef>
                <a:spcPct val="0"/>
              </a:spcBef>
            </a:pPr>
            <a:r>
              <a:rPr lang="en-US" sz="229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Contextualização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10161253" y="3083705"/>
            <a:ext cx="1471930" cy="4249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2"/>
              </a:lnSpc>
              <a:spcBef>
                <a:spcPct val="0"/>
              </a:spcBef>
            </a:pPr>
            <a:r>
              <a:rPr lang="en-US" sz="239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Problema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12518903" y="3083705"/>
            <a:ext cx="3161665" cy="4249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52"/>
              </a:lnSpc>
              <a:spcBef>
                <a:spcPct val="0"/>
              </a:spcBef>
            </a:pPr>
            <a:r>
              <a:rPr lang="en-US" sz="239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TESE + 2 argumentos</a:t>
            </a:r>
          </a:p>
        </p:txBody>
      </p:sp>
      <p:grpSp>
        <p:nvGrpSpPr>
          <p:cNvPr name="Group 41" id="41"/>
          <p:cNvGrpSpPr/>
          <p:nvPr/>
        </p:nvGrpSpPr>
        <p:grpSpPr>
          <a:xfrm rot="0">
            <a:off x="1122981" y="8038599"/>
            <a:ext cx="3483378" cy="1652665"/>
            <a:chOff x="0" y="0"/>
            <a:chExt cx="1226893" cy="582091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0" y="0"/>
              <a:ext cx="1226893" cy="582091"/>
            </a:xfrm>
            <a:custGeom>
              <a:avLst/>
              <a:gdLst/>
              <a:ahLst/>
              <a:cxnLst/>
              <a:rect r="r" b="b" t="t" l="l"/>
              <a:pathLst>
                <a:path h="582091" w="1226893">
                  <a:moveTo>
                    <a:pt x="0" y="0"/>
                  </a:moveTo>
                  <a:lnTo>
                    <a:pt x="1226893" y="0"/>
                  </a:lnTo>
                  <a:lnTo>
                    <a:pt x="1226893" y="582091"/>
                  </a:lnTo>
                  <a:lnTo>
                    <a:pt x="0" y="582091"/>
                  </a:lnTo>
                  <a:close/>
                </a:path>
              </a:pathLst>
            </a:custGeom>
            <a:solidFill>
              <a:srgbClr val="F59678"/>
            </a:solidFill>
          </p:spPr>
        </p:sp>
        <p:sp>
          <p:nvSpPr>
            <p:cNvPr name="TextBox 43" id="43"/>
            <p:cNvSpPr txBox="true"/>
            <p:nvPr/>
          </p:nvSpPr>
          <p:spPr>
            <a:xfrm>
              <a:off x="0" y="-38100"/>
              <a:ext cx="1226893" cy="62019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AutoShape 44" id="44"/>
          <p:cNvSpPr/>
          <p:nvPr/>
        </p:nvSpPr>
        <p:spPr>
          <a:xfrm>
            <a:off x="1478619" y="8369796"/>
            <a:ext cx="2772102" cy="0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5" id="45"/>
          <p:cNvSpPr/>
          <p:nvPr/>
        </p:nvSpPr>
        <p:spPr>
          <a:xfrm>
            <a:off x="1478619" y="8592570"/>
            <a:ext cx="2772102" cy="0"/>
          </a:xfrm>
          <a:prstGeom prst="line">
            <a:avLst/>
          </a:prstGeom>
          <a:ln cap="flat" w="2857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6" id="46"/>
          <p:cNvSpPr/>
          <p:nvPr/>
        </p:nvSpPr>
        <p:spPr>
          <a:xfrm>
            <a:off x="1478619" y="8818906"/>
            <a:ext cx="2772102" cy="0"/>
          </a:xfrm>
          <a:prstGeom prst="line">
            <a:avLst/>
          </a:prstGeom>
          <a:ln cap="flat" w="2857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7" id="47"/>
          <p:cNvSpPr/>
          <p:nvPr/>
        </p:nvSpPr>
        <p:spPr>
          <a:xfrm>
            <a:off x="1478619" y="9046826"/>
            <a:ext cx="2772102" cy="0"/>
          </a:xfrm>
          <a:prstGeom prst="line">
            <a:avLst/>
          </a:prstGeom>
          <a:ln cap="flat" w="2857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8" id="48"/>
          <p:cNvSpPr/>
          <p:nvPr/>
        </p:nvSpPr>
        <p:spPr>
          <a:xfrm>
            <a:off x="1478619" y="9274746"/>
            <a:ext cx="2772102" cy="0"/>
          </a:xfrm>
          <a:prstGeom prst="line">
            <a:avLst/>
          </a:prstGeom>
          <a:ln cap="flat" w="2857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49" id="49"/>
          <p:cNvSpPr txBox="true"/>
          <p:nvPr/>
        </p:nvSpPr>
        <p:spPr>
          <a:xfrm rot="-5400000">
            <a:off x="32490" y="8729566"/>
            <a:ext cx="1577634" cy="3838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31"/>
              </a:lnSpc>
              <a:spcBef>
                <a:spcPct val="0"/>
              </a:spcBef>
            </a:pPr>
            <a:r>
              <a:rPr lang="en-US" sz="2093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Conclusão</a:t>
            </a:r>
          </a:p>
        </p:txBody>
      </p:sp>
      <p:sp>
        <p:nvSpPr>
          <p:cNvPr name="Freeform 50" id="50"/>
          <p:cNvSpPr/>
          <p:nvPr/>
        </p:nvSpPr>
        <p:spPr>
          <a:xfrm flipH="false" flipV="false" rot="0">
            <a:off x="5251840" y="8340241"/>
            <a:ext cx="1029555" cy="1049381"/>
          </a:xfrm>
          <a:custGeom>
            <a:avLst/>
            <a:gdLst/>
            <a:ahLst/>
            <a:cxnLst/>
            <a:rect r="r" b="b" t="t" l="l"/>
            <a:pathLst>
              <a:path h="1049381" w="1029555">
                <a:moveTo>
                  <a:pt x="0" y="0"/>
                </a:moveTo>
                <a:lnTo>
                  <a:pt x="1029555" y="0"/>
                </a:lnTo>
                <a:lnTo>
                  <a:pt x="1029555" y="1049381"/>
                </a:lnTo>
                <a:lnTo>
                  <a:pt x="0" y="104938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1" id="51"/>
          <p:cNvSpPr txBox="true"/>
          <p:nvPr/>
        </p:nvSpPr>
        <p:spPr>
          <a:xfrm rot="0">
            <a:off x="6894250" y="8636898"/>
            <a:ext cx="2648744" cy="7989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12"/>
              </a:lnSpc>
              <a:spcBef>
                <a:spcPct val="0"/>
              </a:spcBef>
            </a:pPr>
            <a:r>
              <a:rPr lang="en-US" sz="229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Proposta de intervenção</a:t>
            </a:r>
          </a:p>
        </p:txBody>
      </p:sp>
      <p:sp>
        <p:nvSpPr>
          <p:cNvPr name="Freeform 52" id="52"/>
          <p:cNvSpPr/>
          <p:nvPr/>
        </p:nvSpPr>
        <p:spPr>
          <a:xfrm flipH="false" flipV="false" rot="0">
            <a:off x="10603628" y="8522135"/>
            <a:ext cx="1029555" cy="1049381"/>
          </a:xfrm>
          <a:custGeom>
            <a:avLst/>
            <a:gdLst/>
            <a:ahLst/>
            <a:cxnLst/>
            <a:rect r="r" b="b" t="t" l="l"/>
            <a:pathLst>
              <a:path h="1049381" w="1029555">
                <a:moveTo>
                  <a:pt x="0" y="0"/>
                </a:moveTo>
                <a:lnTo>
                  <a:pt x="1029555" y="0"/>
                </a:lnTo>
                <a:lnTo>
                  <a:pt x="1029555" y="1049382"/>
                </a:lnTo>
                <a:lnTo>
                  <a:pt x="0" y="10493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3" id="53"/>
          <p:cNvSpPr txBox="true"/>
          <p:nvPr/>
        </p:nvSpPr>
        <p:spPr>
          <a:xfrm rot="0">
            <a:off x="12067577" y="8096196"/>
            <a:ext cx="2032159" cy="18708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32"/>
              </a:lnSpc>
              <a:spcBef>
                <a:spcPct val="0"/>
              </a:spcBef>
            </a:pPr>
            <a:r>
              <a:rPr lang="en-US" sz="209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AÇÃO</a:t>
            </a:r>
          </a:p>
          <a:p>
            <a:pPr algn="ctr">
              <a:lnSpc>
                <a:spcPts val="2932"/>
              </a:lnSpc>
              <a:spcBef>
                <a:spcPct val="0"/>
              </a:spcBef>
            </a:pPr>
            <a:r>
              <a:rPr lang="en-US" sz="209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AGENTE</a:t>
            </a:r>
          </a:p>
          <a:p>
            <a:pPr algn="ctr">
              <a:lnSpc>
                <a:spcPts val="2932"/>
              </a:lnSpc>
              <a:spcBef>
                <a:spcPct val="0"/>
              </a:spcBef>
            </a:pPr>
            <a:r>
              <a:rPr lang="en-US" sz="209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MEIO/MODO</a:t>
            </a:r>
          </a:p>
          <a:p>
            <a:pPr algn="ctr">
              <a:lnSpc>
                <a:spcPts val="2932"/>
              </a:lnSpc>
              <a:spcBef>
                <a:spcPct val="0"/>
              </a:spcBef>
            </a:pPr>
            <a:r>
              <a:rPr lang="en-US" sz="209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EFEITO</a:t>
            </a:r>
          </a:p>
          <a:p>
            <a:pPr algn="ctr">
              <a:lnSpc>
                <a:spcPts val="2932"/>
              </a:lnSpc>
              <a:spcBef>
                <a:spcPct val="0"/>
              </a:spcBef>
            </a:pPr>
            <a:r>
              <a:rPr lang="en-US" sz="209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DETALHAMENTO</a:t>
            </a:r>
          </a:p>
        </p:txBody>
      </p:sp>
      <p:sp>
        <p:nvSpPr>
          <p:cNvPr name="AutoShape 54" id="54"/>
          <p:cNvSpPr/>
          <p:nvPr/>
        </p:nvSpPr>
        <p:spPr>
          <a:xfrm>
            <a:off x="1478619" y="7641132"/>
            <a:ext cx="2772102" cy="0"/>
          </a:xfrm>
          <a:prstGeom prst="line">
            <a:avLst/>
          </a:prstGeom>
          <a:ln cap="flat" w="2857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55" id="55"/>
          <p:cNvSpPr txBox="true"/>
          <p:nvPr/>
        </p:nvSpPr>
        <p:spPr>
          <a:xfrm rot="0">
            <a:off x="14537886" y="8066005"/>
            <a:ext cx="3296437" cy="18708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932"/>
              </a:lnSpc>
              <a:spcBef>
                <a:spcPct val="0"/>
              </a:spcBef>
            </a:pPr>
            <a:r>
              <a:rPr lang="en-US" b="true" sz="2094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O</a:t>
            </a:r>
            <a:r>
              <a:rPr lang="en-US" sz="209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(agente), </a:t>
            </a:r>
            <a:r>
              <a:rPr lang="en-US" b="true" sz="2094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NO PAPEL DO</a:t>
            </a:r>
            <a:r>
              <a:rPr lang="en-US" sz="209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(detalhamento), </a:t>
            </a:r>
            <a:r>
              <a:rPr lang="en-US" b="true" sz="2094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DEVE</a:t>
            </a:r>
            <a:r>
              <a:rPr lang="en-US" sz="209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(ação), </a:t>
            </a:r>
            <a:r>
              <a:rPr lang="en-US" b="true" sz="2094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POR MEIO DE</a:t>
            </a:r>
            <a:r>
              <a:rPr lang="en-US" sz="209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(meio/modo), </a:t>
            </a:r>
            <a:r>
              <a:rPr lang="en-US" b="true" sz="2094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PARA QUE</a:t>
            </a:r>
            <a:r>
              <a:rPr lang="en-US" sz="209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(efeito)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331470"/>
            <a:ext cx="18288000" cy="1394460"/>
          </a:xfrm>
          <a:custGeom>
            <a:avLst/>
            <a:gdLst/>
            <a:ahLst/>
            <a:cxnLst/>
            <a:rect r="r" b="b" t="t" l="l"/>
            <a:pathLst>
              <a:path h="1394460" w="18288000">
                <a:moveTo>
                  <a:pt x="0" y="0"/>
                </a:moveTo>
                <a:lnTo>
                  <a:pt x="18288000" y="0"/>
                </a:lnTo>
                <a:lnTo>
                  <a:pt x="18288000" y="1394460"/>
                </a:lnTo>
                <a:lnTo>
                  <a:pt x="0" y="13944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393106" y="5930879"/>
            <a:ext cx="2746085" cy="2882341"/>
          </a:xfrm>
          <a:custGeom>
            <a:avLst/>
            <a:gdLst/>
            <a:ahLst/>
            <a:cxnLst/>
            <a:rect r="r" b="b" t="t" l="l"/>
            <a:pathLst>
              <a:path h="2882341" w="2746085">
                <a:moveTo>
                  <a:pt x="0" y="0"/>
                </a:moveTo>
                <a:lnTo>
                  <a:pt x="2746085" y="0"/>
                </a:lnTo>
                <a:lnTo>
                  <a:pt x="2746085" y="2882341"/>
                </a:lnTo>
                <a:lnTo>
                  <a:pt x="0" y="288234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6355702" y="5930879"/>
            <a:ext cx="5576595" cy="3780208"/>
            <a:chOff x="0" y="0"/>
            <a:chExt cx="1468733" cy="99561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468733" cy="995610"/>
            </a:xfrm>
            <a:custGeom>
              <a:avLst/>
              <a:gdLst/>
              <a:ahLst/>
              <a:cxnLst/>
              <a:rect r="r" b="b" t="t" l="l"/>
              <a:pathLst>
                <a:path h="995610" w="1468733">
                  <a:moveTo>
                    <a:pt x="1389315" y="0"/>
                  </a:moveTo>
                  <a:lnTo>
                    <a:pt x="79418" y="0"/>
                  </a:lnTo>
                  <a:cubicBezTo>
                    <a:pt x="79418" y="43699"/>
                    <a:pt x="44079" y="79418"/>
                    <a:pt x="0" y="79418"/>
                  </a:cubicBezTo>
                  <a:lnTo>
                    <a:pt x="0" y="916192"/>
                  </a:lnTo>
                  <a:cubicBezTo>
                    <a:pt x="43699" y="916192"/>
                    <a:pt x="79418" y="951531"/>
                    <a:pt x="79418" y="995610"/>
                  </a:cubicBezTo>
                  <a:lnTo>
                    <a:pt x="1389315" y="995610"/>
                  </a:lnTo>
                  <a:cubicBezTo>
                    <a:pt x="1389315" y="951911"/>
                    <a:pt x="1424654" y="916192"/>
                    <a:pt x="1468733" y="916192"/>
                  </a:cubicBezTo>
                  <a:lnTo>
                    <a:pt x="1468733" y="79418"/>
                  </a:lnTo>
                  <a:cubicBezTo>
                    <a:pt x="1425034" y="79418"/>
                    <a:pt x="1389315" y="44079"/>
                    <a:pt x="1389315" y="0"/>
                  </a:cubicBezTo>
                  <a:close/>
                </a:path>
              </a:pathLst>
            </a:custGeom>
            <a:solidFill>
              <a:srgbClr val="FF914D">
                <a:alpha val="80000"/>
              </a:srgbClr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38100" y="-19050"/>
              <a:ext cx="1392533" cy="97656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380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2190036" y="2202598"/>
            <a:ext cx="2837180" cy="625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99"/>
              </a:lnSpc>
              <a:spcBef>
                <a:spcPct val="0"/>
              </a:spcBef>
            </a:pPr>
            <a:r>
              <a:rPr lang="en-US" b="true" sz="349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CONCLUSÃO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218786" y="3218659"/>
            <a:ext cx="14822441" cy="542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47702" indent="-323851" lvl="1">
              <a:lnSpc>
                <a:spcPts val="4200"/>
              </a:lnSpc>
              <a:spcBef>
                <a:spcPct val="0"/>
              </a:spcBef>
              <a:buAutoNum type="arabicPeriod" startAt="1"/>
            </a:pPr>
            <a:r>
              <a:rPr lang="en-US" b="true" sz="30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AGORA É SUA VEZ DE ESCREVER A CONCLUSÃO NO MODELO ENEM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7260994" y="6105721"/>
            <a:ext cx="3962876" cy="3325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67"/>
              </a:lnSpc>
            </a:pPr>
            <a:r>
              <a:rPr lang="en-US" sz="2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Apresente os 5 elementos</a:t>
            </a:r>
          </a:p>
          <a:p>
            <a:pPr algn="just">
              <a:lnSpc>
                <a:spcPts val="3767"/>
              </a:lnSpc>
            </a:pPr>
          </a:p>
          <a:p>
            <a:pPr algn="l" marL="518155" indent="-259078" lvl="1">
              <a:lnSpc>
                <a:spcPts val="3767"/>
              </a:lnSpc>
              <a:buAutoNum type="arabicPeriod" startAt="1"/>
            </a:pPr>
            <a:r>
              <a:rPr lang="en-US" sz="2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AÇÃO</a:t>
            </a:r>
          </a:p>
          <a:p>
            <a:pPr algn="l" marL="518155" indent="-259078" lvl="1">
              <a:lnSpc>
                <a:spcPts val="3767"/>
              </a:lnSpc>
              <a:buAutoNum type="arabicPeriod" startAt="1"/>
            </a:pPr>
            <a:r>
              <a:rPr lang="en-US" sz="2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AGENTE</a:t>
            </a:r>
          </a:p>
          <a:p>
            <a:pPr algn="l" marL="518155" indent="-259078" lvl="1">
              <a:lnSpc>
                <a:spcPts val="3767"/>
              </a:lnSpc>
              <a:buAutoNum type="arabicPeriod" startAt="1"/>
            </a:pPr>
            <a:r>
              <a:rPr lang="en-US" sz="2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MEIO</a:t>
            </a:r>
          </a:p>
          <a:p>
            <a:pPr algn="l" marL="518155" indent="-259078" lvl="1">
              <a:lnSpc>
                <a:spcPts val="3767"/>
              </a:lnSpc>
              <a:buAutoNum type="arabicPeriod" startAt="1"/>
            </a:pPr>
            <a:r>
              <a:rPr lang="en-US" sz="2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FINALIDADE</a:t>
            </a:r>
          </a:p>
          <a:p>
            <a:pPr algn="l" marL="518155" indent="-259078" lvl="1">
              <a:lnSpc>
                <a:spcPts val="3767"/>
              </a:lnSpc>
              <a:buAutoNum type="arabicPeriod" startAt="1"/>
            </a:pPr>
            <a:r>
              <a:rPr lang="en-US" sz="2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DETALHAMENTO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3422332" y="4222976"/>
            <a:ext cx="11443335" cy="10052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TEMA:</a:t>
            </a:r>
          </a:p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DESAFIOS PARA A VALORIZAÇÃO DA HERENÇA AFRICANA NO BRASIL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331470"/>
            <a:ext cx="18288000" cy="1394460"/>
          </a:xfrm>
          <a:custGeom>
            <a:avLst/>
            <a:gdLst/>
            <a:ahLst/>
            <a:cxnLst/>
            <a:rect r="r" b="b" t="t" l="l"/>
            <a:pathLst>
              <a:path h="1394460" w="18288000">
                <a:moveTo>
                  <a:pt x="0" y="0"/>
                </a:moveTo>
                <a:lnTo>
                  <a:pt x="18288000" y="0"/>
                </a:lnTo>
                <a:lnTo>
                  <a:pt x="18288000" y="1394460"/>
                </a:lnTo>
                <a:lnTo>
                  <a:pt x="0" y="13944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5333261"/>
            <a:ext cx="16268065" cy="6845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19"/>
              </a:lnSpc>
              <a:spcBef>
                <a:spcPct val="0"/>
              </a:spcBef>
            </a:pPr>
            <a:r>
              <a:rPr lang="en-US" b="true" sz="379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DESAFIOS PARA A VALORIZAÇÃO DA HERENÇA AFRICANA NO BRASIL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535883" y="3153940"/>
            <a:ext cx="1560036" cy="717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b="true" sz="399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TEMA: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331470"/>
            <a:ext cx="18288000" cy="1394460"/>
          </a:xfrm>
          <a:custGeom>
            <a:avLst/>
            <a:gdLst/>
            <a:ahLst/>
            <a:cxnLst/>
            <a:rect r="r" b="b" t="t" l="l"/>
            <a:pathLst>
              <a:path h="1394460" w="18288000">
                <a:moveTo>
                  <a:pt x="0" y="0"/>
                </a:moveTo>
                <a:lnTo>
                  <a:pt x="18288000" y="0"/>
                </a:lnTo>
                <a:lnTo>
                  <a:pt x="18288000" y="1394460"/>
                </a:lnTo>
                <a:lnTo>
                  <a:pt x="0" y="13944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718747" y="2195141"/>
            <a:ext cx="6271444" cy="6845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19"/>
              </a:lnSpc>
              <a:spcBef>
                <a:spcPct val="0"/>
              </a:spcBef>
            </a:pPr>
            <a:r>
              <a:rPr lang="en-US" b="true" sz="379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Conclusão por síntese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4041929"/>
            <a:ext cx="16423749" cy="40786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620"/>
              </a:lnSpc>
              <a:spcBef>
                <a:spcPct val="0"/>
              </a:spcBef>
            </a:pPr>
            <a:r>
              <a:rPr lang="en-US" sz="3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Aqui, v</a:t>
            </a:r>
            <a:r>
              <a:rPr lang="en-US" sz="3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ocê resume o que foi dito, fazendo com que o leitor se lembre de todo o conteúdo, retomando as teses apresentadas na introdução e desenvolvidas na sequência. É altamente recomendado usar conectivos na conclusão do texto </a:t>
            </a:r>
            <a:r>
              <a:rPr lang="en-US" b="true" sz="330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argumentativo-dissertativo</a:t>
            </a:r>
            <a:r>
              <a:rPr lang="en-US" sz="3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pois eles mantêm a coerência do seu texto. Alguns exemplos de conectivos para iniciar a conclusão incluem: </a:t>
            </a:r>
            <a:r>
              <a:rPr lang="en-US" sz="3300">
                <a:solidFill>
                  <a:srgbClr val="FF3131"/>
                </a:solidFill>
                <a:latin typeface="Poppins"/>
                <a:ea typeface="Poppins"/>
                <a:cs typeface="Poppins"/>
                <a:sym typeface="Poppins"/>
              </a:rPr>
              <a:t>por isso</a:t>
            </a:r>
            <a:r>
              <a:rPr lang="en-US" sz="3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3300">
                <a:solidFill>
                  <a:srgbClr val="FF3131"/>
                </a:solidFill>
                <a:latin typeface="Poppins"/>
                <a:ea typeface="Poppins"/>
                <a:cs typeface="Poppins"/>
                <a:sym typeface="Poppins"/>
              </a:rPr>
              <a:t>assim sendo</a:t>
            </a:r>
            <a:r>
              <a:rPr lang="en-US" sz="3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</a:t>
            </a:r>
            <a:r>
              <a:rPr lang="en-US" sz="3300">
                <a:solidFill>
                  <a:srgbClr val="FF3131"/>
                </a:solidFill>
                <a:latin typeface="Poppins"/>
                <a:ea typeface="Poppins"/>
                <a:cs typeface="Poppins"/>
                <a:sym typeface="Poppins"/>
              </a:rPr>
              <a:t> logo</a:t>
            </a:r>
            <a:r>
              <a:rPr lang="en-US" sz="3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3300">
                <a:solidFill>
                  <a:srgbClr val="FF3131"/>
                </a:solidFill>
                <a:latin typeface="Poppins"/>
                <a:ea typeface="Poppins"/>
                <a:cs typeface="Poppins"/>
                <a:sym typeface="Poppins"/>
              </a:rPr>
              <a:t>em resumo</a:t>
            </a:r>
            <a:r>
              <a:rPr lang="en-US" sz="3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3300">
                <a:solidFill>
                  <a:srgbClr val="FF3131"/>
                </a:solidFill>
                <a:latin typeface="Poppins"/>
                <a:ea typeface="Poppins"/>
                <a:cs typeface="Poppins"/>
                <a:sym typeface="Poppins"/>
              </a:rPr>
              <a:t>em suma</a:t>
            </a:r>
            <a:r>
              <a:rPr lang="en-US" sz="3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3300">
                <a:solidFill>
                  <a:srgbClr val="FF3131"/>
                </a:solidFill>
                <a:latin typeface="Poppins"/>
                <a:ea typeface="Poppins"/>
                <a:cs typeface="Poppins"/>
                <a:sym typeface="Poppins"/>
              </a:rPr>
              <a:t>diante disso</a:t>
            </a:r>
            <a:r>
              <a:rPr lang="en-US" sz="3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entre outros.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331470"/>
            <a:ext cx="18288000" cy="1394460"/>
          </a:xfrm>
          <a:custGeom>
            <a:avLst/>
            <a:gdLst/>
            <a:ahLst/>
            <a:cxnLst/>
            <a:rect r="r" b="b" t="t" l="l"/>
            <a:pathLst>
              <a:path h="1394460" w="18288000">
                <a:moveTo>
                  <a:pt x="0" y="0"/>
                </a:moveTo>
                <a:lnTo>
                  <a:pt x="18288000" y="0"/>
                </a:lnTo>
                <a:lnTo>
                  <a:pt x="18288000" y="1394460"/>
                </a:lnTo>
                <a:lnTo>
                  <a:pt x="0" y="13944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448597" y="5896756"/>
            <a:ext cx="405872" cy="459320"/>
          </a:xfrm>
          <a:custGeom>
            <a:avLst/>
            <a:gdLst/>
            <a:ahLst/>
            <a:cxnLst/>
            <a:rect r="r" b="b" t="t" l="l"/>
            <a:pathLst>
              <a:path h="459320" w="405872">
                <a:moveTo>
                  <a:pt x="0" y="0"/>
                </a:moveTo>
                <a:lnTo>
                  <a:pt x="405872" y="0"/>
                </a:lnTo>
                <a:lnTo>
                  <a:pt x="405872" y="459321"/>
                </a:lnTo>
                <a:lnTo>
                  <a:pt x="0" y="4593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3448597" y="6767904"/>
            <a:ext cx="405872" cy="459320"/>
          </a:xfrm>
          <a:custGeom>
            <a:avLst/>
            <a:gdLst/>
            <a:ahLst/>
            <a:cxnLst/>
            <a:rect r="r" b="b" t="t" l="l"/>
            <a:pathLst>
              <a:path h="459320" w="405872">
                <a:moveTo>
                  <a:pt x="0" y="0"/>
                </a:moveTo>
                <a:lnTo>
                  <a:pt x="405872" y="0"/>
                </a:lnTo>
                <a:lnTo>
                  <a:pt x="405872" y="459320"/>
                </a:lnTo>
                <a:lnTo>
                  <a:pt x="0" y="4593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3448597" y="7636799"/>
            <a:ext cx="405872" cy="459320"/>
          </a:xfrm>
          <a:custGeom>
            <a:avLst/>
            <a:gdLst/>
            <a:ahLst/>
            <a:cxnLst/>
            <a:rect r="r" b="b" t="t" l="l"/>
            <a:pathLst>
              <a:path h="459320" w="405872">
                <a:moveTo>
                  <a:pt x="0" y="0"/>
                </a:moveTo>
                <a:lnTo>
                  <a:pt x="405872" y="0"/>
                </a:lnTo>
                <a:lnTo>
                  <a:pt x="405872" y="459320"/>
                </a:lnTo>
                <a:lnTo>
                  <a:pt x="0" y="4593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718747" y="2195141"/>
            <a:ext cx="6271444" cy="13512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19"/>
              </a:lnSpc>
            </a:pPr>
            <a:r>
              <a:rPr lang="en-US" sz="3799" b="tru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Conclusão por solução</a:t>
            </a:r>
          </a:p>
          <a:p>
            <a:pPr algn="ctr">
              <a:lnSpc>
                <a:spcPts val="5319"/>
              </a:lnSpc>
              <a:spcBef>
                <a:spcPct val="0"/>
              </a:spcBef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1123043" y="3561226"/>
            <a:ext cx="16041915" cy="1754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620"/>
              </a:lnSpc>
              <a:spcBef>
                <a:spcPct val="0"/>
              </a:spcBef>
            </a:pPr>
            <a:r>
              <a:rPr lang="en-US" sz="3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Modelo cobrado no Enem, ele prevê que o candidato mostre uma proposta de intervenção, que é uma conclusão de redação com uma possível solução para a questão trazida. Para isso, é nescessário: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4069080" y="5801506"/>
            <a:ext cx="10149840" cy="31642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620"/>
              </a:lnSpc>
              <a:spcBef>
                <a:spcPct val="0"/>
              </a:spcBef>
            </a:pPr>
            <a:r>
              <a:rPr lang="en-US" sz="3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Explicação e ação para resolver o problema;</a:t>
            </a:r>
          </a:p>
          <a:p>
            <a:pPr algn="just">
              <a:lnSpc>
                <a:spcPts val="2240"/>
              </a:lnSpc>
              <a:spcBef>
                <a:spcPct val="0"/>
              </a:spcBef>
            </a:pPr>
          </a:p>
          <a:p>
            <a:pPr algn="just">
              <a:lnSpc>
                <a:spcPts val="4620"/>
              </a:lnSpc>
              <a:spcBef>
                <a:spcPct val="0"/>
              </a:spcBef>
            </a:pPr>
            <a:r>
              <a:rPr lang="en-US" sz="3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Agente social que deve resolver o problema;</a:t>
            </a:r>
          </a:p>
          <a:p>
            <a:pPr algn="just">
              <a:lnSpc>
                <a:spcPts val="2239"/>
              </a:lnSpc>
              <a:spcBef>
                <a:spcPct val="0"/>
              </a:spcBef>
            </a:pPr>
          </a:p>
          <a:p>
            <a:pPr algn="just">
              <a:lnSpc>
                <a:spcPts val="4620"/>
              </a:lnSpc>
              <a:spcBef>
                <a:spcPct val="0"/>
              </a:spcBef>
            </a:pPr>
            <a:r>
              <a:rPr lang="en-US" sz="3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Meio ou modo de resolver o problema;</a:t>
            </a:r>
          </a:p>
          <a:p>
            <a:pPr algn="just">
              <a:lnSpc>
                <a:spcPts val="2239"/>
              </a:lnSpc>
              <a:spcBef>
                <a:spcPct val="0"/>
              </a:spcBef>
            </a:pPr>
          </a:p>
          <a:p>
            <a:pPr algn="just">
              <a:lnSpc>
                <a:spcPts val="4620"/>
              </a:lnSpc>
              <a:spcBef>
                <a:spcPct val="0"/>
              </a:spcBef>
            </a:pPr>
            <a:r>
              <a:rPr lang="en-US" sz="3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Resultado obtido com a resolução do problema.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3448597" y="8505694"/>
            <a:ext cx="405872" cy="459320"/>
          </a:xfrm>
          <a:custGeom>
            <a:avLst/>
            <a:gdLst/>
            <a:ahLst/>
            <a:cxnLst/>
            <a:rect r="r" b="b" t="t" l="l"/>
            <a:pathLst>
              <a:path h="459320" w="405872">
                <a:moveTo>
                  <a:pt x="0" y="0"/>
                </a:moveTo>
                <a:lnTo>
                  <a:pt x="405872" y="0"/>
                </a:lnTo>
                <a:lnTo>
                  <a:pt x="405872" y="459320"/>
                </a:lnTo>
                <a:lnTo>
                  <a:pt x="0" y="4593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331470"/>
            <a:ext cx="18288000" cy="1394460"/>
          </a:xfrm>
          <a:custGeom>
            <a:avLst/>
            <a:gdLst/>
            <a:ahLst/>
            <a:cxnLst/>
            <a:rect r="r" b="b" t="t" l="l"/>
            <a:pathLst>
              <a:path h="1394460" w="18288000">
                <a:moveTo>
                  <a:pt x="0" y="0"/>
                </a:moveTo>
                <a:lnTo>
                  <a:pt x="18288000" y="0"/>
                </a:lnTo>
                <a:lnTo>
                  <a:pt x="18288000" y="1394460"/>
                </a:lnTo>
                <a:lnTo>
                  <a:pt x="0" y="13944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622702" y="4989596"/>
            <a:ext cx="15042595" cy="1335030"/>
          </a:xfrm>
          <a:custGeom>
            <a:avLst/>
            <a:gdLst/>
            <a:ahLst/>
            <a:cxnLst/>
            <a:rect r="r" b="b" t="t" l="l"/>
            <a:pathLst>
              <a:path h="1335030" w="15042595">
                <a:moveTo>
                  <a:pt x="0" y="0"/>
                </a:moveTo>
                <a:lnTo>
                  <a:pt x="15042596" y="0"/>
                </a:lnTo>
                <a:lnTo>
                  <a:pt x="15042596" y="1335030"/>
                </a:lnTo>
                <a:lnTo>
                  <a:pt x="0" y="133503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718747" y="2195141"/>
            <a:ext cx="6271444" cy="6845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19"/>
              </a:lnSpc>
              <a:spcBef>
                <a:spcPct val="0"/>
              </a:spcBef>
            </a:pPr>
            <a:r>
              <a:rPr lang="en-US" b="true" sz="379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Conclusão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331470"/>
            <a:ext cx="18288000" cy="1394460"/>
          </a:xfrm>
          <a:custGeom>
            <a:avLst/>
            <a:gdLst/>
            <a:ahLst/>
            <a:cxnLst/>
            <a:rect r="r" b="b" t="t" l="l"/>
            <a:pathLst>
              <a:path h="1394460" w="18288000">
                <a:moveTo>
                  <a:pt x="0" y="0"/>
                </a:moveTo>
                <a:lnTo>
                  <a:pt x="18288000" y="0"/>
                </a:lnTo>
                <a:lnTo>
                  <a:pt x="18288000" y="1394460"/>
                </a:lnTo>
                <a:lnTo>
                  <a:pt x="0" y="13944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3203372" y="4386580"/>
            <a:ext cx="11881255" cy="1997107"/>
            <a:chOff x="0" y="0"/>
            <a:chExt cx="3462996" cy="582091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462996" cy="582091"/>
            </a:xfrm>
            <a:custGeom>
              <a:avLst/>
              <a:gdLst/>
              <a:ahLst/>
              <a:cxnLst/>
              <a:rect r="r" b="b" t="t" l="l"/>
              <a:pathLst>
                <a:path h="582091" w="3462996">
                  <a:moveTo>
                    <a:pt x="32580" y="0"/>
                  </a:moveTo>
                  <a:lnTo>
                    <a:pt x="3430415" y="0"/>
                  </a:lnTo>
                  <a:cubicBezTo>
                    <a:pt x="3448409" y="0"/>
                    <a:pt x="3462996" y="14587"/>
                    <a:pt x="3462996" y="32580"/>
                  </a:cubicBezTo>
                  <a:lnTo>
                    <a:pt x="3462996" y="549511"/>
                  </a:lnTo>
                  <a:cubicBezTo>
                    <a:pt x="3462996" y="567504"/>
                    <a:pt x="3448409" y="582091"/>
                    <a:pt x="3430415" y="582091"/>
                  </a:cubicBezTo>
                  <a:lnTo>
                    <a:pt x="32580" y="582091"/>
                  </a:lnTo>
                  <a:cubicBezTo>
                    <a:pt x="14587" y="582091"/>
                    <a:pt x="0" y="567504"/>
                    <a:pt x="0" y="549511"/>
                  </a:cubicBezTo>
                  <a:lnTo>
                    <a:pt x="0" y="32580"/>
                  </a:lnTo>
                  <a:cubicBezTo>
                    <a:pt x="0" y="14587"/>
                    <a:pt x="14587" y="0"/>
                    <a:pt x="32580" y="0"/>
                  </a:cubicBezTo>
                  <a:close/>
                </a:path>
              </a:pathLst>
            </a:custGeom>
            <a:solidFill>
              <a:srgbClr val="F59678">
                <a:alpha val="89804"/>
              </a:srgbClr>
            </a:solidFill>
            <a:ln w="76200" cap="rnd">
              <a:solidFill>
                <a:srgbClr val="ED3F49">
                  <a:alpha val="89804"/>
                </a:srgbClr>
              </a:soli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3462996" cy="62019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718747" y="2195141"/>
            <a:ext cx="6271444" cy="6845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19"/>
              </a:lnSpc>
              <a:spcBef>
                <a:spcPct val="0"/>
              </a:spcBef>
            </a:pPr>
            <a:r>
              <a:rPr lang="en-US" b="true" sz="379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Conclusão ENEM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072898" y="3355922"/>
            <a:ext cx="3563144" cy="6184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b="true" sz="339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COMPETÊNCIA V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424204" y="4786664"/>
            <a:ext cx="11480184" cy="11016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301"/>
              </a:lnSpc>
              <a:spcBef>
                <a:spcPct val="0"/>
              </a:spcBef>
            </a:pPr>
            <a:r>
              <a:rPr lang="en-US" b="true" sz="3072">
                <a:solidFill>
                  <a:srgbClr val="FF3131"/>
                </a:solidFill>
                <a:latin typeface="Poppins Bold"/>
                <a:ea typeface="Poppins Bold"/>
                <a:cs typeface="Poppins Bold"/>
                <a:sym typeface="Poppins Bold"/>
              </a:rPr>
              <a:t>ELABORAR PROPOSTA DE INTERVENÇÃO PARA O PROBLEMA</a:t>
            </a:r>
          </a:p>
          <a:p>
            <a:pPr algn="just">
              <a:lnSpc>
                <a:spcPts val="4301"/>
              </a:lnSpc>
              <a:spcBef>
                <a:spcPct val="0"/>
              </a:spcBef>
            </a:pPr>
            <a:r>
              <a:rPr lang="en-US" b="true" sz="3072">
                <a:solidFill>
                  <a:srgbClr val="FF3131"/>
                </a:solidFill>
                <a:latin typeface="Poppins Bold"/>
                <a:ea typeface="Poppins Bold"/>
                <a:cs typeface="Poppins Bold"/>
                <a:sym typeface="Poppins Bold"/>
              </a:rPr>
              <a:t>ABORDADO, RESPEITANDO OS DIREITOS HUMANOS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7715147" y="6438174"/>
            <a:ext cx="2898299" cy="651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39"/>
              </a:lnSpc>
              <a:spcBef>
                <a:spcPct val="0"/>
              </a:spcBef>
            </a:pPr>
            <a:r>
              <a:rPr lang="en-US" b="true" sz="359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5 elementos</a:t>
            </a:r>
          </a:p>
        </p:txBody>
      </p:sp>
      <p:sp>
        <p:nvSpPr>
          <p:cNvPr name="AutoShape 10" id="10"/>
          <p:cNvSpPr/>
          <p:nvPr/>
        </p:nvSpPr>
        <p:spPr>
          <a:xfrm flipH="true">
            <a:off x="5636041" y="7102524"/>
            <a:ext cx="2065033" cy="1098462"/>
          </a:xfrm>
          <a:prstGeom prst="line">
            <a:avLst/>
          </a:prstGeom>
          <a:ln cap="flat" w="38100">
            <a:solidFill>
              <a:srgbClr val="000000"/>
            </a:solidFill>
            <a:prstDash val="sysDash"/>
            <a:headEnd type="none" len="sm" w="sm"/>
            <a:tailEnd type="none" len="sm" w="sm"/>
          </a:ln>
        </p:spPr>
      </p:sp>
      <p:sp>
        <p:nvSpPr>
          <p:cNvPr name="TextBox 11" id="11"/>
          <p:cNvSpPr txBox="true"/>
          <p:nvPr/>
        </p:nvSpPr>
        <p:spPr>
          <a:xfrm rot="0">
            <a:off x="3854469" y="7801571"/>
            <a:ext cx="1458119" cy="6845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19"/>
              </a:lnSpc>
              <a:spcBef>
                <a:spcPct val="0"/>
              </a:spcBef>
            </a:pPr>
            <a:r>
              <a:rPr lang="en-US" b="true" sz="379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AÇÃO</a:t>
            </a:r>
          </a:p>
        </p:txBody>
      </p:sp>
      <p:sp>
        <p:nvSpPr>
          <p:cNvPr name="AutoShape 12" id="12"/>
          <p:cNvSpPr/>
          <p:nvPr/>
        </p:nvSpPr>
        <p:spPr>
          <a:xfrm flipH="true">
            <a:off x="7719036" y="7257956"/>
            <a:ext cx="563024" cy="1593329"/>
          </a:xfrm>
          <a:prstGeom prst="line">
            <a:avLst/>
          </a:prstGeom>
          <a:ln cap="flat" w="38100">
            <a:solidFill>
              <a:srgbClr val="000000"/>
            </a:solidFill>
            <a:prstDash val="sysDash"/>
            <a:headEnd type="none" len="sm" w="sm"/>
            <a:tailEnd type="none" len="sm" w="sm"/>
          </a:ln>
        </p:spPr>
      </p:sp>
      <p:sp>
        <p:nvSpPr>
          <p:cNvPr name="TextBox 13" id="13"/>
          <p:cNvSpPr txBox="true"/>
          <p:nvPr/>
        </p:nvSpPr>
        <p:spPr>
          <a:xfrm rot="0">
            <a:off x="6582996" y="8921069"/>
            <a:ext cx="1893729" cy="6845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19"/>
              </a:lnSpc>
              <a:spcBef>
                <a:spcPct val="0"/>
              </a:spcBef>
            </a:pPr>
            <a:r>
              <a:rPr lang="en-US" b="true" sz="379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AGENTE</a:t>
            </a:r>
          </a:p>
        </p:txBody>
      </p:sp>
      <p:sp>
        <p:nvSpPr>
          <p:cNvPr name="AutoShape 14" id="14"/>
          <p:cNvSpPr/>
          <p:nvPr/>
        </p:nvSpPr>
        <p:spPr>
          <a:xfrm>
            <a:off x="9450419" y="7255475"/>
            <a:ext cx="161466" cy="1682148"/>
          </a:xfrm>
          <a:prstGeom prst="line">
            <a:avLst/>
          </a:prstGeom>
          <a:ln cap="flat" w="38100">
            <a:solidFill>
              <a:srgbClr val="000000"/>
            </a:solidFill>
            <a:prstDash val="sysDash"/>
            <a:headEnd type="none" len="sm" w="sm"/>
            <a:tailEnd type="none" len="sm" w="sm"/>
          </a:ln>
        </p:spPr>
      </p:sp>
      <p:sp>
        <p:nvSpPr>
          <p:cNvPr name="TextBox 15" id="15"/>
          <p:cNvSpPr txBox="true"/>
          <p:nvPr/>
        </p:nvSpPr>
        <p:spPr>
          <a:xfrm rot="0">
            <a:off x="9061029" y="8921069"/>
            <a:ext cx="1552416" cy="6845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19"/>
              </a:lnSpc>
              <a:spcBef>
                <a:spcPct val="0"/>
              </a:spcBef>
            </a:pPr>
            <a:r>
              <a:rPr lang="en-US" b="true" sz="379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MODO</a:t>
            </a:r>
          </a:p>
        </p:txBody>
      </p:sp>
      <p:sp>
        <p:nvSpPr>
          <p:cNvPr name="AutoShape 16" id="16"/>
          <p:cNvSpPr/>
          <p:nvPr/>
        </p:nvSpPr>
        <p:spPr>
          <a:xfrm>
            <a:off x="10401506" y="7262686"/>
            <a:ext cx="1139869" cy="1588599"/>
          </a:xfrm>
          <a:prstGeom prst="line">
            <a:avLst/>
          </a:prstGeom>
          <a:ln cap="flat" w="38100">
            <a:solidFill>
              <a:srgbClr val="000000"/>
            </a:solidFill>
            <a:prstDash val="sysDash"/>
            <a:headEnd type="none" len="sm" w="sm"/>
            <a:tailEnd type="none" len="sm" w="sm"/>
          </a:ln>
        </p:spPr>
      </p:sp>
      <p:sp>
        <p:nvSpPr>
          <p:cNvPr name="TextBox 17" id="17"/>
          <p:cNvSpPr txBox="true"/>
          <p:nvPr/>
        </p:nvSpPr>
        <p:spPr>
          <a:xfrm rot="0">
            <a:off x="11174071" y="8858885"/>
            <a:ext cx="1593215" cy="6845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19"/>
              </a:lnSpc>
              <a:spcBef>
                <a:spcPct val="0"/>
              </a:spcBef>
            </a:pPr>
            <a:r>
              <a:rPr lang="en-US" b="true" sz="379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EFEITO</a:t>
            </a:r>
          </a:p>
        </p:txBody>
      </p:sp>
      <p:sp>
        <p:nvSpPr>
          <p:cNvPr name="AutoShape 18" id="18"/>
          <p:cNvSpPr/>
          <p:nvPr/>
        </p:nvSpPr>
        <p:spPr>
          <a:xfrm>
            <a:off x="10959386" y="7118930"/>
            <a:ext cx="2229099" cy="1082056"/>
          </a:xfrm>
          <a:prstGeom prst="line">
            <a:avLst/>
          </a:prstGeom>
          <a:ln cap="flat" w="38100">
            <a:solidFill>
              <a:srgbClr val="000000"/>
            </a:solidFill>
            <a:prstDash val="sysDash"/>
            <a:headEnd type="none" len="sm" w="sm"/>
            <a:tailEnd type="none" len="sm" w="sm"/>
          </a:ln>
        </p:spPr>
      </p:sp>
      <p:sp>
        <p:nvSpPr>
          <p:cNvPr name="TextBox 19" id="19"/>
          <p:cNvSpPr txBox="true"/>
          <p:nvPr/>
        </p:nvSpPr>
        <p:spPr>
          <a:xfrm rot="0">
            <a:off x="12942873" y="8288655"/>
            <a:ext cx="3923030" cy="6845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19"/>
              </a:lnSpc>
              <a:spcBef>
                <a:spcPct val="0"/>
              </a:spcBef>
            </a:pPr>
            <a:r>
              <a:rPr lang="en-US" b="true" sz="379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DETALHAMENTO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331470"/>
            <a:ext cx="18288000" cy="1394460"/>
          </a:xfrm>
          <a:custGeom>
            <a:avLst/>
            <a:gdLst/>
            <a:ahLst/>
            <a:cxnLst/>
            <a:rect r="r" b="b" t="t" l="l"/>
            <a:pathLst>
              <a:path h="1394460" w="18288000">
                <a:moveTo>
                  <a:pt x="0" y="0"/>
                </a:moveTo>
                <a:lnTo>
                  <a:pt x="18288000" y="0"/>
                </a:lnTo>
                <a:lnTo>
                  <a:pt x="18288000" y="1394460"/>
                </a:lnTo>
                <a:lnTo>
                  <a:pt x="0" y="13944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633492" y="3667233"/>
            <a:ext cx="15919450" cy="47560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336"/>
              </a:lnSpc>
            </a:pPr>
            <a:r>
              <a:rPr lang="en-US" sz="3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1) O que é possível apresentar como </a:t>
            </a:r>
            <a:r>
              <a:rPr lang="en-US" sz="3300">
                <a:solidFill>
                  <a:srgbClr val="FF3131"/>
                </a:solidFill>
                <a:latin typeface="Poppins"/>
                <a:ea typeface="Poppins"/>
                <a:cs typeface="Poppins"/>
                <a:sym typeface="Poppins"/>
              </a:rPr>
              <a:t>solução</a:t>
            </a:r>
            <a:r>
              <a:rPr lang="en-US" sz="3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para o problema?</a:t>
            </a:r>
          </a:p>
          <a:p>
            <a:pPr algn="just">
              <a:lnSpc>
                <a:spcPts val="6336"/>
              </a:lnSpc>
            </a:pPr>
            <a:r>
              <a:rPr lang="en-US" sz="3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2) Que </a:t>
            </a:r>
            <a:r>
              <a:rPr lang="en-US" sz="3300">
                <a:solidFill>
                  <a:srgbClr val="FF3131"/>
                </a:solidFill>
                <a:latin typeface="Poppins"/>
                <a:ea typeface="Poppins"/>
                <a:cs typeface="Poppins"/>
                <a:sym typeface="Poppins"/>
              </a:rPr>
              <a:t>ação</a:t>
            </a:r>
            <a:r>
              <a:rPr lang="en-US" sz="3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deve ser tomada para que a solução seja alcançada?</a:t>
            </a:r>
          </a:p>
          <a:p>
            <a:pPr algn="just">
              <a:lnSpc>
                <a:spcPts val="6336"/>
              </a:lnSpc>
            </a:pPr>
            <a:r>
              <a:rPr lang="en-US" sz="3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3) </a:t>
            </a:r>
            <a:r>
              <a:rPr lang="en-US" sz="3300">
                <a:solidFill>
                  <a:srgbClr val="FF3131"/>
                </a:solidFill>
                <a:latin typeface="Poppins"/>
                <a:ea typeface="Poppins"/>
                <a:cs typeface="Poppins"/>
                <a:sym typeface="Poppins"/>
              </a:rPr>
              <a:t>Quem </a:t>
            </a:r>
            <a:r>
              <a:rPr lang="en-US" sz="3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deve executá-la?</a:t>
            </a:r>
          </a:p>
          <a:p>
            <a:pPr algn="just">
              <a:lnSpc>
                <a:spcPts val="6336"/>
              </a:lnSpc>
            </a:pPr>
            <a:r>
              <a:rPr lang="en-US" sz="3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4) Como </a:t>
            </a:r>
            <a:r>
              <a:rPr lang="en-US" sz="3300">
                <a:solidFill>
                  <a:srgbClr val="FF3131"/>
                </a:solidFill>
                <a:latin typeface="Poppins"/>
                <a:ea typeface="Poppins"/>
                <a:cs typeface="Poppins"/>
                <a:sym typeface="Poppins"/>
              </a:rPr>
              <a:t>viabilizar</a:t>
            </a:r>
            <a:r>
              <a:rPr lang="en-US" sz="3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essa solução?</a:t>
            </a:r>
          </a:p>
          <a:p>
            <a:pPr algn="just">
              <a:lnSpc>
                <a:spcPts val="6336"/>
              </a:lnSpc>
            </a:pPr>
            <a:r>
              <a:rPr lang="en-US" sz="3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5) Qual </a:t>
            </a:r>
            <a:r>
              <a:rPr lang="en-US" sz="3300">
                <a:solidFill>
                  <a:srgbClr val="FF3131"/>
                </a:solidFill>
                <a:latin typeface="Poppins"/>
                <a:ea typeface="Poppins"/>
                <a:cs typeface="Poppins"/>
                <a:sym typeface="Poppins"/>
              </a:rPr>
              <a:t>efeito</a:t>
            </a:r>
            <a:r>
              <a:rPr lang="en-US" sz="3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ela pode alcançar?</a:t>
            </a:r>
          </a:p>
          <a:p>
            <a:pPr algn="just">
              <a:lnSpc>
                <a:spcPts val="6336"/>
              </a:lnSpc>
            </a:pPr>
            <a:r>
              <a:rPr lang="en-US" sz="3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6) Que </a:t>
            </a:r>
            <a:r>
              <a:rPr lang="en-US" sz="3300">
                <a:solidFill>
                  <a:srgbClr val="FF3131"/>
                </a:solidFill>
                <a:latin typeface="Poppins"/>
                <a:ea typeface="Poppins"/>
                <a:cs typeface="Poppins"/>
                <a:sym typeface="Poppins"/>
              </a:rPr>
              <a:t>outra informação</a:t>
            </a:r>
            <a:r>
              <a:rPr lang="en-US" sz="3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pode ser acrescentada para </a:t>
            </a:r>
            <a:r>
              <a:rPr lang="en-US" sz="3300">
                <a:solidFill>
                  <a:srgbClr val="FF3131"/>
                </a:solidFill>
                <a:latin typeface="Poppins"/>
                <a:ea typeface="Poppins"/>
                <a:cs typeface="Poppins"/>
                <a:sym typeface="Poppins"/>
              </a:rPr>
              <a:t>detalhar</a:t>
            </a:r>
            <a:r>
              <a:rPr lang="en-US" sz="33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a proposta?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324610" y="2447027"/>
            <a:ext cx="15934690" cy="651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039"/>
              </a:lnSpc>
              <a:spcBef>
                <a:spcPct val="0"/>
              </a:spcBef>
            </a:pPr>
            <a:r>
              <a:rPr lang="en-US" b="true" sz="359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Ao elaborar sua proposta, procure responder às perguntas a seguir.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331470"/>
            <a:ext cx="18288000" cy="1394460"/>
          </a:xfrm>
          <a:custGeom>
            <a:avLst/>
            <a:gdLst/>
            <a:ahLst/>
            <a:cxnLst/>
            <a:rect r="r" b="b" t="t" l="l"/>
            <a:pathLst>
              <a:path h="1394460" w="18288000">
                <a:moveTo>
                  <a:pt x="0" y="0"/>
                </a:moveTo>
                <a:lnTo>
                  <a:pt x="18288000" y="0"/>
                </a:lnTo>
                <a:lnTo>
                  <a:pt x="18288000" y="1394460"/>
                </a:lnTo>
                <a:lnTo>
                  <a:pt x="0" y="13944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324610" y="2447027"/>
            <a:ext cx="1381919" cy="651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039"/>
              </a:lnSpc>
              <a:spcBef>
                <a:spcPct val="0"/>
              </a:spcBef>
            </a:pPr>
            <a:r>
              <a:rPr lang="en-US" b="true" sz="359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AÇÃO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324610" y="3355876"/>
            <a:ext cx="6392387" cy="651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39"/>
              </a:lnSpc>
              <a:spcBef>
                <a:spcPct val="0"/>
              </a:spcBef>
            </a:pPr>
            <a:r>
              <a:rPr lang="en-US" sz="35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Responde “O QUÊ” será feito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324610" y="4181792"/>
            <a:ext cx="13130166" cy="18186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Ela deve ser concreta, começando com um verbo de ação (ex: </a:t>
            </a:r>
            <a:r>
              <a:rPr lang="en-US" sz="3399">
                <a:solidFill>
                  <a:srgbClr val="ED3F49"/>
                </a:solidFill>
                <a:latin typeface="Poppins"/>
                <a:ea typeface="Poppins"/>
                <a:cs typeface="Poppins"/>
                <a:sym typeface="Poppins"/>
              </a:rPr>
              <a:t>criar, implementar, promover, realizar</a:t>
            </a:r>
            <a:r>
              <a:rPr lang="en-US" sz="3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), e estar conectada aos demais elementos.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324610" y="6171883"/>
            <a:ext cx="13130166" cy="12185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É a “solução”. É uma sugestão para resolver as causas do problema que você apresentou na sua tese.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331470"/>
            <a:ext cx="18288000" cy="1394460"/>
          </a:xfrm>
          <a:custGeom>
            <a:avLst/>
            <a:gdLst/>
            <a:ahLst/>
            <a:cxnLst/>
            <a:rect r="r" b="b" t="t" l="l"/>
            <a:pathLst>
              <a:path h="1394460" w="18288000">
                <a:moveTo>
                  <a:pt x="0" y="0"/>
                </a:moveTo>
                <a:lnTo>
                  <a:pt x="18288000" y="0"/>
                </a:lnTo>
                <a:lnTo>
                  <a:pt x="18288000" y="1394460"/>
                </a:lnTo>
                <a:lnTo>
                  <a:pt x="0" y="13944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324610" y="2447027"/>
            <a:ext cx="2075339" cy="651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039"/>
              </a:lnSpc>
              <a:spcBef>
                <a:spcPct val="0"/>
              </a:spcBef>
            </a:pPr>
            <a:r>
              <a:rPr lang="en-US" b="true" sz="359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AGENTES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324610" y="3288450"/>
            <a:ext cx="3810317" cy="651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039"/>
              </a:lnSpc>
              <a:spcBef>
                <a:spcPct val="0"/>
              </a:spcBef>
            </a:pPr>
            <a:r>
              <a:rPr lang="en-US" b="true" sz="359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Governo/Estado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2192099" y="4101935"/>
            <a:ext cx="2172335" cy="6184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759"/>
              </a:lnSpc>
              <a:spcBef>
                <a:spcPct val="0"/>
              </a:spcBef>
            </a:pPr>
            <a:r>
              <a:rPr lang="en-US" b="true" sz="339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3 poderes</a:t>
            </a:r>
          </a:p>
        </p:txBody>
      </p:sp>
      <p:pic>
        <p:nvPicPr>
          <p:cNvPr name="Picture 6" id="6"/>
          <p:cNvPicPr>
            <a:picLocks noChangeAspect="true"/>
          </p:cNvPicPr>
          <p:nvPr>
            <a:videoFile r:link="rId4"/>
          </p:nvPr>
        </p:nvPicPr>
        <p:blipFill>
          <a:blip r:embed="rId3"/>
          <a:stretch>
            <a:fillRect/>
          </a:stretch>
        </p:blipFill>
        <p:spPr>
          <a:xfrm rot="0">
            <a:off x="1028700" y="5143500"/>
            <a:ext cx="6502786" cy="3654961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1070565" y="8890002"/>
            <a:ext cx="6419056" cy="3682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u="sng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hlinkClick r:id="rId5" tooltip="https://www.youtube.com/watch?v=kXZV0O65f5M"/>
              </a:rPr>
              <a:t>https://www.youtube.com/watch?v=kXZV0O65f5M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8994652" y="3288450"/>
            <a:ext cx="1322387" cy="651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39"/>
              </a:lnSpc>
              <a:spcBef>
                <a:spcPct val="0"/>
              </a:spcBef>
            </a:pPr>
            <a:r>
              <a:rPr lang="en-US" b="true" sz="359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Mídia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4210781" y="3264955"/>
            <a:ext cx="1306830" cy="651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39"/>
              </a:lnSpc>
              <a:spcBef>
                <a:spcPct val="0"/>
              </a:spcBef>
            </a:pPr>
            <a:r>
              <a:rPr lang="en-US" b="true" sz="359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ONGs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DAHJZRT4l-E</dc:identifier>
  <dcterms:modified xsi:type="dcterms:W3CDTF">2011-08-01T06:04:30Z</dcterms:modified>
  <cp:revision>1</cp:revision>
  <dc:title>Aula 12.05</dc:title>
</cp:coreProperties>
</file>