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  <p:embeddedFont>
      <p:font typeface="Playpen San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https://www.youtube.com/watch?v=WJ1aDH63QrE" TargetMode="External" Type="http://schemas.openxmlformats.org/officeDocument/2006/relationships/video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860"/>
            <a:ext cx="18247540" cy="10309860"/>
          </a:xfrm>
          <a:custGeom>
            <a:avLst/>
            <a:gdLst/>
            <a:ahLst/>
            <a:cxnLst/>
            <a:rect r="r" b="b" t="t" l="l"/>
            <a:pathLst>
              <a:path h="10309860" w="18247540">
                <a:moveTo>
                  <a:pt x="0" y="0"/>
                </a:moveTo>
                <a:lnTo>
                  <a:pt x="18247540" y="0"/>
                </a:lnTo>
                <a:lnTo>
                  <a:pt x="1824754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35847" y="3608110"/>
            <a:ext cx="5775845" cy="125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 REDAÇÃO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96614" y="5888827"/>
            <a:ext cx="620260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Professora: Sandra Camacho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49231" y="8573770"/>
            <a:ext cx="1173163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6055147" y="-1503526"/>
            <a:ext cx="6177706" cy="15345946"/>
          </a:xfrm>
          <a:custGeom>
            <a:avLst/>
            <a:gdLst/>
            <a:ahLst/>
            <a:cxnLst/>
            <a:rect r="r" b="b" t="t" l="l"/>
            <a:pathLst>
              <a:path h="15345946" w="6177706">
                <a:moveTo>
                  <a:pt x="0" y="0"/>
                </a:moveTo>
                <a:lnTo>
                  <a:pt x="6177706" y="0"/>
                </a:lnTo>
                <a:lnTo>
                  <a:pt x="6177706" y="15345946"/>
                </a:lnTo>
                <a:lnTo>
                  <a:pt x="0" y="15345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840" t="0" r="-85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202598"/>
            <a:ext cx="515985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INTRODUÇÃO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41688" y="3947704"/>
            <a:ext cx="14204624" cy="4098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O livro “Quarto de despejo”, de Carolina Maria de Jesus, retrata o cotidiano da própriaautora — mulher negra e pobre —, que viveu na favela do Canindé, na década de 1960, em São Paulo. Conforme exibido na história de vida de Carolina e expandindo esse cenário para a realidade atual, infelizmente, ainda são perceptíveis desafios para a valorização da herança africana no Brasil. Assim, destacam-se o racismo estrutural e a negligência por parte da sociedade como aspectos dessa preocupante problemática em solo nacional.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313471" y="3032207"/>
            <a:ext cx="3758908" cy="5517079"/>
          </a:xfrm>
          <a:custGeom>
            <a:avLst/>
            <a:gdLst/>
            <a:ahLst/>
            <a:cxnLst/>
            <a:rect r="r" b="b" t="t" l="l"/>
            <a:pathLst>
              <a:path h="5517079" w="3758908">
                <a:moveTo>
                  <a:pt x="0" y="0"/>
                </a:moveTo>
                <a:lnTo>
                  <a:pt x="3758908" y="0"/>
                </a:lnTo>
                <a:lnTo>
                  <a:pt x="3758908" y="5517079"/>
                </a:lnTo>
                <a:lnTo>
                  <a:pt x="0" y="55170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26553">
            <a:off x="7067049" y="8014689"/>
            <a:ext cx="1811537" cy="596160"/>
          </a:xfrm>
          <a:custGeom>
            <a:avLst/>
            <a:gdLst/>
            <a:ahLst/>
            <a:cxnLst/>
            <a:rect r="r" b="b" t="t" l="l"/>
            <a:pathLst>
              <a:path h="596160" w="1811537">
                <a:moveTo>
                  <a:pt x="0" y="0"/>
                </a:moveTo>
                <a:lnTo>
                  <a:pt x="1811537" y="0"/>
                </a:lnTo>
                <a:lnTo>
                  <a:pt x="1811537" y="596161"/>
                </a:lnTo>
                <a:lnTo>
                  <a:pt x="0" y="596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9657524">
            <a:off x="6958506" y="3099141"/>
            <a:ext cx="1763352" cy="605952"/>
          </a:xfrm>
          <a:custGeom>
            <a:avLst/>
            <a:gdLst/>
            <a:ahLst/>
            <a:cxnLst/>
            <a:rect r="r" b="b" t="t" l="l"/>
            <a:pathLst>
              <a:path h="605952" w="1763352">
                <a:moveTo>
                  <a:pt x="1763352" y="0"/>
                </a:moveTo>
                <a:lnTo>
                  <a:pt x="0" y="0"/>
                </a:lnTo>
                <a:lnTo>
                  <a:pt x="0" y="605952"/>
                </a:lnTo>
                <a:lnTo>
                  <a:pt x="1763352" y="605952"/>
                </a:lnTo>
                <a:lnTo>
                  <a:pt x="17633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03219" y="6185716"/>
            <a:ext cx="2073926" cy="965318"/>
          </a:xfrm>
          <a:custGeom>
            <a:avLst/>
            <a:gdLst/>
            <a:ahLst/>
            <a:cxnLst/>
            <a:rect r="r" b="b" t="t" l="l"/>
            <a:pathLst>
              <a:path h="965318" w="2073926">
                <a:moveTo>
                  <a:pt x="0" y="0"/>
                </a:moveTo>
                <a:lnTo>
                  <a:pt x="2073926" y="0"/>
                </a:lnTo>
                <a:lnTo>
                  <a:pt x="2073926" y="965319"/>
                </a:lnTo>
                <a:lnTo>
                  <a:pt x="0" y="9653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62593">
            <a:off x="7666106" y="4497573"/>
            <a:ext cx="582328" cy="1503663"/>
          </a:xfrm>
          <a:custGeom>
            <a:avLst/>
            <a:gdLst/>
            <a:ahLst/>
            <a:cxnLst/>
            <a:rect r="r" b="b" t="t" l="l"/>
            <a:pathLst>
              <a:path h="1503663" w="582328">
                <a:moveTo>
                  <a:pt x="0" y="0"/>
                </a:moveTo>
                <a:lnTo>
                  <a:pt x="582327" y="0"/>
                </a:lnTo>
                <a:lnTo>
                  <a:pt x="582327" y="1503663"/>
                </a:lnTo>
                <a:lnTo>
                  <a:pt x="0" y="1503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34386" y="2202598"/>
            <a:ext cx="43484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6374" y="4529001"/>
            <a:ext cx="4653102" cy="241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Hora de desenvolver os dois pontos apresentados na sua introdução.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94170" y="2899836"/>
            <a:ext cx="789142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Tópico frasal – frase inicial que apresenta o argumento.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4170" y="4562475"/>
            <a:ext cx="789142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plicação – detalhamento do ponto levantado.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94170" y="6099991"/>
            <a:ext cx="789142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Exem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plo ou repertório – referência histórica, estatística, citação ou fato que sustente o argumento.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94170" y="8166916"/>
            <a:ext cx="7891427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chamento – frase que conecta o argumento ao tema e prepara para o próximo parágrafo.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9294" y="2793836"/>
            <a:ext cx="4658360" cy="2210127"/>
            <a:chOff x="0" y="0"/>
            <a:chExt cx="1226893" cy="582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79294" y="5280188"/>
            <a:ext cx="4658360" cy="2210127"/>
            <a:chOff x="0" y="0"/>
            <a:chExt cx="1226893" cy="5820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79294" y="7766540"/>
            <a:ext cx="4658360" cy="2210127"/>
            <a:chOff x="0" y="0"/>
            <a:chExt cx="1226893" cy="5820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854893" y="3279249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854893" y="3577168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854893" y="38798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854893" y="41846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854893" y="4489450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-5400000">
            <a:off x="-77312" y="3643948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Intrpdução</a:t>
            </a:r>
          </a:p>
        </p:txBody>
      </p:sp>
      <p:sp>
        <p:nvSpPr>
          <p:cNvPr name="TextBox 18" id="18"/>
          <p:cNvSpPr txBox="true"/>
          <p:nvPr/>
        </p:nvSpPr>
        <p:spPr>
          <a:xfrm rot="-5400000">
            <a:off x="-77312" y="6080130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1</a:t>
            </a:r>
          </a:p>
        </p:txBody>
      </p:sp>
      <p:sp>
        <p:nvSpPr>
          <p:cNvPr name="TextBox 19" id="19"/>
          <p:cNvSpPr txBox="true"/>
          <p:nvPr/>
        </p:nvSpPr>
        <p:spPr>
          <a:xfrm rot="-5400000">
            <a:off x="-77312" y="8566482"/>
            <a:ext cx="210978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2</a:t>
            </a:r>
          </a:p>
        </p:txBody>
      </p:sp>
      <p:sp>
        <p:nvSpPr>
          <p:cNvPr name="AutoShape 20" id="20"/>
          <p:cNvSpPr/>
          <p:nvPr/>
        </p:nvSpPr>
        <p:spPr>
          <a:xfrm>
            <a:off x="1854893" y="5727600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854893" y="6025519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854893" y="63282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1854893" y="66330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854893" y="69378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854893" y="724260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854893" y="8209452"/>
            <a:ext cx="370716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854893" y="8507371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1854893" y="88100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1854893" y="91148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1854893" y="94196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1854893" y="9724452"/>
            <a:ext cx="37071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254414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53309" y="2286381"/>
            <a:ext cx="5322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8943" y="3963307"/>
            <a:ext cx="15870113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Primordialmente, é válido citar a música “Negro Drama”, da banda Racionais MC’s, cuja mensagem principal é uma denúncia às dificuldades vividas pelos negros no Brasil. Nesse contexto, sabe-se que os anos de escravidão que ocorreram no país no período de sua colonização marcaram a história com o racismo, a constante e persistente discriminação e, consequentemente, o apagamento da cultura trazida pelos povos da África para o Brasil. Dessa forma, as raízes históricas escravocratas contribuem para a aversão e desvalorização de crenças africanas atualmente.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254414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06239" y="2286381"/>
            <a:ext cx="626427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8943" y="3895925"/>
            <a:ext cx="15870113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Ade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mais, Nelson Mandela — importante figura responsável pelo fim da política de segregação africana — afirmou que a educação é necessária para mudar o mundo. Entretanto, é perceptível na educação brasileira a negligência em ensinar a respeito da cultura afro-brasileira, assim como sua importância para a formação sociocultural do país. Deste modo, a herança africana perde seu reconhecimento e importância, já que é dada a esses povos apenas a posição vulnerável a qual foram submetidos quando escravizados, tornando invisível seu legado cultural.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3653314" y="3086100"/>
            <a:ext cx="10981372" cy="61722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62325" y="2108200"/>
            <a:ext cx="9920922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Luiz Gama: O Advogado da Liberdade | Documentário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33261"/>
            <a:ext cx="1626806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DESAFIOS PARA A VALORIZAÇÃO DA HERENÇA AFRICANA NO BRASIL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96910" y="3153940"/>
            <a:ext cx="1637982" cy="7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b="true" sz="41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TEMA: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593951" y="4017538"/>
            <a:ext cx="3153754" cy="4628874"/>
          </a:xfrm>
          <a:custGeom>
            <a:avLst/>
            <a:gdLst/>
            <a:ahLst/>
            <a:cxnLst/>
            <a:rect r="r" b="b" t="t" l="l"/>
            <a:pathLst>
              <a:path h="4628874" w="3153754">
                <a:moveTo>
                  <a:pt x="0" y="0"/>
                </a:moveTo>
                <a:lnTo>
                  <a:pt x="3153754" y="0"/>
                </a:lnTo>
                <a:lnTo>
                  <a:pt x="3153754" y="4628874"/>
                </a:lnTo>
                <a:lnTo>
                  <a:pt x="0" y="46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85477" y="2475539"/>
            <a:ext cx="327802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22941" y="4188678"/>
            <a:ext cx="429577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CONTEXTUALIZAÇÃO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09042" y="5192150"/>
            <a:ext cx="3923573" cy="2203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Apresente o tema de forma ampla, trazendo um fato histórico, social, cultural ou atual.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8249260" y="4017538"/>
            <a:ext cx="3153754" cy="4628874"/>
          </a:xfrm>
          <a:custGeom>
            <a:avLst/>
            <a:gdLst/>
            <a:ahLst/>
            <a:cxnLst/>
            <a:rect r="r" b="b" t="t" l="l"/>
            <a:pathLst>
              <a:path h="4628874" w="3153754">
                <a:moveTo>
                  <a:pt x="0" y="0"/>
                </a:moveTo>
                <a:lnTo>
                  <a:pt x="3153754" y="0"/>
                </a:lnTo>
                <a:lnTo>
                  <a:pt x="3153754" y="4628874"/>
                </a:lnTo>
                <a:lnTo>
                  <a:pt x="0" y="46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071711" y="4188678"/>
            <a:ext cx="350885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PROBLEMA/TEMA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71300" y="5575690"/>
            <a:ext cx="4109674" cy="143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</a:t>
            </a:r>
            <a:r>
              <a:rPr lang="en-US" b="true" sz="27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stre o problema ou desafio relacionado ao tema.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13522734" y="4017538"/>
            <a:ext cx="3153754" cy="4628874"/>
          </a:xfrm>
          <a:custGeom>
            <a:avLst/>
            <a:gdLst/>
            <a:ahLst/>
            <a:cxnLst/>
            <a:rect r="r" b="b" t="t" l="l"/>
            <a:pathLst>
              <a:path h="4628874" w="3153754">
                <a:moveTo>
                  <a:pt x="0" y="0"/>
                </a:moveTo>
                <a:lnTo>
                  <a:pt x="3153754" y="0"/>
                </a:lnTo>
                <a:lnTo>
                  <a:pt x="3153754" y="4628874"/>
                </a:lnTo>
                <a:lnTo>
                  <a:pt x="0" y="462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634712" y="4188678"/>
            <a:ext cx="929799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221585" y="4926720"/>
            <a:ext cx="3756052" cy="274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Delimitação dos argumentos e indique claramente os pontos que serão discutidos nos parágrafos de desenvolvimento.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08630" y="1906270"/>
            <a:ext cx="31357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08630" y="2968920"/>
            <a:ext cx="4986655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CONTEXTUALIZAÇÃO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84670" y="4230792"/>
            <a:ext cx="6226523" cy="348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que é: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parte inicial que apresenta o tema de forma ampla, a partir de repertórios socioculturais (cenário histórico; </a:t>
            </a: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fato social; dados da cultura ou da ciência). Hora de situar seu leitor sobre o </a:t>
            </a: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tema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51299" y="4230792"/>
            <a:ext cx="6226523" cy="447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Como: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 o repertório.</a:t>
            </a:r>
          </a:p>
          <a:p>
            <a:pPr algn="just">
              <a:lnSpc>
                <a:spcPts val="3920"/>
              </a:lnSpc>
            </a:pP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Estatísticas:</a:t>
            </a:r>
          </a:p>
          <a:p>
            <a:pPr algn="just">
              <a:lnSpc>
                <a:spcPts val="3920"/>
              </a:lnSpc>
            </a:pP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Fatos Históricos:</a:t>
            </a:r>
          </a:p>
          <a:p>
            <a:pPr algn="just">
              <a:lnSpc>
                <a:spcPts val="3920"/>
              </a:lnSpc>
            </a:pPr>
          </a:p>
          <a:p>
            <a:pPr algn="just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Citações: </a:t>
            </a:r>
          </a:p>
          <a:p>
            <a:pPr algn="just">
              <a:lnSpc>
                <a:spcPts val="3920"/>
              </a:lnSpc>
            </a:pPr>
          </a:p>
          <a:p>
            <a:pPr algn="just">
              <a:lnSpc>
                <a:spcPts val="39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21398">
            <a:off x="15049905" y="3059647"/>
            <a:ext cx="1478713" cy="1478713"/>
          </a:xfrm>
          <a:custGeom>
            <a:avLst/>
            <a:gdLst/>
            <a:ahLst/>
            <a:cxnLst/>
            <a:rect r="r" b="b" t="t" l="l"/>
            <a:pathLst>
              <a:path h="1478713" w="1478713">
                <a:moveTo>
                  <a:pt x="0" y="0"/>
                </a:moveTo>
                <a:lnTo>
                  <a:pt x="1478713" y="0"/>
                </a:lnTo>
                <a:lnTo>
                  <a:pt x="1478713" y="1478713"/>
                </a:lnTo>
                <a:lnTo>
                  <a:pt x="0" y="1478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54328" y="7573136"/>
            <a:ext cx="6219957" cy="1664684"/>
            <a:chOff x="0" y="0"/>
            <a:chExt cx="1638173" cy="4384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38173" cy="438404"/>
            </a:xfrm>
            <a:custGeom>
              <a:avLst/>
              <a:gdLst/>
              <a:ahLst/>
              <a:cxnLst/>
              <a:rect r="r" b="b" t="t" l="l"/>
              <a:pathLst>
                <a:path h="438404" w="1638173">
                  <a:moveTo>
                    <a:pt x="1638173" y="44809"/>
                  </a:moveTo>
                  <a:lnTo>
                    <a:pt x="1638173" y="393595"/>
                  </a:lnTo>
                  <a:cubicBezTo>
                    <a:pt x="1638173" y="405479"/>
                    <a:pt x="1633452" y="416876"/>
                    <a:pt x="1625049" y="425280"/>
                  </a:cubicBezTo>
                  <a:cubicBezTo>
                    <a:pt x="1616646" y="433683"/>
                    <a:pt x="1605248" y="438404"/>
                    <a:pt x="1593364" y="438404"/>
                  </a:cubicBezTo>
                  <a:lnTo>
                    <a:pt x="44809" y="438404"/>
                  </a:lnTo>
                  <a:cubicBezTo>
                    <a:pt x="20062" y="438404"/>
                    <a:pt x="0" y="418342"/>
                    <a:pt x="0" y="393595"/>
                  </a:cubicBezTo>
                  <a:lnTo>
                    <a:pt x="0" y="44809"/>
                  </a:lnTo>
                  <a:cubicBezTo>
                    <a:pt x="0" y="20062"/>
                    <a:pt x="20062" y="0"/>
                    <a:pt x="44809" y="0"/>
                  </a:cubicBezTo>
                  <a:lnTo>
                    <a:pt x="1593364" y="0"/>
                  </a:lnTo>
                  <a:cubicBezTo>
                    <a:pt x="1618112" y="0"/>
                    <a:pt x="1638173" y="20062"/>
                    <a:pt x="1638173" y="44809"/>
                  </a:cubicBezTo>
                  <a:close/>
                </a:path>
              </a:pathLst>
            </a:custGeom>
            <a:solidFill>
              <a:srgbClr val="FF3131">
                <a:alpha val="47843"/>
              </a:srgbClr>
            </a:solidFill>
            <a:ln w="66675" cap="rnd">
              <a:solidFill>
                <a:srgbClr val="880808">
                  <a:alpha val="47843"/>
                </a:srgbClr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638173" cy="4765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08630" y="1906270"/>
            <a:ext cx="31357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8630" y="2968920"/>
            <a:ext cx="6431598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Apresentação do problema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42527" y="3916340"/>
            <a:ext cx="6226523" cy="1995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que é: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Momento de apresentar a questão central. A indicação de que existe um desafio ou situação critica a ser analisada.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42527" y="6121694"/>
            <a:ext cx="6226523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Como: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Mostre o impacto negativo ou o desafio que o tema traz.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30048" y="3916340"/>
            <a:ext cx="7529252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Como ligar a 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CONTEXTUALIZAÇÃO</a:t>
            </a: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à </a:t>
            </a:r>
            <a:r>
              <a:rPr lang="en-US" b="true" sz="280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APRESENTAÇÃO</a:t>
            </a: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45810" y="7860013"/>
            <a:ext cx="5836993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ATENÇÃO: Ainda não é hora de apresentar soluções!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556766">
            <a:off x="9369062" y="3674222"/>
            <a:ext cx="1198034" cy="1304789"/>
          </a:xfrm>
          <a:custGeom>
            <a:avLst/>
            <a:gdLst/>
            <a:ahLst/>
            <a:cxnLst/>
            <a:rect r="r" b="b" t="t" l="l"/>
            <a:pathLst>
              <a:path h="1304789" w="1198034">
                <a:moveTo>
                  <a:pt x="0" y="0"/>
                </a:moveTo>
                <a:lnTo>
                  <a:pt x="1198033" y="0"/>
                </a:lnTo>
                <a:lnTo>
                  <a:pt x="1198033" y="1304789"/>
                </a:lnTo>
                <a:lnTo>
                  <a:pt x="0" y="1304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08630" y="1906270"/>
            <a:ext cx="31357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08630" y="2968920"/>
            <a:ext cx="1620679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42527" y="3916340"/>
            <a:ext cx="6226523" cy="150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que é: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frase que apresenta sua posição. O caminho que o texto seguirá no desenvolvimento.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42527" y="5626394"/>
            <a:ext cx="6226523" cy="1995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Como: </a:t>
            </a: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Declare sua opinião claramente e antecipe, de forma breve, os seus argumentos.</a:t>
            </a:r>
          </a:p>
          <a:p>
            <a:pPr algn="just">
              <a:lnSpc>
                <a:spcPts val="3920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9503727">
            <a:off x="9206680" y="6092696"/>
            <a:ext cx="1238513" cy="1348875"/>
          </a:xfrm>
          <a:custGeom>
            <a:avLst/>
            <a:gdLst/>
            <a:ahLst/>
            <a:cxnLst/>
            <a:rect r="r" b="b" t="t" l="l"/>
            <a:pathLst>
              <a:path h="1348875" w="1238513">
                <a:moveTo>
                  <a:pt x="1238512" y="0"/>
                </a:moveTo>
                <a:lnTo>
                  <a:pt x="0" y="0"/>
                </a:lnTo>
                <a:lnTo>
                  <a:pt x="0" y="1348875"/>
                </a:lnTo>
                <a:lnTo>
                  <a:pt x="1238512" y="1348875"/>
                </a:lnTo>
                <a:lnTo>
                  <a:pt x="123851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165115" y="3704250"/>
            <a:ext cx="131857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DEFESA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508299" y="6922869"/>
            <a:ext cx="1531302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CRÍTICA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08630" y="1906270"/>
            <a:ext cx="31357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08630" y="2968920"/>
            <a:ext cx="1620679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spcBef>
                <a:spcPct val="0"/>
              </a:spcBef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TESE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56551" y="3977548"/>
            <a:ext cx="9974898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Selecione dois argumentos que vão sustentar sua tese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58029" y="4878667"/>
            <a:ext cx="2746085" cy="2882341"/>
          </a:xfrm>
          <a:custGeom>
            <a:avLst/>
            <a:gdLst/>
            <a:ahLst/>
            <a:cxnLst/>
            <a:rect r="r" b="b" t="t" l="l"/>
            <a:pathLst>
              <a:path h="2882341" w="2746085">
                <a:moveTo>
                  <a:pt x="0" y="0"/>
                </a:moveTo>
                <a:lnTo>
                  <a:pt x="2746085" y="0"/>
                </a:lnTo>
                <a:lnTo>
                  <a:pt x="2746085" y="2882341"/>
                </a:lnTo>
                <a:lnTo>
                  <a:pt x="0" y="2882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886301" y="4776787"/>
            <a:ext cx="6196802" cy="3086100"/>
            <a:chOff x="0" y="0"/>
            <a:chExt cx="163208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32080" cy="812800"/>
            </a:xfrm>
            <a:custGeom>
              <a:avLst/>
              <a:gdLst/>
              <a:ahLst/>
              <a:cxnLst/>
              <a:rect r="r" b="b" t="t" l="l"/>
              <a:pathLst>
                <a:path h="812800" w="1632080">
                  <a:moveTo>
                    <a:pt x="155266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52661" y="812800"/>
                  </a:lnTo>
                  <a:cubicBezTo>
                    <a:pt x="1552661" y="769101"/>
                    <a:pt x="1588000" y="733382"/>
                    <a:pt x="1632080" y="733382"/>
                  </a:cubicBezTo>
                  <a:lnTo>
                    <a:pt x="1632080" y="79418"/>
                  </a:lnTo>
                  <a:cubicBezTo>
                    <a:pt x="1588380" y="79418"/>
                    <a:pt x="1552661" y="44079"/>
                    <a:pt x="1552661" y="0"/>
                  </a:cubicBez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38100" y="-19050"/>
              <a:ext cx="1555880" cy="793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08630" y="1906270"/>
            <a:ext cx="313578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INTRODUÇÃO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8630" y="2891978"/>
            <a:ext cx="10003117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AGORA É SUA VEZ DE CONSTRUIR A INTRODUÇÃO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77100" y="4956810"/>
            <a:ext cx="4815205" cy="259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 o modelo:</a:t>
            </a:r>
          </a:p>
          <a:p>
            <a:pPr algn="just">
              <a:lnSpc>
                <a:spcPts val="1884"/>
              </a:lnSpc>
            </a:pP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CONTEXTO; </a:t>
            </a: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PROBLEMA; </a:t>
            </a:r>
          </a:p>
          <a:p>
            <a:pPr algn="just" marL="647702" indent="-323851" lvl="1">
              <a:lnSpc>
                <a:spcPts val="4710"/>
              </a:lnSpc>
              <a:buAutoNum type="arabicPeriod" startAt="1"/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TESE + 2 ARGUMENTOS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8858" y="8324613"/>
            <a:ext cx="11729924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DIGA OS DOIS REPERTÓRIOS QUE UTILIZARÁ PARA  VALIDAR OS ARGUMENTOS ESCOLHIDOS.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3035" y="3578505"/>
            <a:ext cx="11443335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TEMA: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DESAFIOS PARA A VALORIZAÇÃO DA HERENÇA AFRICANA NO BRASIL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DAHIJsAVphM</dc:identifier>
  <dcterms:modified xsi:type="dcterms:W3CDTF">2011-08-01T06:04:30Z</dcterms:modified>
  <cp:revision>1</cp:revision>
  <dc:title>Aula 28/04</dc:title>
</cp:coreProperties>
</file>