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73" r:id="rId9"/>
    <p:sldId id="265" r:id="rId10"/>
    <p:sldId id="266" r:id="rId11"/>
    <p:sldId id="268" r:id="rId12"/>
    <p:sldId id="272" r:id="rId13"/>
    <p:sldId id="269" r:id="rId14"/>
    <p:sldId id="270" r:id="rId15"/>
    <p:sldId id="271" r:id="rId16"/>
    <p:sldId id="267" r:id="rId17"/>
    <p:sldId id="274" r:id="rId18"/>
    <p:sldId id="278" r:id="rId19"/>
    <p:sldId id="279" r:id="rId20"/>
    <p:sldId id="283" r:id="rId21"/>
    <p:sldId id="280" r:id="rId22"/>
    <p:sldId id="284" r:id="rId23"/>
    <p:sldId id="281" r:id="rId24"/>
    <p:sldId id="275" r:id="rId25"/>
    <p:sldId id="258" r:id="rId26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344D90"/>
    <a:srgbClr val="CDD60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497794A-1167-4743-BCF2-9F74AB6C4E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16B91959-2A3B-469F-B4A7-3CE2A6AB14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240E396-F92E-4F22-B3D3-AAF4091677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B5E1F67C-53DE-4959-9078-3848C2ADE1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83DE292-D213-4084-96FA-5C89C218CE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865891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9BA7966-BDCC-4BA3-A13E-B78E8EA6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03911B20-3529-4581-A406-85C249F3B7E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ED5B04B8-AF0A-4D33-AFBF-AA0B59D465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7C26613-947B-4FAC-921D-F6CB3D768D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6EE8E2C-405D-4DC3-84F9-C1D8DB930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47754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37014FA-8679-4422-9AE0-A34C8EC8E45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6D54ED5D-2B47-44F7-AF8F-028EF95594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AE80083-C8D5-4C8C-962D-47DA53F9B4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C80446C-F684-43E2-8AC2-BEBFCCA716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DB642DA-8137-468A-9435-1B7C4CA6C9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14029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5D321C0-43F2-48F0-8A6D-3C8FB248E7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1BD1DB9-192E-4099-BEE0-78D0F44A3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6B73B6D-6A3B-422A-A0A7-3954B1F8D9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FF089B2-E2EE-4D8B-ADA2-AB96F6A16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FCF61FA-1A8A-4D8C-A58C-BE73DFE6B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1679080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254BFE4-81E5-46C7-9795-5A6250AA06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235AEED3-CCD1-4101-9C0C-C64BE820B8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DB34F74-06A2-4B8B-98AE-54BCEFA7BA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44EFECB-B929-4D96-852D-497B236596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537CEC0-F344-4309-A14E-9E73F8409B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208202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19FFE1-F6C3-4CB3-A50E-5F8822751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690527D-26A2-427A-851B-EC7266F1B6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0731405-424A-4DEF-9274-5C40905F606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2FD30DD5-B6CA-41CF-8311-F81CEDB2DB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1BF850D-C02C-43D7-8FCF-5B6EC680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073688D-F804-41E1-80EA-350AE3125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55366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E7B26C-AB4D-4A69-9FA2-65EA68F29F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2B09F1F-E81C-44B7-B394-FAECB31CD13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CAB7B2B4-A1A9-434F-8556-79747D29418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9E4678BE-F922-4C02-9888-D3F2D0F6E7C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A5CA27EF-7021-45C4-8E45-1565DEB6FD7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5A7E84D2-56F0-4415-80BF-24D8E01D72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79A1D0E4-6BDA-41BB-96DD-EA86E938C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8FEE2678-1632-4410-AF68-93579B04A7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6647486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7D587-F14B-4D42-A6DF-4471814FC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B50A6AF-B827-46AC-8EC6-EAFE5407A1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08E30F12-EA67-4018-85D7-5EEB973C85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0CA55EE8-3C38-483C-A529-FF85F20BAF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46671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BD1B3606-7C99-4EAF-A1DF-B83547E347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A02501AF-4785-4454-BA2A-4705779BD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1CE0A6E-C340-49B3-A679-E7D0ACD762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986326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E6F5C7B-0964-4350-91B6-1344B77463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35D88223-90EA-48B4-8156-725B01768C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902B9ECF-5355-4BC5-A286-49BFB400C1E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4A4A1C4D-3040-44A6-B90D-DBBACBA9BC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5B24A34-523D-44CA-B245-392507BEA1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DDC6B78-BD71-4F75-8BF0-CB5F0838C5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3429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6967B60-6A3D-46E7-9FFF-C9B6BD3588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68DF3BC4-1251-41E6-ACA1-9103EF15ECE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1E55CC7-4BC8-42D7-998B-46D11D17FD9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A5BF930E-7DB1-4091-AE69-9F46A5940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6189353-3AA7-47C2-AD97-90E37FBF4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3AFF28EF-3AE5-4513-BCEE-EF25267A5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7154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A6D1BF50-A9FE-4BA8-966C-47CC12FDB6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4C497BF3-BE4F-410C-BDA1-60B1E603C0C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006082DA-8599-4067-947E-92144D0F16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CD9DC3-C408-49ED-8DF3-F4073B2F6E81}" type="datetimeFigureOut">
              <a:rPr lang="pt-BR" smtClean="0"/>
              <a:t>31/03/2025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43101452-36F9-4488-9580-51A58DD9AD7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B259F14-778E-4C79-8C37-8F7387FF77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DDECCA-047D-43D3-A1D2-0C12A121696B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8713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odamateria.com.br/enzimas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todamateria.com.br/hormonios/" TargetMode="External"/><Relationship Id="rId4" Type="http://schemas.openxmlformats.org/officeDocument/2006/relationships/hyperlink" Target="https://www.todamateria.com.br/anticorpos/" TargetMode="Externa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5031EA50-9F5B-4426-8C2F-F03729271DF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408DC556-2486-4CE8-B355-861426307E14}"/>
              </a:ext>
            </a:extLst>
          </p:cNvPr>
          <p:cNvSpPr txBox="1"/>
          <p:nvPr/>
        </p:nvSpPr>
        <p:spPr>
          <a:xfrm>
            <a:off x="4876801" y="4437527"/>
            <a:ext cx="41865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Professor: </a:t>
            </a:r>
          </a:p>
          <a:p>
            <a:r>
              <a:rPr lang="pt-BR" sz="20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Madalena </a:t>
            </a:r>
            <a:endParaRPr lang="pt-BR" sz="20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6823379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err="1" smtClean="0"/>
              <a:t>Glicídeos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25625"/>
            <a:ext cx="5591175" cy="4351338"/>
          </a:xfrm>
        </p:spPr>
        <p:txBody>
          <a:bodyPr/>
          <a:lstStyle/>
          <a:p>
            <a:r>
              <a:rPr lang="pt-BR" dirty="0" smtClean="0"/>
              <a:t>Também chamados </a:t>
            </a:r>
            <a:r>
              <a:rPr lang="pt-BR" i="1" dirty="0" smtClean="0"/>
              <a:t>carboidratos, hidratos de carbono, açúcares</a:t>
            </a:r>
            <a:r>
              <a:rPr lang="pt-BR" dirty="0" smtClean="0"/>
              <a:t>.</a:t>
            </a:r>
          </a:p>
          <a:p>
            <a:r>
              <a:rPr lang="pt-BR" dirty="0" smtClean="0"/>
              <a:t>Cerca de 1% da célula.</a:t>
            </a:r>
            <a:endParaRPr lang="pt-BR" dirty="0"/>
          </a:p>
          <a:p>
            <a:r>
              <a:rPr lang="pt-BR" dirty="0" smtClean="0"/>
              <a:t>Fórmula: (CH</a:t>
            </a:r>
            <a:r>
              <a:rPr lang="pt-BR" sz="2000" dirty="0" smtClean="0"/>
              <a:t>2</a:t>
            </a:r>
            <a:r>
              <a:rPr lang="pt-BR" dirty="0" smtClean="0"/>
              <a:t>O)n</a:t>
            </a:r>
          </a:p>
          <a:p>
            <a:r>
              <a:rPr lang="pt-BR" dirty="0" smtClean="0"/>
              <a:t>Fontes: </a:t>
            </a:r>
            <a:r>
              <a:rPr lang="pt-BR" dirty="0"/>
              <a:t>pães, massas, </a:t>
            </a:r>
            <a:r>
              <a:rPr lang="pt-BR" dirty="0" smtClean="0"/>
              <a:t>arroz, cereais, frutas, legumes, verduras e mel.</a:t>
            </a:r>
          </a:p>
          <a:p>
            <a:endParaRPr lang="pt-BR" dirty="0" smtClean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8578" y="2055813"/>
            <a:ext cx="5144218" cy="327705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898063" y="5271464"/>
            <a:ext cx="30538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https://www.biologianet.com/</a:t>
            </a:r>
          </a:p>
        </p:txBody>
      </p:sp>
    </p:spTree>
    <p:extLst>
      <p:ext uri="{BB962C8B-B14F-4D97-AF65-F5344CB8AC3E}">
        <p14:creationId xmlns:p14="http://schemas.microsoft.com/office/powerpoint/2010/main" val="22617719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err="1" smtClean="0"/>
              <a:t>Glicídeos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28788" y="1399177"/>
            <a:ext cx="7639661" cy="4968683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9786204" y="3059668"/>
            <a:ext cx="18832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b="1" dirty="0" smtClean="0"/>
              <a:t>Oligossacarídeos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7108494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err="1" smtClean="0"/>
              <a:t>Glicídeos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  <a:p>
            <a:endParaRPr lang="pt-BR" dirty="0" smtClean="0"/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812" y="1523896"/>
            <a:ext cx="3533975" cy="4653067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5987" y="2055813"/>
            <a:ext cx="4267201" cy="2782331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6434418" y="4973081"/>
            <a:ext cx="3558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http://www.quimica.seed.pr.gov.br/</a:t>
            </a:r>
          </a:p>
        </p:txBody>
      </p:sp>
    </p:spTree>
    <p:extLst>
      <p:ext uri="{BB962C8B-B14F-4D97-AF65-F5344CB8AC3E}">
        <p14:creationId xmlns:p14="http://schemas.microsoft.com/office/powerpoint/2010/main" val="30488405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20713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err="1" smtClean="0"/>
              <a:t>Glicídeos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Funções</a:t>
            </a:r>
            <a:r>
              <a:rPr lang="pt-BR" dirty="0" smtClean="0"/>
              <a:t>: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1) Energética - </a:t>
            </a:r>
            <a:r>
              <a:rPr lang="pt-BR" dirty="0"/>
              <a:t>São a principal fonte de energia dos seres </a:t>
            </a:r>
            <a:r>
              <a:rPr lang="pt-BR" dirty="0" smtClean="0"/>
              <a:t>vivos (glicose). E como reserva (amido </a:t>
            </a:r>
            <a:r>
              <a:rPr lang="pt-BR" dirty="0"/>
              <a:t>nas células vegetais, glicogênio nas células </a:t>
            </a:r>
            <a:r>
              <a:rPr lang="pt-BR" dirty="0" smtClean="0"/>
              <a:t>animais).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2) Estrutural - </a:t>
            </a:r>
            <a:r>
              <a:rPr lang="pt-BR" dirty="0"/>
              <a:t>A celulose </a:t>
            </a:r>
            <a:r>
              <a:rPr lang="pt-BR" dirty="0" smtClean="0"/>
              <a:t>(parede celular) é </a:t>
            </a:r>
            <a:r>
              <a:rPr lang="pt-BR" dirty="0"/>
              <a:t>o carboidrato mais abundante na </a:t>
            </a:r>
            <a:r>
              <a:rPr lang="pt-BR" dirty="0" smtClean="0"/>
              <a:t>Natureza. A </a:t>
            </a:r>
            <a:r>
              <a:rPr lang="pt-BR" dirty="0" smtClean="0"/>
              <a:t>quitina está presente do exoesqueleto dos artrópodes.</a:t>
            </a:r>
          </a:p>
          <a:p>
            <a:pPr marL="0" indent="0">
              <a:buNone/>
            </a:pPr>
            <a:r>
              <a:rPr lang="pt-BR" dirty="0" smtClean="0"/>
              <a:t>3) Informacional – polissacarídeos de membrana participam do reconhecimento entre as células.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8936591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ctr"/>
            <a:r>
              <a:rPr lang="pt-BR" b="1" u="sng" dirty="0" smtClean="0"/>
              <a:t>Lipídeos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25625"/>
            <a:ext cx="7167312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Conhecidos também como </a:t>
            </a:r>
            <a:r>
              <a:rPr lang="pt-BR" i="1" dirty="0" smtClean="0"/>
              <a:t>gorduras ou </a:t>
            </a:r>
            <a:r>
              <a:rPr lang="pt-BR" i="1" dirty="0"/>
              <a:t>é</a:t>
            </a:r>
            <a:r>
              <a:rPr lang="pt-BR" i="1" dirty="0" smtClean="0"/>
              <a:t>steres. </a:t>
            </a:r>
          </a:p>
          <a:p>
            <a:endParaRPr lang="pt-BR" dirty="0"/>
          </a:p>
          <a:p>
            <a:r>
              <a:rPr lang="pt-BR" dirty="0" smtClean="0"/>
              <a:t>Característica: São </a:t>
            </a:r>
            <a:r>
              <a:rPr lang="pt-BR" dirty="0"/>
              <a:t>insolúveis em </a:t>
            </a:r>
            <a:r>
              <a:rPr lang="pt-BR" dirty="0" smtClean="0"/>
              <a:t>água.</a:t>
            </a:r>
            <a:endParaRPr lang="pt-BR" dirty="0"/>
          </a:p>
          <a:p>
            <a:endParaRPr lang="pt-BR" dirty="0" smtClean="0"/>
          </a:p>
          <a:p>
            <a:r>
              <a:rPr lang="pt-BR" dirty="0" smtClean="0"/>
              <a:t>Compõe 2 a 3% da célula.</a:t>
            </a:r>
          </a:p>
          <a:p>
            <a:endParaRPr lang="pt-BR" dirty="0"/>
          </a:p>
          <a:p>
            <a:r>
              <a:rPr lang="pt-BR" dirty="0" smtClean="0"/>
              <a:t>Classificação: óleos vegetais (insaturados) ou gorduras animais (saturados).</a:t>
            </a:r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10031" y="1687512"/>
            <a:ext cx="4034544" cy="4098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09047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606425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Lipídeos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endParaRPr lang="pt-BR" dirty="0" smtClean="0"/>
          </a:p>
          <a:p>
            <a:r>
              <a:rPr lang="pt-BR" dirty="0" smtClean="0"/>
              <a:t>São 5 tipos: </a:t>
            </a:r>
            <a:r>
              <a:rPr lang="pt-BR" dirty="0"/>
              <a:t>glicerídeos, </a:t>
            </a:r>
            <a:r>
              <a:rPr lang="pt-BR" dirty="0" smtClean="0"/>
              <a:t>ceras/cerídeos, </a:t>
            </a:r>
            <a:r>
              <a:rPr lang="pt-BR" dirty="0" err="1"/>
              <a:t>esteróides</a:t>
            </a:r>
            <a:r>
              <a:rPr lang="pt-BR" dirty="0"/>
              <a:t>, </a:t>
            </a:r>
            <a:r>
              <a:rPr lang="pt-BR" dirty="0" smtClean="0"/>
              <a:t>fosfolipídios, </a:t>
            </a:r>
            <a:r>
              <a:rPr lang="pt-BR" dirty="0" err="1" smtClean="0"/>
              <a:t>carotenóides</a:t>
            </a:r>
            <a:r>
              <a:rPr lang="pt-BR" dirty="0" smtClean="0"/>
              <a:t>.</a:t>
            </a:r>
            <a:endParaRPr lang="pt-BR" dirty="0"/>
          </a:p>
          <a:p>
            <a:endParaRPr lang="pt-BR" dirty="0"/>
          </a:p>
          <a:p>
            <a:endParaRPr lang="pt-BR" dirty="0"/>
          </a:p>
          <a:p>
            <a:r>
              <a:rPr lang="pt-BR" dirty="0" smtClean="0"/>
              <a:t>Funções: </a:t>
            </a:r>
          </a:p>
          <a:p>
            <a:pPr marL="0" indent="0">
              <a:buNone/>
            </a:pPr>
            <a:r>
              <a:rPr lang="pt-BR" dirty="0" smtClean="0"/>
              <a:t>1) Energética – glicerídeos liberam energia quando oxidados;</a:t>
            </a:r>
          </a:p>
          <a:p>
            <a:pPr marL="0" indent="0">
              <a:buNone/>
            </a:pPr>
            <a:r>
              <a:rPr lang="pt-BR" dirty="0" smtClean="0"/>
              <a:t>2) Estrutural – fosfolipídios compõem a membrana plasmática;</a:t>
            </a:r>
          </a:p>
          <a:p>
            <a:pPr marL="0" indent="0">
              <a:buNone/>
            </a:pPr>
            <a:r>
              <a:rPr lang="pt-BR" dirty="0" smtClean="0"/>
              <a:t>3) Informacional – esteroides são precursores de hormônios sexuais.</a:t>
            </a:r>
          </a:p>
        </p:txBody>
      </p:sp>
    </p:spTree>
    <p:extLst>
      <p:ext uri="{BB962C8B-B14F-4D97-AF65-F5344CB8AC3E}">
        <p14:creationId xmlns:p14="http://schemas.microsoft.com/office/powerpoint/2010/main" val="24276376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Lipídeos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643689" y="928447"/>
            <a:ext cx="3017896" cy="524851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708682" y="4014788"/>
            <a:ext cx="22821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https://nuepe.ufpr.br/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6673" y="1676155"/>
            <a:ext cx="5715798" cy="3505689"/>
          </a:xfrm>
          <a:prstGeom prst="rect">
            <a:avLst/>
          </a:prstGeom>
        </p:spPr>
      </p:pic>
      <p:sp>
        <p:nvSpPr>
          <p:cNvPr id="9" name="CaixaDeTexto 8"/>
          <p:cNvSpPr txBox="1"/>
          <p:nvPr/>
        </p:nvSpPr>
        <p:spPr>
          <a:xfrm>
            <a:off x="1503622" y="5273525"/>
            <a:ext cx="363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https://mundoeducacao.uol.com.br/</a:t>
            </a:r>
          </a:p>
        </p:txBody>
      </p:sp>
    </p:spTree>
    <p:extLst>
      <p:ext uri="{BB962C8B-B14F-4D97-AF65-F5344CB8AC3E}">
        <p14:creationId xmlns:p14="http://schemas.microsoft.com/office/powerpoint/2010/main" val="271901641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Proteínas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25624"/>
            <a:ext cx="5233988" cy="3546475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Compõe 10 a 15% da célula.</a:t>
            </a:r>
          </a:p>
          <a:p>
            <a:endParaRPr lang="pt-BR" dirty="0"/>
          </a:p>
          <a:p>
            <a:r>
              <a:rPr lang="pt-BR" dirty="0" smtClean="0"/>
              <a:t>Formadas por aminoácidos (20 tipos diferentes).</a:t>
            </a:r>
          </a:p>
          <a:p>
            <a:endParaRPr lang="pt-BR" dirty="0"/>
          </a:p>
          <a:p>
            <a:r>
              <a:rPr lang="pt-BR" dirty="0" smtClean="0"/>
              <a:t>Classificados como</a:t>
            </a:r>
            <a:r>
              <a:rPr lang="pt-BR" dirty="0" smtClean="0"/>
              <a:t>: </a:t>
            </a:r>
            <a:r>
              <a:rPr lang="pt-BR" dirty="0" smtClean="0"/>
              <a:t>aminoácidos essenciais (8) e não essenciais (12).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72238" y="1845265"/>
            <a:ext cx="5324895" cy="3112498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7515226" y="5122617"/>
            <a:ext cx="363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https://mundoeducacao.uol.com.br/</a:t>
            </a:r>
          </a:p>
        </p:txBody>
      </p:sp>
    </p:spTree>
    <p:extLst>
      <p:ext uri="{BB962C8B-B14F-4D97-AF65-F5344CB8AC3E}">
        <p14:creationId xmlns:p14="http://schemas.microsoft.com/office/powerpoint/2010/main" val="14000630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Proteínas</a:t>
            </a:r>
            <a:endParaRPr lang="pt-BR" b="1" u="sng" dirty="0"/>
          </a:p>
        </p:txBody>
      </p:sp>
      <p:pic>
        <p:nvPicPr>
          <p:cNvPr id="5" name="Espaço Reservado para Conteúdo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5337" y="1176937"/>
            <a:ext cx="6441526" cy="5093707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9186863" y="3559731"/>
            <a:ext cx="2845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http://educacao.globo.com/</a:t>
            </a:r>
          </a:p>
        </p:txBody>
      </p:sp>
    </p:spTree>
    <p:extLst>
      <p:ext uri="{BB962C8B-B14F-4D97-AF65-F5344CB8AC3E}">
        <p14:creationId xmlns:p14="http://schemas.microsoft.com/office/powerpoint/2010/main" val="9104935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Proteínas</a:t>
            </a:r>
            <a:endParaRPr lang="pt-BR" b="1" u="sng" dirty="0"/>
          </a:p>
        </p:txBody>
      </p:sp>
      <p:pic>
        <p:nvPicPr>
          <p:cNvPr id="7" name="Espaço Reservado para Conteúdo 6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00625" y="1365251"/>
            <a:ext cx="6353175" cy="4888209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442913" y="1771651"/>
            <a:ext cx="5014911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pt-BR" sz="2800" b="1" dirty="0"/>
              <a:t>Ligações: </a:t>
            </a:r>
            <a:r>
              <a:rPr lang="pt-BR" sz="2800" dirty="0" smtClean="0"/>
              <a:t>peptídicas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  <a:p>
            <a:pPr marL="457200" indent="-457200">
              <a:buFont typeface="Arial" panose="020B0604020202020204" pitchFamily="34" charset="0"/>
              <a:buChar char="•"/>
            </a:pPr>
            <a:endParaRPr lang="pt-BR" sz="2800" dirty="0"/>
          </a:p>
        </p:txBody>
      </p:sp>
      <p:sp>
        <p:nvSpPr>
          <p:cNvPr id="9" name="CaixaDeTexto 8"/>
          <p:cNvSpPr txBox="1"/>
          <p:nvPr/>
        </p:nvSpPr>
        <p:spPr>
          <a:xfrm>
            <a:off x="7100888" y="6001732"/>
            <a:ext cx="2900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https://blogdoenem.com.br/</a:t>
            </a:r>
          </a:p>
        </p:txBody>
      </p:sp>
    </p:spTree>
    <p:extLst>
      <p:ext uri="{BB962C8B-B14F-4D97-AF65-F5344CB8AC3E}">
        <p14:creationId xmlns:p14="http://schemas.microsoft.com/office/powerpoint/2010/main" val="33884120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endParaRPr lang="pt-BR" sz="4000" b="1" dirty="0" smtClean="0"/>
          </a:p>
          <a:p>
            <a:pPr marL="0" indent="0" algn="ctr">
              <a:buNone/>
            </a:pPr>
            <a:r>
              <a:rPr lang="pt-BR" sz="4000" b="1" dirty="0" smtClean="0"/>
              <a:t> </a:t>
            </a:r>
            <a:r>
              <a:rPr lang="pt-BR" sz="4000" b="1" dirty="0"/>
              <a:t>C</a:t>
            </a:r>
            <a:r>
              <a:rPr lang="pt-BR" sz="4000" b="1" dirty="0" smtClean="0"/>
              <a:t>ompostos químicos da </a:t>
            </a:r>
            <a:r>
              <a:rPr lang="pt-BR" sz="4000" b="1" dirty="0" smtClean="0"/>
              <a:t>vida</a:t>
            </a:r>
          </a:p>
          <a:p>
            <a:pPr marL="0" indent="0" algn="ctr">
              <a:buNone/>
            </a:pPr>
            <a:r>
              <a:rPr lang="pt-BR" sz="4000" b="1" dirty="0" smtClean="0"/>
              <a:t>Parte 01</a:t>
            </a:r>
            <a:endParaRPr lang="pt-BR" sz="4000" b="1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77528191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pt-BR" b="1" u="sng" dirty="0" smtClean="0"/>
              <a:t>Proteínas</a:t>
            </a:r>
            <a:endParaRPr lang="pt-BR" b="1" u="sng" dirty="0"/>
          </a:p>
        </p:txBody>
      </p:sp>
      <p:sp>
        <p:nvSpPr>
          <p:cNvPr id="5" name="Espaço Reservado para Conteúd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pt-BR" b="1" dirty="0"/>
              <a:t>Tamanhos: </a:t>
            </a:r>
            <a:r>
              <a:rPr lang="pt-BR" dirty="0" err="1"/>
              <a:t>Dipeptídeo</a:t>
            </a:r>
            <a:r>
              <a:rPr lang="pt-BR" dirty="0"/>
              <a:t>, </a:t>
            </a:r>
            <a:r>
              <a:rPr lang="pt-BR" dirty="0" err="1"/>
              <a:t>tripeptídeo</a:t>
            </a:r>
            <a:r>
              <a:rPr lang="pt-BR" dirty="0"/>
              <a:t>, </a:t>
            </a:r>
            <a:r>
              <a:rPr lang="pt-BR" dirty="0" err="1" smtClean="0"/>
              <a:t>tetrapeptídeo</a:t>
            </a:r>
            <a:r>
              <a:rPr lang="pt-BR" dirty="0" smtClean="0"/>
              <a:t>, </a:t>
            </a:r>
            <a:r>
              <a:rPr lang="pt-BR" dirty="0" err="1" smtClean="0"/>
              <a:t>oligopeptídeo</a:t>
            </a:r>
            <a:r>
              <a:rPr lang="pt-BR" dirty="0" smtClean="0"/>
              <a:t> </a:t>
            </a:r>
            <a:r>
              <a:rPr lang="pt-BR" dirty="0" smtClean="0"/>
              <a:t>(10 a </a:t>
            </a:r>
            <a:r>
              <a:rPr lang="pt-BR" dirty="0" smtClean="0"/>
              <a:t>20aa), </a:t>
            </a:r>
            <a:r>
              <a:rPr lang="pt-BR" dirty="0" err="1" smtClean="0"/>
              <a:t>polipeptídeo</a:t>
            </a:r>
            <a:r>
              <a:rPr lang="pt-BR" dirty="0" smtClean="0"/>
              <a:t> (20 a </a:t>
            </a:r>
            <a:r>
              <a:rPr lang="pt-BR" dirty="0" smtClean="0"/>
              <a:t>50aa) </a:t>
            </a:r>
            <a:r>
              <a:rPr lang="pt-BR" dirty="0"/>
              <a:t>e proteína.</a:t>
            </a:r>
          </a:p>
          <a:p>
            <a:endParaRPr lang="pt-BR" dirty="0"/>
          </a:p>
          <a:p>
            <a:r>
              <a:rPr lang="pt-BR" dirty="0" smtClean="0"/>
              <a:t>Insulina- 51 aminoácidos, </a:t>
            </a:r>
            <a:r>
              <a:rPr lang="pt-BR" dirty="0" err="1" smtClean="0"/>
              <a:t>Ubiquitina</a:t>
            </a:r>
            <a:r>
              <a:rPr lang="pt-BR" dirty="0" smtClean="0"/>
              <a:t> </a:t>
            </a:r>
            <a:r>
              <a:rPr lang="pt-BR" dirty="0" smtClean="0"/>
              <a:t>– 76 aminoácidos. </a:t>
            </a:r>
          </a:p>
          <a:p>
            <a:r>
              <a:rPr lang="pt-BR" dirty="0" err="1" smtClean="0"/>
              <a:t>Titina</a:t>
            </a:r>
            <a:r>
              <a:rPr lang="pt-BR" dirty="0" smtClean="0"/>
              <a:t> – 27.000 e 35.000 aminoácidos.</a:t>
            </a:r>
          </a:p>
          <a:p>
            <a:endParaRPr lang="pt-BR" dirty="0"/>
          </a:p>
          <a:p>
            <a:r>
              <a:rPr lang="pt-BR" dirty="0" smtClean="0"/>
              <a:t>Proteínas conjugadas: </a:t>
            </a:r>
            <a:r>
              <a:rPr lang="pt-BR" dirty="0" err="1" smtClean="0"/>
              <a:t>metaloproteínas</a:t>
            </a:r>
            <a:r>
              <a:rPr lang="pt-BR" dirty="0" smtClean="0"/>
              <a:t>, </a:t>
            </a:r>
            <a:r>
              <a:rPr lang="pt-BR" dirty="0" err="1" smtClean="0"/>
              <a:t>fosfoproteínas</a:t>
            </a:r>
            <a:r>
              <a:rPr lang="pt-BR" dirty="0" smtClean="0"/>
              <a:t>, glicoproteínas, nucleoproteínas, lipoproteínas, etc.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7735862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>
            <a:normAutofit/>
          </a:bodyPr>
          <a:lstStyle/>
          <a:p>
            <a:pPr algn="ctr"/>
            <a:r>
              <a:rPr lang="pt-BR" b="1" u="sng" dirty="0" smtClean="0"/>
              <a:t>Proteínas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Estrutura primária: é </a:t>
            </a:r>
            <a:r>
              <a:rPr lang="pt-BR" dirty="0" smtClean="0"/>
              <a:t>a sequência </a:t>
            </a:r>
            <a:r>
              <a:rPr lang="pt-BR" dirty="0" smtClean="0"/>
              <a:t>de aminoácidos;</a:t>
            </a:r>
          </a:p>
          <a:p>
            <a:endParaRPr lang="pt-BR" dirty="0" smtClean="0"/>
          </a:p>
          <a:p>
            <a:r>
              <a:rPr lang="pt-BR" dirty="0" smtClean="0"/>
              <a:t>Estrutura secundária: </a:t>
            </a:r>
            <a:r>
              <a:rPr lang="el-GR" dirty="0" smtClean="0"/>
              <a:t>α</a:t>
            </a:r>
            <a:r>
              <a:rPr lang="pt-BR" dirty="0" smtClean="0"/>
              <a:t> hélice ou folha </a:t>
            </a:r>
            <a:r>
              <a:rPr lang="el-GR" dirty="0" smtClean="0"/>
              <a:t>β</a:t>
            </a:r>
            <a:r>
              <a:rPr lang="pt-BR" dirty="0" smtClean="0"/>
              <a:t>;</a:t>
            </a:r>
          </a:p>
          <a:p>
            <a:endParaRPr lang="pt-BR" dirty="0"/>
          </a:p>
          <a:p>
            <a:r>
              <a:rPr lang="pt-BR" dirty="0" smtClean="0"/>
              <a:t>Estrutura terciária: globular ou fibrosa;</a:t>
            </a:r>
          </a:p>
          <a:p>
            <a:endParaRPr lang="pt-BR" dirty="0"/>
          </a:p>
          <a:p>
            <a:r>
              <a:rPr lang="pt-BR" dirty="0" smtClean="0"/>
              <a:t>Estrutura quaternária: combinação de 2 ou mais cadeias.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64330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Proteínas</a:t>
            </a:r>
            <a:endParaRPr lang="pt-BR" b="1" u="sng" dirty="0"/>
          </a:p>
        </p:txBody>
      </p:sp>
      <p:sp>
        <p:nvSpPr>
          <p:cNvPr id="9" name="CaixaDeTexto 8"/>
          <p:cNvSpPr txBox="1"/>
          <p:nvPr/>
        </p:nvSpPr>
        <p:spPr>
          <a:xfrm>
            <a:off x="4514851" y="5831590"/>
            <a:ext cx="3192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https://escolaeducacao.com.br/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56915" y="1314155"/>
            <a:ext cx="7478169" cy="4229690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838200" y="1471613"/>
            <a:ext cx="144885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2400" b="1" dirty="0" smtClean="0"/>
              <a:t>Estrutura:</a:t>
            </a:r>
            <a:endParaRPr lang="pt-BR" sz="2400" b="1" dirty="0"/>
          </a:p>
        </p:txBody>
      </p:sp>
      <p:sp>
        <p:nvSpPr>
          <p:cNvPr id="10" name="CaixaDeTexto 9"/>
          <p:cNvSpPr txBox="1"/>
          <p:nvPr/>
        </p:nvSpPr>
        <p:spPr>
          <a:xfrm>
            <a:off x="9507462" y="5543845"/>
            <a:ext cx="27149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sz="3200" b="1" dirty="0" smtClean="0"/>
              <a:t>Desnaturação?</a:t>
            </a:r>
            <a:endParaRPr lang="pt-BR" sz="3200" b="1" dirty="0"/>
          </a:p>
        </p:txBody>
      </p:sp>
    </p:spTree>
    <p:extLst>
      <p:ext uri="{BB962C8B-B14F-4D97-AF65-F5344CB8AC3E}">
        <p14:creationId xmlns:p14="http://schemas.microsoft.com/office/powerpoint/2010/main" val="387965043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534988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Proteínas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168403"/>
            <a:ext cx="4876800" cy="4818060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Enzimas: </a:t>
            </a:r>
            <a:r>
              <a:rPr lang="pt-BR" dirty="0"/>
              <a:t>são catalisadores biológicos responsáveis por aumentar a velocidade de uma determinada reação química. </a:t>
            </a:r>
          </a:p>
          <a:p>
            <a:r>
              <a:rPr lang="pt-BR" dirty="0" smtClean="0"/>
              <a:t>Para </a:t>
            </a:r>
            <a:r>
              <a:rPr lang="pt-BR" dirty="0"/>
              <a:t>que possam aumentar a velocidade de uma reação, as enzimas devem se ligar a </a:t>
            </a:r>
            <a:r>
              <a:rPr lang="pt-BR" dirty="0" smtClean="0"/>
              <a:t>reagentes</a:t>
            </a:r>
            <a:r>
              <a:rPr lang="pt-BR" dirty="0"/>
              <a:t> </a:t>
            </a:r>
            <a:r>
              <a:rPr lang="pt-BR" dirty="0" smtClean="0"/>
              <a:t>(conhecidos </a:t>
            </a:r>
            <a:r>
              <a:rPr lang="pt-BR" dirty="0"/>
              <a:t>como </a:t>
            </a:r>
            <a:r>
              <a:rPr lang="pt-BR" i="1" dirty="0" smtClean="0"/>
              <a:t>substratos) </a:t>
            </a:r>
            <a:r>
              <a:rPr lang="pt-BR" dirty="0" smtClean="0"/>
              <a:t>gerando o produto. </a:t>
            </a:r>
          </a:p>
          <a:p>
            <a:r>
              <a:rPr lang="pt-BR" dirty="0" smtClean="0"/>
              <a:t>Ex.: </a:t>
            </a:r>
            <a:r>
              <a:rPr lang="pt-BR" dirty="0" err="1" smtClean="0"/>
              <a:t>Sintases</a:t>
            </a:r>
            <a:r>
              <a:rPr lang="pt-BR" dirty="0" smtClean="0"/>
              <a:t>, polimerases, </a:t>
            </a:r>
            <a:r>
              <a:rPr lang="pt-BR" dirty="0" err="1" smtClean="0"/>
              <a:t>quinases</a:t>
            </a:r>
            <a:r>
              <a:rPr lang="pt-BR" dirty="0" smtClean="0"/>
              <a:t>, </a:t>
            </a:r>
            <a:r>
              <a:rPr lang="pt-BR" dirty="0" err="1" smtClean="0"/>
              <a:t>desidrogenases</a:t>
            </a:r>
            <a:r>
              <a:rPr lang="pt-BR" dirty="0" smtClean="0"/>
              <a:t>, etc.</a:t>
            </a:r>
            <a:endParaRPr lang="pt-BR" dirty="0"/>
          </a:p>
        </p:txBody>
      </p:sp>
      <p:pic>
        <p:nvPicPr>
          <p:cNvPr id="7" name="Imagem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56532" y="1828801"/>
            <a:ext cx="5538356" cy="2971800"/>
          </a:xfrm>
          <a:prstGeom prst="rect">
            <a:avLst/>
          </a:prstGeom>
        </p:spPr>
      </p:pic>
      <p:sp>
        <p:nvSpPr>
          <p:cNvPr id="8" name="CaixaDeTexto 7"/>
          <p:cNvSpPr txBox="1"/>
          <p:nvPr/>
        </p:nvSpPr>
        <p:spPr>
          <a:xfrm>
            <a:off x="7258050" y="4943476"/>
            <a:ext cx="3636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https://mundoeducacao.uol.com.br/</a:t>
            </a:r>
          </a:p>
        </p:txBody>
      </p:sp>
    </p:spTree>
    <p:extLst>
      <p:ext uri="{BB962C8B-B14F-4D97-AF65-F5344CB8AC3E}">
        <p14:creationId xmlns:p14="http://schemas.microsoft.com/office/powerpoint/2010/main" val="10021514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635000"/>
          </a:xfrm>
        </p:spPr>
        <p:txBody>
          <a:bodyPr>
            <a:normAutofit fontScale="90000"/>
          </a:bodyPr>
          <a:lstStyle/>
          <a:p>
            <a:pPr algn="ctr"/>
            <a:r>
              <a:rPr lang="pt-BR" b="1" u="sng" dirty="0" smtClean="0"/>
              <a:t>Proteínas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180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pt-BR" dirty="0" smtClean="0"/>
              <a:t>Funções:</a:t>
            </a:r>
          </a:p>
          <a:p>
            <a:endParaRPr lang="pt-BR" dirty="0"/>
          </a:p>
          <a:p>
            <a:r>
              <a:rPr lang="pt-BR" dirty="0"/>
              <a:t>Fornecimento de energia;</a:t>
            </a:r>
          </a:p>
          <a:p>
            <a:r>
              <a:rPr lang="pt-BR" dirty="0"/>
              <a:t>Estruturação da célula;</a:t>
            </a:r>
          </a:p>
          <a:p>
            <a:r>
              <a:rPr lang="pt-BR" dirty="0"/>
              <a:t>Catalisador de funções biológicas, na forma de </a:t>
            </a:r>
            <a:r>
              <a:rPr lang="pt-BR" u="sng" dirty="0">
                <a:hlinkClick r:id="rId3"/>
              </a:rPr>
              <a:t>enzimas</a:t>
            </a:r>
            <a:r>
              <a:rPr lang="pt-BR" dirty="0"/>
              <a:t>;</a:t>
            </a:r>
          </a:p>
          <a:p>
            <a:r>
              <a:rPr lang="pt-BR" dirty="0" smtClean="0"/>
              <a:t>Transporte </a:t>
            </a:r>
            <a:r>
              <a:rPr lang="pt-BR" dirty="0"/>
              <a:t>de substâncias;</a:t>
            </a:r>
          </a:p>
          <a:p>
            <a:r>
              <a:rPr lang="pt-BR" dirty="0"/>
              <a:t>Construção e reparação dos tecidos e músculos;</a:t>
            </a:r>
          </a:p>
          <a:p>
            <a:r>
              <a:rPr lang="pt-BR" dirty="0"/>
              <a:t>Defesa do organismo, na forma de </a:t>
            </a:r>
            <a:r>
              <a:rPr lang="pt-BR" u="sng" dirty="0">
                <a:hlinkClick r:id="rId4"/>
              </a:rPr>
              <a:t>anticorpos</a:t>
            </a:r>
            <a:r>
              <a:rPr lang="pt-BR" dirty="0"/>
              <a:t>;</a:t>
            </a:r>
          </a:p>
          <a:p>
            <a:r>
              <a:rPr lang="pt-BR" dirty="0"/>
              <a:t>Produção de </a:t>
            </a:r>
            <a:r>
              <a:rPr lang="pt-BR" u="sng" dirty="0" smtClean="0">
                <a:hlinkClick r:id="rId5"/>
              </a:rPr>
              <a:t>hormônios</a:t>
            </a:r>
            <a:r>
              <a:rPr lang="pt-BR" u="sng" dirty="0" smtClean="0"/>
              <a:t>, como a insulina.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77210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DCA096A7-549F-4AAD-9BA2-CF8CB948A6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27096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/>
              <a:t>Os componentes químicos da célula</a:t>
            </a:r>
            <a:endParaRPr lang="pt-BR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t-BR" dirty="0" smtClean="0"/>
              <a:t>São classificados como:</a:t>
            </a:r>
          </a:p>
          <a:p>
            <a:pPr marL="0" indent="0">
              <a:buNone/>
            </a:pPr>
            <a:endParaRPr lang="pt-BR" dirty="0"/>
          </a:p>
          <a:p>
            <a:pPr marL="0" indent="0">
              <a:buNone/>
            </a:pPr>
            <a:r>
              <a:rPr lang="pt-BR" dirty="0" smtClean="0"/>
              <a:t>Inorgânicos – são </a:t>
            </a:r>
            <a:r>
              <a:rPr lang="pt-BR" dirty="0"/>
              <a:t>substâncias </a:t>
            </a:r>
            <a:r>
              <a:rPr lang="pt-BR" dirty="0" smtClean="0"/>
              <a:t>que não contem </a:t>
            </a:r>
            <a:r>
              <a:rPr lang="pt-BR" dirty="0"/>
              <a:t>átomos de </a:t>
            </a:r>
            <a:r>
              <a:rPr lang="pt-BR" dirty="0" smtClean="0"/>
              <a:t>carbono </a:t>
            </a:r>
            <a:r>
              <a:rPr lang="pt-BR" dirty="0"/>
              <a:t>ligados ao </a:t>
            </a:r>
            <a:r>
              <a:rPr lang="pt-BR" dirty="0" smtClean="0"/>
              <a:t>hidrogênio.</a:t>
            </a:r>
          </a:p>
          <a:p>
            <a:pPr marL="0" indent="0">
              <a:buNone/>
            </a:pPr>
            <a:r>
              <a:rPr lang="pt-BR" dirty="0" smtClean="0"/>
              <a:t>Ex.: Água e sais minerais.</a:t>
            </a:r>
            <a:endParaRPr lang="pt-BR" dirty="0"/>
          </a:p>
          <a:p>
            <a:pPr marL="0" indent="0">
              <a:buNone/>
            </a:pPr>
            <a:endParaRPr lang="pt-BR" dirty="0" smtClean="0"/>
          </a:p>
          <a:p>
            <a:pPr marL="0" indent="0">
              <a:buNone/>
            </a:pPr>
            <a:r>
              <a:rPr lang="pt-BR" dirty="0"/>
              <a:t>Orgânicos – </a:t>
            </a:r>
            <a:r>
              <a:rPr lang="pt-BR" dirty="0" smtClean="0"/>
              <a:t>estão vinculados à presença do átomo de carbono ligado ao hidrogênio.</a:t>
            </a:r>
            <a:endParaRPr lang="pt-BR" dirty="0"/>
          </a:p>
          <a:p>
            <a:pPr marL="0" indent="0">
              <a:buNone/>
            </a:pPr>
            <a:r>
              <a:rPr lang="pt-BR" dirty="0" smtClean="0"/>
              <a:t>Ex.: Ácidos nucléicos, </a:t>
            </a:r>
            <a:r>
              <a:rPr lang="pt-BR" dirty="0" err="1" smtClean="0"/>
              <a:t>glicídeos</a:t>
            </a:r>
            <a:r>
              <a:rPr lang="pt-BR" dirty="0" smtClean="0"/>
              <a:t>, lipídeos, proteínas e vitaminas.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975740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dirty="0"/>
              <a:t>Os componentes químicos da célula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Água</a:t>
            </a:r>
          </a:p>
          <a:p>
            <a:r>
              <a:rPr lang="pt-BR" dirty="0" smtClean="0"/>
              <a:t>Sais minerais</a:t>
            </a:r>
          </a:p>
          <a:p>
            <a:r>
              <a:rPr lang="pt-BR" dirty="0" smtClean="0"/>
              <a:t>Glicídios</a:t>
            </a:r>
          </a:p>
          <a:p>
            <a:r>
              <a:rPr lang="pt-BR" dirty="0" smtClean="0"/>
              <a:t>Lipídeos</a:t>
            </a:r>
          </a:p>
          <a:p>
            <a:r>
              <a:rPr lang="pt-BR" dirty="0" smtClean="0"/>
              <a:t>Proteínas</a:t>
            </a:r>
          </a:p>
          <a:p>
            <a:r>
              <a:rPr lang="pt-BR" dirty="0" smtClean="0"/>
              <a:t>Vitaminas</a:t>
            </a:r>
          </a:p>
          <a:p>
            <a:r>
              <a:rPr lang="pt-BR" dirty="0" smtClean="0"/>
              <a:t>Ácidos </a:t>
            </a:r>
            <a:r>
              <a:rPr lang="pt-BR" dirty="0"/>
              <a:t>Nucleicos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19270496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06450"/>
          </a:xfrm>
        </p:spPr>
        <p:txBody>
          <a:bodyPr/>
          <a:lstStyle/>
          <a:p>
            <a:pPr algn="ctr"/>
            <a:r>
              <a:rPr lang="pt-BR" b="1" u="sng" dirty="0" smtClean="0"/>
              <a:t>Água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457325"/>
            <a:ext cx="6034088" cy="4719638"/>
          </a:xfrm>
        </p:spPr>
        <p:txBody>
          <a:bodyPr>
            <a:normAutofit/>
          </a:bodyPr>
          <a:lstStyle/>
          <a:p>
            <a:endParaRPr lang="pt-BR" dirty="0" smtClean="0"/>
          </a:p>
          <a:p>
            <a:r>
              <a:rPr lang="pt-BR" dirty="0" smtClean="0"/>
              <a:t>75 a 85% da célula</a:t>
            </a:r>
          </a:p>
          <a:p>
            <a:endParaRPr lang="pt-BR" dirty="0"/>
          </a:p>
          <a:p>
            <a:r>
              <a:rPr lang="pt-BR" dirty="0" smtClean="0"/>
              <a:t>Fórmula: H</a:t>
            </a:r>
            <a:r>
              <a:rPr lang="pt-BR" sz="1700" dirty="0" smtClean="0"/>
              <a:t>2</a:t>
            </a:r>
            <a:r>
              <a:rPr lang="pt-BR" dirty="0" smtClean="0"/>
              <a:t>0</a:t>
            </a:r>
          </a:p>
          <a:p>
            <a:endParaRPr lang="pt-BR" dirty="0"/>
          </a:p>
          <a:p>
            <a:r>
              <a:rPr lang="pt-BR" dirty="0" smtClean="0"/>
              <a:t>Molécula: polar </a:t>
            </a:r>
          </a:p>
          <a:p>
            <a:endParaRPr lang="pt-BR" dirty="0" smtClean="0"/>
          </a:p>
          <a:p>
            <a:r>
              <a:rPr lang="pt-BR" dirty="0"/>
              <a:t>Ligações: pontes de hidrogênio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538" y="3114447"/>
            <a:ext cx="3162741" cy="3258005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99833" y="1457325"/>
            <a:ext cx="3057952" cy="2248214"/>
          </a:xfrm>
          <a:prstGeom prst="rect">
            <a:avLst/>
          </a:prstGeom>
        </p:spPr>
      </p:pic>
      <p:sp>
        <p:nvSpPr>
          <p:cNvPr id="7" name="CaixaDeTexto 6"/>
          <p:cNvSpPr txBox="1"/>
          <p:nvPr/>
        </p:nvSpPr>
        <p:spPr>
          <a:xfrm>
            <a:off x="5599833" y="3916691"/>
            <a:ext cx="3266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https://www.preparaenem.com/</a:t>
            </a:r>
          </a:p>
        </p:txBody>
      </p:sp>
    </p:spTree>
    <p:extLst>
      <p:ext uri="{BB962C8B-B14F-4D97-AF65-F5344CB8AC3E}">
        <p14:creationId xmlns:p14="http://schemas.microsoft.com/office/powerpoint/2010/main" val="39660720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79463"/>
          </a:xfrm>
        </p:spPr>
        <p:txBody>
          <a:bodyPr/>
          <a:lstStyle/>
          <a:p>
            <a:pPr algn="ctr"/>
            <a:r>
              <a:rPr lang="pt-BR" b="1" u="sng" dirty="0"/>
              <a:t>Água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/>
              <a:t>Solvente </a:t>
            </a:r>
            <a:r>
              <a:rPr lang="pt-BR" dirty="0" smtClean="0"/>
              <a:t>universal</a:t>
            </a:r>
          </a:p>
          <a:p>
            <a:endParaRPr lang="pt-BR" dirty="0"/>
          </a:p>
          <a:p>
            <a:r>
              <a:rPr lang="pt-BR" dirty="0" smtClean="0"/>
              <a:t>Possibilita </a:t>
            </a:r>
            <a:r>
              <a:rPr lang="pt-BR" dirty="0"/>
              <a:t>reações químicas e transporte de </a:t>
            </a:r>
            <a:r>
              <a:rPr lang="pt-BR" dirty="0" smtClean="0"/>
              <a:t>substâncias</a:t>
            </a:r>
            <a:endParaRPr lang="pt-BR" dirty="0"/>
          </a:p>
          <a:p>
            <a:endParaRPr lang="pt-BR" dirty="0"/>
          </a:p>
          <a:p>
            <a:r>
              <a:rPr lang="pt-BR" dirty="0"/>
              <a:t>Protetor térmico</a:t>
            </a:r>
            <a:r>
              <a:rPr lang="pt-BR" dirty="0" smtClean="0"/>
              <a:t>: calor específico alto</a:t>
            </a:r>
          </a:p>
          <a:p>
            <a:endParaRPr lang="pt-BR" dirty="0"/>
          </a:p>
          <a:p>
            <a:r>
              <a:rPr lang="pt-BR" dirty="0" smtClean="0"/>
              <a:t>Tensão superficial: coesão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6052" y="3429000"/>
            <a:ext cx="3057952" cy="2314898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789140" y="5775764"/>
            <a:ext cx="4443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https://umaquimicairresistivel.blogspot.com/</a:t>
            </a:r>
          </a:p>
        </p:txBody>
      </p:sp>
    </p:spTree>
    <p:extLst>
      <p:ext uri="{BB962C8B-B14F-4D97-AF65-F5344CB8AC3E}">
        <p14:creationId xmlns:p14="http://schemas.microsoft.com/office/powerpoint/2010/main" val="29710698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Sais Minerais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419099" y="1690688"/>
            <a:ext cx="9739313" cy="4351338"/>
          </a:xfrm>
        </p:spPr>
        <p:txBody>
          <a:bodyPr>
            <a:normAutofit/>
          </a:bodyPr>
          <a:lstStyle/>
          <a:p>
            <a:r>
              <a:rPr lang="pt-BR" dirty="0" smtClean="0"/>
              <a:t>Cerca </a:t>
            </a:r>
            <a:r>
              <a:rPr lang="pt-BR" dirty="0"/>
              <a:t>de 1% da célula.</a:t>
            </a:r>
          </a:p>
          <a:p>
            <a:r>
              <a:rPr lang="pt-BR" dirty="0"/>
              <a:t>Compostos por </a:t>
            </a:r>
            <a:r>
              <a:rPr lang="pt-BR" dirty="0" smtClean="0"/>
              <a:t>íons inorgânicos. </a:t>
            </a:r>
            <a:endParaRPr lang="pt-BR" dirty="0"/>
          </a:p>
          <a:p>
            <a:endParaRPr lang="pt-BR" dirty="0"/>
          </a:p>
          <a:p>
            <a:endParaRPr lang="pt-BR" dirty="0" smtClean="0"/>
          </a:p>
          <a:p>
            <a:r>
              <a:rPr lang="pt-BR" dirty="0" smtClean="0"/>
              <a:t>Se apresentam de duas formas no organismo: como componentes estruturais ou íons dissolvidos.</a:t>
            </a:r>
            <a:r>
              <a:rPr lang="pt-BR" dirty="0"/>
              <a:t> </a:t>
            </a:r>
            <a:endParaRPr lang="pt-BR" dirty="0" smtClean="0"/>
          </a:p>
          <a:p>
            <a:r>
              <a:rPr lang="pt-BR" dirty="0" smtClean="0"/>
              <a:t>Esses </a:t>
            </a:r>
            <a:r>
              <a:rPr lang="pt-BR" dirty="0"/>
              <a:t>compostos podem ser encontrados em frutas, legumes, verduras, frutos do mar, leite e em outros alimentos.</a:t>
            </a:r>
          </a:p>
          <a:p>
            <a:endParaRPr lang="pt-BR" dirty="0" smtClean="0"/>
          </a:p>
        </p:txBody>
      </p:sp>
    </p:spTree>
    <p:extLst>
      <p:ext uri="{BB962C8B-B14F-4D97-AF65-F5344CB8AC3E}">
        <p14:creationId xmlns:p14="http://schemas.microsoft.com/office/powerpoint/2010/main" val="2523129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Sais Minerais</a:t>
            </a:r>
            <a:endParaRPr lang="pt-BR" b="1" u="sng" dirty="0"/>
          </a:p>
        </p:txBody>
      </p:sp>
      <p:pic>
        <p:nvPicPr>
          <p:cNvPr id="8" name="Espaço Reservado para Conteú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19275" y="1690688"/>
            <a:ext cx="5030155" cy="3977331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 rotWithShape="1">
          <a:blip r:embed="rId4"/>
          <a:srcRect l="-2" r="-178"/>
          <a:stretch/>
        </p:blipFill>
        <p:spPr>
          <a:xfrm>
            <a:off x="490109" y="1690688"/>
            <a:ext cx="5439059" cy="3594010"/>
          </a:xfrm>
          <a:prstGeom prst="rect">
            <a:avLst/>
          </a:prstGeom>
        </p:spPr>
      </p:pic>
      <p:sp>
        <p:nvSpPr>
          <p:cNvPr id="10" name="CaixaDeTexto 9"/>
          <p:cNvSpPr txBox="1"/>
          <p:nvPr/>
        </p:nvSpPr>
        <p:spPr>
          <a:xfrm>
            <a:off x="1599100" y="5517351"/>
            <a:ext cx="32210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https://realizeeducacao.com.br/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7743825" y="5702017"/>
            <a:ext cx="29664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https://www.drjoffre.com.br/</a:t>
            </a:r>
          </a:p>
        </p:txBody>
      </p:sp>
    </p:spTree>
    <p:extLst>
      <p:ext uri="{BB962C8B-B14F-4D97-AF65-F5344CB8AC3E}">
        <p14:creationId xmlns:p14="http://schemas.microsoft.com/office/powerpoint/2010/main" val="22667383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365CD79-8162-4A4D-8B3F-5775CD4C7C3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t-BR" b="1" u="sng" dirty="0" smtClean="0"/>
              <a:t>Sais Minerais</a:t>
            </a:r>
            <a:endParaRPr lang="pt-BR" b="1" u="sng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idx="1"/>
          </p:nvPr>
        </p:nvSpPr>
        <p:spPr>
          <a:xfrm>
            <a:off x="838200" y="1825625"/>
            <a:ext cx="4205288" cy="4351338"/>
          </a:xfrm>
        </p:spPr>
        <p:txBody>
          <a:bodyPr>
            <a:normAutofit fontScale="92500" lnSpcReduction="10000"/>
          </a:bodyPr>
          <a:lstStyle/>
          <a:p>
            <a:r>
              <a:rPr lang="pt-BR" dirty="0" smtClean="0"/>
              <a:t>Ex</a:t>
            </a:r>
            <a:r>
              <a:rPr lang="pt-BR" dirty="0"/>
              <a:t>.: Ferro, cálcio, Iodo, sódio e potássio, </a:t>
            </a:r>
            <a:r>
              <a:rPr lang="pt-BR" dirty="0" smtClean="0"/>
              <a:t>zinco, etc.</a:t>
            </a:r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  <a:p>
            <a:r>
              <a:rPr lang="pt-BR" dirty="0"/>
              <a:t>Funções: </a:t>
            </a:r>
            <a:r>
              <a:rPr lang="pt-BR" dirty="0" smtClean="0"/>
              <a:t>Respiração celular, </a:t>
            </a:r>
            <a:r>
              <a:rPr lang="pt-BR" dirty="0"/>
              <a:t>f</a:t>
            </a:r>
            <a:r>
              <a:rPr lang="pt-BR" dirty="0" smtClean="0"/>
              <a:t>ormação dos ossos, contração muscular, condução </a:t>
            </a:r>
            <a:r>
              <a:rPr lang="pt-BR" dirty="0"/>
              <a:t>do impulso nervoso</a:t>
            </a:r>
            <a:r>
              <a:rPr lang="pt-BR" dirty="0" smtClean="0"/>
              <a:t>, cofatores enzimáticos, etc.</a:t>
            </a:r>
            <a:endParaRPr lang="pt-BR" dirty="0"/>
          </a:p>
          <a:p>
            <a:endParaRPr lang="pt-BR" dirty="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93603" y="1561833"/>
            <a:ext cx="6791550" cy="4596406"/>
          </a:xfrm>
          <a:prstGeom prst="rect">
            <a:avLst/>
          </a:prstGeom>
        </p:spPr>
      </p:pic>
      <p:sp>
        <p:nvSpPr>
          <p:cNvPr id="6" name="CaixaDeTexto 5"/>
          <p:cNvSpPr txBox="1"/>
          <p:nvPr/>
        </p:nvSpPr>
        <p:spPr>
          <a:xfrm>
            <a:off x="7187256" y="6029383"/>
            <a:ext cx="28609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t-BR" dirty="0"/>
              <a:t>https://www.tuasaude.com/</a:t>
            </a:r>
          </a:p>
        </p:txBody>
      </p:sp>
    </p:spTree>
    <p:extLst>
      <p:ext uri="{BB962C8B-B14F-4D97-AF65-F5344CB8AC3E}">
        <p14:creationId xmlns:p14="http://schemas.microsoft.com/office/powerpoint/2010/main" val="122416577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2456</TotalTime>
  <Words>637</Words>
  <Application>Microsoft Office PowerPoint</Application>
  <PresentationFormat>Widescreen</PresentationFormat>
  <Paragraphs>152</Paragraphs>
  <Slides>25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Tema do Office</vt:lpstr>
      <vt:lpstr>Apresentação do PowerPoint</vt:lpstr>
      <vt:lpstr>Apresentação do PowerPoint</vt:lpstr>
      <vt:lpstr>Os componentes químicos da célula</vt:lpstr>
      <vt:lpstr>Os componentes químicos da célula</vt:lpstr>
      <vt:lpstr>Água</vt:lpstr>
      <vt:lpstr>Água</vt:lpstr>
      <vt:lpstr>Sais Minerais</vt:lpstr>
      <vt:lpstr>Sais Minerais</vt:lpstr>
      <vt:lpstr>Sais Minerais</vt:lpstr>
      <vt:lpstr>Glicídeos</vt:lpstr>
      <vt:lpstr>Glicídeos</vt:lpstr>
      <vt:lpstr>Glicídeos</vt:lpstr>
      <vt:lpstr>Glicídeos</vt:lpstr>
      <vt:lpstr>Lipídeos</vt:lpstr>
      <vt:lpstr>Lipídeos</vt:lpstr>
      <vt:lpstr>Lipídeos</vt:lpstr>
      <vt:lpstr>Proteínas</vt:lpstr>
      <vt:lpstr>Proteínas</vt:lpstr>
      <vt:lpstr>Proteínas</vt:lpstr>
      <vt:lpstr>Proteínas</vt:lpstr>
      <vt:lpstr>Proteínas</vt:lpstr>
      <vt:lpstr>Proteínas</vt:lpstr>
      <vt:lpstr>Proteínas</vt:lpstr>
      <vt:lpstr>Proteínas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Gabriela Oliveira</dc:creator>
  <cp:lastModifiedBy>Madalena Barroso</cp:lastModifiedBy>
  <cp:revision>85</cp:revision>
  <dcterms:created xsi:type="dcterms:W3CDTF">2025-01-16T21:57:08Z</dcterms:created>
  <dcterms:modified xsi:type="dcterms:W3CDTF">2025-03-31T14:35:51Z</dcterms:modified>
</cp:coreProperties>
</file>