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58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44D90"/>
    <a:srgbClr val="CDD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7794A-1167-4743-BCF2-9F74AB6C4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B91959-2A3B-469F-B4A7-3CE2A6AB1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40E396-F92E-4F22-B3D3-AAF40916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E1F67C-53DE-4959-9078-3848C2AD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3DE292-D213-4084-96FA-5C89C218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58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A7966-BDCC-4BA3-A13E-B78E8EA6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3911B20-3529-4581-A406-85C249F3B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5B04B8-AF0A-4D33-AFBF-AA0B59D4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C26613-947B-4FAC-921D-F6CB3D768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EE8E2C-405D-4DC3-84F9-C1D8DB93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77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7014FA-8679-4422-9AE0-A34C8EC8E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D54ED5D-2B47-44F7-AF8F-028EF9559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E80083-C8D5-4C8C-962D-47DA53F9B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80446C-F684-43E2-8AC2-BEBFCCA7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B642DA-8137-468A-9435-1B7C4CA6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02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321C0-43F2-48F0-8A6D-3C8FB248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BD1DB9-192E-4099-BEE0-78D0F44A3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B73B6D-6A3B-422A-A0A7-3954B1F8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F089B2-E2EE-4D8B-ADA2-AB96F6A1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CF61FA-1A8A-4D8C-A58C-BE73DFE6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90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4BFE4-81E5-46C7-9795-5A6250AA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5AEED3-CCD1-4101-9C0C-C64BE820B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34F74-06A2-4B8B-98AE-54BCEFA7B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4EFECB-B929-4D96-852D-497B23659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37CEC0-F344-4309-A14E-9E73F840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82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9FFE1-F6C3-4CB3-A50E-5F882275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90527D-26A2-427A-851B-EC7266F1B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731405-424A-4DEF-9274-5C40905F6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D30DD5-B6CA-41CF-8311-F81CEDB2D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BF850D-C02C-43D7-8FCF-5B6EC6801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73688D-F804-41E1-80EA-350AE312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53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7B26C-AB4D-4A69-9FA2-65EA68F29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B09F1F-E81C-44B7-B394-FAECB31CD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AB7B2B4-A1A9-434F-8556-79747D294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E4678BE-F922-4C02-9888-D3F2D0F6E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5CA27EF-7021-45C4-8E45-1565DEB6F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A7E84D2-56F0-4415-80BF-24D8E01D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9A1D0E4-6BDA-41BB-96DD-EA86E938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FEE2678-1632-4410-AF68-93579B04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74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7D587-F14B-4D42-A6DF-4471814F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B50A6AF-B827-46AC-8EC6-EAFE5407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8E30F12-EA67-4018-85D7-5EEB973C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CA55EE8-3C38-483C-A529-FF85F20B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67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1B3606-7C99-4EAF-A1DF-B83547E3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2501AF-4785-4454-BA2A-4705779B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1CE0A6E-C340-49B3-A679-E7D0ACD76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63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6F5C7B-0964-4350-91B6-1344B774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D88223-90EA-48B4-8156-725B01768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02B9ECF-5355-4BC5-A286-49BFB400C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4A1C4D-3040-44A6-B90D-DBBACBA9B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B24A34-523D-44CA-B245-392507BEA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DC6B78-BD71-4F75-8BF0-CB5F0838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42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67B60-6A3D-46E7-9FFF-C9B6BD35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8DF3BC4-1251-41E6-ACA1-9103EF15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E55CC7-4BC8-42D7-998B-46D11D17F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BF930E-7DB1-4091-AE69-9F46A594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189353-3AA7-47C2-AD97-90E37FBF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FF28EF-3AE5-4513-BCEE-EF25267A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15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6D1BF50-A9FE-4BA8-966C-47CC12FD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497BF3-BE4F-410C-BDA1-60B1E603C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6082DA-8599-4067-947E-92144D0F1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9DC3-C408-49ED-8DF3-F4073B2F6E81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101452-36F9-4488-9580-51A58DD9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259F14-778E-4C79-8C37-8F7387FF7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13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031EA50-9F5B-4426-8C2F-F03729271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08DC556-2486-4CE8-B355-861426307E14}"/>
              </a:ext>
            </a:extLst>
          </p:cNvPr>
          <p:cNvSpPr txBox="1"/>
          <p:nvPr/>
        </p:nvSpPr>
        <p:spPr>
          <a:xfrm>
            <a:off x="4876801" y="4437527"/>
            <a:ext cx="4186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Professora: </a:t>
            </a:r>
            <a:endParaRPr lang="pt-BR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Madalena</a:t>
            </a:r>
            <a:endParaRPr lang="pt-BR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33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Ácidos Nucleicos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8191" y="1543050"/>
            <a:ext cx="5599292" cy="504825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672512" y="6406634"/>
            <a:ext cx="3407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https://www.todamateria.com.br/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5172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 smtClean="0"/>
              <a:t>Ácidos Nucleicos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825625"/>
            <a:ext cx="539048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u="sng" dirty="0" smtClean="0"/>
              <a:t>RNA</a:t>
            </a:r>
          </a:p>
          <a:p>
            <a:pPr marL="0" indent="0">
              <a:buNone/>
            </a:pPr>
            <a:r>
              <a:rPr lang="pt-BR" sz="3200" dirty="0" smtClean="0"/>
              <a:t>Fita simples/filamento único.</a:t>
            </a:r>
          </a:p>
          <a:p>
            <a:pPr marL="0" indent="0">
              <a:buNone/>
            </a:pPr>
            <a:r>
              <a:rPr lang="pt-BR" sz="3200" dirty="0" smtClean="0"/>
              <a:t>Nucleotídeos: A,</a:t>
            </a:r>
            <a:r>
              <a:rPr lang="pt-BR" sz="3200" b="1" u="sng" dirty="0" smtClean="0"/>
              <a:t>U</a:t>
            </a:r>
            <a:r>
              <a:rPr lang="pt-BR" sz="3200" dirty="0" smtClean="0"/>
              <a:t>, C, G.</a:t>
            </a:r>
          </a:p>
          <a:p>
            <a:pPr marL="0" indent="0">
              <a:buNone/>
            </a:pPr>
            <a:r>
              <a:rPr lang="pt-BR" sz="3200" dirty="0" smtClean="0"/>
              <a:t>São 03 tipos:</a:t>
            </a:r>
          </a:p>
          <a:p>
            <a:r>
              <a:rPr lang="pt-BR" sz="3200" dirty="0" smtClean="0"/>
              <a:t>RNAm (mensageiro)</a:t>
            </a:r>
          </a:p>
          <a:p>
            <a:r>
              <a:rPr lang="pt-BR" sz="3200" dirty="0" err="1" smtClean="0"/>
              <a:t>RNAr</a:t>
            </a:r>
            <a:r>
              <a:rPr lang="pt-BR" sz="3200" dirty="0" smtClean="0"/>
              <a:t> (ribossômico) – 80S</a:t>
            </a:r>
          </a:p>
          <a:p>
            <a:r>
              <a:rPr lang="pt-BR" sz="3200" dirty="0" err="1" smtClean="0"/>
              <a:t>RNAt</a:t>
            </a:r>
            <a:r>
              <a:rPr lang="pt-BR" sz="3200" dirty="0" smtClean="0"/>
              <a:t> (transportador)</a:t>
            </a: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134" y="1028700"/>
            <a:ext cx="4782217" cy="550621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486650" y="6529230"/>
            <a:ext cx="3160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https://brasilescola.uol.com.br/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3086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u="sng" dirty="0" smtClean="0"/>
              <a:t>Ácidos Nucleicos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0496" y="1903351"/>
            <a:ext cx="6030903" cy="424515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782425" y="6311899"/>
            <a:ext cx="3407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https://www.todamateria.com.br/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28600" y="2385466"/>
            <a:ext cx="57518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Dogma central da biologia molecular:</a:t>
            </a:r>
          </a:p>
          <a:p>
            <a:endParaRPr lang="pt-BR" dirty="0"/>
          </a:p>
          <a:p>
            <a:r>
              <a:rPr lang="pt-BR" sz="2800" dirty="0" smtClean="0"/>
              <a:t>DNA</a:t>
            </a:r>
            <a:r>
              <a:rPr lang="pt-BR" dirty="0" smtClean="0"/>
              <a:t> – transcrição – </a:t>
            </a:r>
            <a:r>
              <a:rPr lang="pt-BR" sz="2800" dirty="0" smtClean="0"/>
              <a:t>RNA</a:t>
            </a:r>
            <a:r>
              <a:rPr lang="pt-BR" dirty="0" smtClean="0"/>
              <a:t> – tradução - </a:t>
            </a:r>
            <a:r>
              <a:rPr lang="pt-BR" sz="2800" dirty="0" smtClean="0"/>
              <a:t>PROTEÍNA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94259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CA096A7-549F-4AAD-9BA2-CF8CB948A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0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 smtClean="0"/>
              <a:t>Vitaminas</a:t>
            </a:r>
            <a:endParaRPr lang="pt-BR" b="1" u="sng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3213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são moléculas orgânicas necessárias em pequena quantidade para o funcionamento adequado do organismo.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Elas </a:t>
            </a:r>
            <a:r>
              <a:rPr lang="pt-BR" dirty="0"/>
              <a:t>funcionam, principalmente, </a:t>
            </a:r>
            <a:r>
              <a:rPr lang="pt-BR" dirty="0" smtClean="0"/>
              <a:t>como </a:t>
            </a:r>
            <a:r>
              <a:rPr lang="pt-BR" b="1" dirty="0" smtClean="0"/>
              <a:t>coenzimas</a:t>
            </a:r>
            <a:r>
              <a:rPr lang="pt-BR" dirty="0" smtClean="0"/>
              <a:t>. </a:t>
            </a:r>
          </a:p>
          <a:p>
            <a:endParaRPr lang="pt-BR" dirty="0"/>
          </a:p>
          <a:p>
            <a:r>
              <a:rPr lang="pt-BR" dirty="0" smtClean="0"/>
              <a:t>Classificação: hidrossolúveis </a:t>
            </a:r>
            <a:r>
              <a:rPr lang="pt-BR" dirty="0"/>
              <a:t>(solúveis em água) ou lipossolúveis (solúveis em lipídios).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04115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 smtClean="0"/>
              <a:t>Vitaminas</a:t>
            </a:r>
            <a:endParaRPr lang="pt-BR" b="1" u="sng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8200" y="1185528"/>
            <a:ext cx="5705475" cy="4772691"/>
          </a:xfrm>
        </p:spPr>
        <p:txBody>
          <a:bodyPr>
            <a:normAutofit/>
          </a:bodyPr>
          <a:lstStyle/>
          <a:p>
            <a:r>
              <a:rPr lang="pt-BR" dirty="0"/>
              <a:t>As vitaminas são adquiridas por meio de uma alimentação </a:t>
            </a:r>
            <a:r>
              <a:rPr lang="pt-BR" dirty="0" smtClean="0"/>
              <a:t>variada.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Exemplos</a:t>
            </a:r>
            <a:r>
              <a:rPr lang="pt-BR" dirty="0"/>
              <a:t>: </a:t>
            </a:r>
            <a:r>
              <a:rPr lang="pt-BR" dirty="0" smtClean="0"/>
              <a:t>hidrossolúveis - </a:t>
            </a:r>
            <a:r>
              <a:rPr lang="pt-BR" dirty="0" smtClean="0"/>
              <a:t>Complexo </a:t>
            </a:r>
            <a:r>
              <a:rPr lang="pt-BR" dirty="0" smtClean="0"/>
              <a:t>B (oito vitaminas), </a:t>
            </a:r>
            <a:r>
              <a:rPr lang="pt-BR" dirty="0"/>
              <a:t>Vitamina </a:t>
            </a:r>
            <a:r>
              <a:rPr lang="pt-BR" dirty="0" smtClean="0"/>
              <a:t>C (ácido ascórbico). Lipossolúveis - </a:t>
            </a:r>
            <a:r>
              <a:rPr lang="pt-BR" dirty="0"/>
              <a:t>Vitamina A (retinol</a:t>
            </a:r>
            <a:r>
              <a:rPr lang="pt-BR" dirty="0" smtClean="0"/>
              <a:t>), Vitamina </a:t>
            </a:r>
            <a:r>
              <a:rPr lang="pt-BR" dirty="0" smtClean="0"/>
              <a:t>D (calciferol), </a:t>
            </a:r>
            <a:r>
              <a:rPr lang="pt-BR" dirty="0"/>
              <a:t>Vitamina </a:t>
            </a:r>
            <a:r>
              <a:rPr lang="pt-BR" dirty="0" smtClean="0"/>
              <a:t>E (tocoferol), </a:t>
            </a:r>
            <a:r>
              <a:rPr lang="pt-BR" dirty="0"/>
              <a:t>Vitamina </a:t>
            </a:r>
            <a:r>
              <a:rPr lang="pt-BR" dirty="0" smtClean="0"/>
              <a:t>K (</a:t>
            </a:r>
            <a:r>
              <a:rPr lang="pt-BR" dirty="0" err="1" smtClean="0"/>
              <a:t>filoquinona</a:t>
            </a:r>
            <a:r>
              <a:rPr lang="pt-BR" dirty="0" smtClean="0"/>
              <a:t>).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662" y="1185529"/>
            <a:ext cx="4734586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36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 smtClean="0"/>
              <a:t>Vitaminas</a:t>
            </a:r>
            <a:endParaRPr lang="pt-BR" b="1" u="sng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85763" y="1365252"/>
            <a:ext cx="5543219" cy="4421186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As vitaminas são necessárias em </a:t>
            </a:r>
            <a:r>
              <a:rPr lang="pt-BR" dirty="0"/>
              <a:t>pequenas </a:t>
            </a:r>
            <a:r>
              <a:rPr lang="pt-BR" dirty="0" smtClean="0"/>
              <a:t>quantidades (</a:t>
            </a:r>
            <a:r>
              <a:rPr lang="pt-BR" dirty="0" err="1" smtClean="0"/>
              <a:t>Hipovitaminose</a:t>
            </a:r>
            <a:r>
              <a:rPr lang="pt-BR" dirty="0" smtClean="0"/>
              <a:t> </a:t>
            </a:r>
            <a:r>
              <a:rPr lang="pt-BR" dirty="0"/>
              <a:t>X </a:t>
            </a:r>
            <a:r>
              <a:rPr lang="pt-BR" dirty="0" err="1" smtClean="0"/>
              <a:t>hipervitaminose</a:t>
            </a:r>
            <a:r>
              <a:rPr lang="pt-BR" dirty="0" smtClean="0"/>
              <a:t>)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  <a:p>
            <a:r>
              <a:rPr lang="pt-BR" dirty="0"/>
              <a:t>Sua falta pode causar doenças, </a:t>
            </a:r>
            <a:r>
              <a:rPr lang="pt-BR" dirty="0" smtClean="0"/>
              <a:t>como: </a:t>
            </a:r>
            <a:r>
              <a:rPr lang="pt-BR" dirty="0"/>
              <a:t>raquitismo (enfraquecimento dos ossos pela falta da vitamina D</a:t>
            </a:r>
            <a:r>
              <a:rPr lang="pt-BR" dirty="0" smtClean="0"/>
              <a:t>), anemia (falta de vitamina B9 ou B12), </a:t>
            </a:r>
            <a:r>
              <a:rPr lang="pt-BR" dirty="0"/>
              <a:t>o escorbuto (falta de vitamina C</a:t>
            </a:r>
            <a:r>
              <a:rPr lang="pt-BR" dirty="0" smtClean="0"/>
              <a:t>), etc.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676" y="1456688"/>
            <a:ext cx="5711630" cy="403963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668173" y="5603875"/>
            <a:ext cx="324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Fonte: Descomplica vestibulares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59893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 smtClean="0"/>
              <a:t>Ácidos Nucleicos</a:t>
            </a:r>
            <a:endParaRPr lang="pt-BR" b="1" u="sng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1825625"/>
            <a:ext cx="4962525" cy="4351338"/>
          </a:xfrm>
        </p:spPr>
        <p:txBody>
          <a:bodyPr/>
          <a:lstStyle/>
          <a:p>
            <a:r>
              <a:rPr lang="pt-BR" dirty="0" smtClean="0"/>
              <a:t>São moléculas orgânicas que possuem as informações genéticas necessárias para a manutenção dos seres vivos.</a:t>
            </a:r>
          </a:p>
          <a:p>
            <a:endParaRPr lang="pt-BR" dirty="0"/>
          </a:p>
          <a:p>
            <a:r>
              <a:rPr lang="pt-BR" dirty="0" smtClean="0"/>
              <a:t>Existem dois tipos: DNA (ácido desoxirribonucleico) e RNA (ácido ribonucleico).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8925080" y="5992297"/>
            <a:ext cx="3160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https://brasilescola.uol.com.br/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447" y="1825625"/>
            <a:ext cx="5976370" cy="319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9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 smtClean="0"/>
              <a:t>Ácidos Nucleicos</a:t>
            </a:r>
            <a:endParaRPr lang="pt-BR" b="1" u="sng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1825625"/>
            <a:ext cx="44767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São compostos por nucleotídeos:</a:t>
            </a:r>
          </a:p>
          <a:p>
            <a:pPr marL="0" indent="0">
              <a:buNone/>
            </a:pPr>
            <a:r>
              <a:rPr lang="pt-BR" dirty="0" smtClean="0"/>
              <a:t>ácido </a:t>
            </a:r>
            <a:r>
              <a:rPr lang="pt-BR" dirty="0"/>
              <a:t>fosfórico + pentose + base nitrogenada.</a:t>
            </a:r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8519346" y="5622814"/>
            <a:ext cx="3545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https://www.casadaciencia.com.br/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883" y="2400188"/>
            <a:ext cx="5108096" cy="26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1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u="sng" dirty="0" smtClean="0"/>
              <a:t>Ácidos Nucleicos</a:t>
            </a:r>
            <a:endParaRPr lang="pt-BR" b="1" u="sng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1690688"/>
            <a:ext cx="30480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Pentoses: Ribose ou desoxirribose;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Bases nitrogenadas: Purinas –</a:t>
            </a:r>
          </a:p>
          <a:p>
            <a:r>
              <a:rPr lang="pt-BR" dirty="0" smtClean="0"/>
              <a:t>Adenina </a:t>
            </a:r>
            <a:r>
              <a:rPr lang="pt-BR" dirty="0"/>
              <a:t>(A)</a:t>
            </a:r>
          </a:p>
          <a:p>
            <a:r>
              <a:rPr lang="pt-BR" dirty="0" smtClean="0"/>
              <a:t>Guanina (G)</a:t>
            </a:r>
          </a:p>
          <a:p>
            <a:pPr marL="0" indent="0">
              <a:buNone/>
            </a:pPr>
            <a:r>
              <a:rPr lang="pt-BR" dirty="0" smtClean="0"/>
              <a:t>Pirimidinas -</a:t>
            </a:r>
          </a:p>
          <a:p>
            <a:r>
              <a:rPr lang="pt-BR" dirty="0" smtClean="0"/>
              <a:t>Timina </a:t>
            </a:r>
            <a:r>
              <a:rPr lang="pt-BR" dirty="0"/>
              <a:t>(T)</a:t>
            </a:r>
          </a:p>
          <a:p>
            <a:r>
              <a:rPr lang="pt-BR" dirty="0"/>
              <a:t>Citosina (C)</a:t>
            </a:r>
          </a:p>
          <a:p>
            <a:r>
              <a:rPr lang="pt-BR" dirty="0" smtClean="0"/>
              <a:t>Uracila </a:t>
            </a:r>
            <a:r>
              <a:rPr lang="pt-BR" dirty="0"/>
              <a:t>(U)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830" y="2157412"/>
            <a:ext cx="8122170" cy="303003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972551" y="5857360"/>
            <a:ext cx="305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https://www.resumov.com.br/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4503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 smtClean="0"/>
              <a:t>Ácidos Nucleicos</a:t>
            </a:r>
            <a:endParaRPr lang="pt-BR" b="1" u="sng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1825625"/>
            <a:ext cx="4762500" cy="4351338"/>
          </a:xfrm>
        </p:spPr>
        <p:txBody>
          <a:bodyPr/>
          <a:lstStyle/>
          <a:p>
            <a:r>
              <a:rPr lang="pt-BR" dirty="0" smtClean="0"/>
              <a:t>Ligações: </a:t>
            </a:r>
            <a:r>
              <a:rPr lang="pt-BR" dirty="0" err="1" smtClean="0"/>
              <a:t>fosfodiéster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025" y="1000126"/>
            <a:ext cx="4605559" cy="53800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38" y="2662560"/>
            <a:ext cx="4386262" cy="351440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022" y="5812394"/>
            <a:ext cx="290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https://app.planejativo.com/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096000" y="6450860"/>
            <a:ext cx="3407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https://www.todamateria.com.br/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4012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 smtClean="0"/>
              <a:t>Ácidos Nucleicos</a:t>
            </a:r>
            <a:endParaRPr lang="pt-BR" b="1" u="sng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14350" y="1825625"/>
            <a:ext cx="508635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4000" u="sng" dirty="0" smtClean="0"/>
              <a:t>DNA</a:t>
            </a:r>
          </a:p>
          <a:p>
            <a:pPr marL="0" indent="0">
              <a:buNone/>
            </a:pPr>
            <a:r>
              <a:rPr lang="pt-BR" dirty="0" smtClean="0"/>
              <a:t>Maior parte encontrado nos cromossomos.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Estrutura: </a:t>
            </a:r>
          </a:p>
          <a:p>
            <a:r>
              <a:rPr lang="pt-BR" dirty="0" smtClean="0"/>
              <a:t>dupla hélice</a:t>
            </a:r>
          </a:p>
          <a:p>
            <a:r>
              <a:rPr lang="pt-BR" dirty="0" smtClean="0"/>
              <a:t>Sentido antiparalelo (5’ – 3’) </a:t>
            </a:r>
          </a:p>
          <a:p>
            <a:r>
              <a:rPr lang="pt-BR" dirty="0" smtClean="0"/>
              <a:t>Pontes de hidrogênio </a:t>
            </a:r>
          </a:p>
          <a:p>
            <a:r>
              <a:rPr lang="pt-BR" dirty="0" smtClean="0"/>
              <a:t>Sequências complementares (A=T e C</a:t>
            </a:r>
            <a:r>
              <a:rPr lang="el-GR" dirty="0" smtClean="0"/>
              <a:t>Ξ</a:t>
            </a:r>
            <a:r>
              <a:rPr lang="pt-BR" dirty="0" smtClean="0"/>
              <a:t>G)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539" y="1825625"/>
            <a:ext cx="6412167" cy="42037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586663" y="5992297"/>
            <a:ext cx="2387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https://sanarmed.com/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5826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355</Words>
  <Application>Microsoft Office PowerPoint</Application>
  <PresentationFormat>Widescreen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do Office</vt:lpstr>
      <vt:lpstr>Apresentação do PowerPoint</vt:lpstr>
      <vt:lpstr>Vitaminas</vt:lpstr>
      <vt:lpstr>Vitaminas</vt:lpstr>
      <vt:lpstr>Vitaminas</vt:lpstr>
      <vt:lpstr>Ácidos Nucleicos</vt:lpstr>
      <vt:lpstr>Ácidos Nucleicos</vt:lpstr>
      <vt:lpstr>Ácidos Nucleicos</vt:lpstr>
      <vt:lpstr>Ácidos Nucleicos</vt:lpstr>
      <vt:lpstr>Ácidos Nucleicos</vt:lpstr>
      <vt:lpstr>Ácidos Nucleicos</vt:lpstr>
      <vt:lpstr>Ácidos Nucleicos</vt:lpstr>
      <vt:lpstr>Ácidos Nucleicos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Oliveira</dc:creator>
  <cp:lastModifiedBy>Madalena Barroso</cp:lastModifiedBy>
  <cp:revision>15</cp:revision>
  <dcterms:created xsi:type="dcterms:W3CDTF">2025-01-16T21:57:08Z</dcterms:created>
  <dcterms:modified xsi:type="dcterms:W3CDTF">2025-04-02T18:52:37Z</dcterms:modified>
</cp:coreProperties>
</file>