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</p:sldIdLst>
  <p:sldSz cy="6858000" cx="12192000"/>
  <p:notesSz cx="6858000" cy="9144000"/>
  <p:embeddedFontLst>
    <p:embeddedFont>
      <p:font typeface="Playfair Display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4" roundtripDataSignature="AMtx7mjgbNyeLxybEFj/D3TErHX1Nn3u4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8F07E4C-5B16-4B85-ADDB-4361E709B62C}">
  <a:tblStyle styleId="{08F07E4C-5B16-4B85-ADDB-4361E709B62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PlayfairDisplay-bold.fntdata"/><Relationship Id="rId30" Type="http://schemas.openxmlformats.org/officeDocument/2006/relationships/font" Target="fonts/PlayfairDisplay-regular.fntdata"/><Relationship Id="rId11" Type="http://schemas.openxmlformats.org/officeDocument/2006/relationships/slide" Target="slides/slide5.xml"/><Relationship Id="rId33" Type="http://schemas.openxmlformats.org/officeDocument/2006/relationships/font" Target="fonts/PlayfairDisplay-boldItalic.fntdata"/><Relationship Id="rId10" Type="http://schemas.openxmlformats.org/officeDocument/2006/relationships/slide" Target="slides/slide4.xml"/><Relationship Id="rId32" Type="http://schemas.openxmlformats.org/officeDocument/2006/relationships/font" Target="fonts/PlayfairDisplay-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34" Type="http://customschemas.google.com/relationships/presentationmetadata" Target="meta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d378d55ef1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g3d378d55ef1_0_3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d378d55ef1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g3d378d55ef1_0_4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d378d55ef1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g3d378d55ef1_0_5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d378d55ef1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g3d378d55ef1_0_7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d378d55ef1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g3d378d55ef1_0_6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d378d55ef1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g3d378d55ef1_0_9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d378d55ef1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g3d378d55ef1_0_1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d378d55ef1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g3d378d55ef1_0_1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d378d55ef1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g3d378d55ef1_0_10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d378d55ef1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g3d378d55ef1_0_13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d378d55ef1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g3d378d55ef1_0_1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d37f4cf30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g3d37f4cf305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d378d55ef1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g3d378d55ef1_0_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d378d55ef1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g3d378d55ef1_0_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d378d55ef1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g3d378d55ef1_0_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d378d55ef1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g3d378d55ef1_0_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8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8"/>
          <p:cNvSpPr txBox="1"/>
          <p:nvPr>
            <p:ph idx="1"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8"/>
          <p:cNvSpPr txBox="1"/>
          <p:nvPr>
            <p:ph idx="2"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9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9"/>
          <p:cNvSpPr txBox="1"/>
          <p:nvPr>
            <p:ph idx="1"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9"/>
          <p:cNvSpPr txBox="1"/>
          <p:nvPr>
            <p:ph idx="2"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9"/>
          <p:cNvSpPr txBox="1"/>
          <p:nvPr>
            <p:ph idx="3"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39"/>
          <p:cNvSpPr txBox="1"/>
          <p:nvPr>
            <p:ph idx="4"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0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40"/>
          <p:cNvSpPr txBox="1"/>
          <p:nvPr>
            <p:ph idx="1"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40"/>
          <p:cNvSpPr txBox="1"/>
          <p:nvPr>
            <p:ph idx="2"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40"/>
          <p:cNvSpPr txBox="1"/>
          <p:nvPr>
            <p:ph idx="3"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40"/>
          <p:cNvSpPr txBox="1"/>
          <p:nvPr>
            <p:ph idx="4"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0"/>
          <p:cNvSpPr txBox="1"/>
          <p:nvPr>
            <p:ph idx="5"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40"/>
          <p:cNvSpPr txBox="1"/>
          <p:nvPr>
            <p:ph idx="6"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1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1"/>
          <p:cNvSpPr txBox="1"/>
          <p:nvPr>
            <p:ph idx="1"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2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2"/>
          <p:cNvSpPr txBox="1"/>
          <p:nvPr>
            <p:ph idx="1"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3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43"/>
          <p:cNvSpPr txBox="1"/>
          <p:nvPr>
            <p:ph idx="1"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43"/>
          <p:cNvSpPr txBox="1"/>
          <p:nvPr>
            <p:ph idx="2"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4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5"/>
          <p:cNvSpPr txBox="1"/>
          <p:nvPr>
            <p:ph idx="1"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6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46"/>
          <p:cNvSpPr txBox="1"/>
          <p:nvPr>
            <p:ph idx="1"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46"/>
          <p:cNvSpPr txBox="1"/>
          <p:nvPr>
            <p:ph idx="2"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46"/>
          <p:cNvSpPr txBox="1"/>
          <p:nvPr>
            <p:ph idx="3"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0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30"/>
          <p:cNvSpPr txBox="1"/>
          <p:nvPr>
            <p:ph idx="1"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7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47"/>
          <p:cNvSpPr txBox="1"/>
          <p:nvPr>
            <p:ph idx="1"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47"/>
          <p:cNvSpPr txBox="1"/>
          <p:nvPr>
            <p:ph idx="2"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47"/>
          <p:cNvSpPr txBox="1"/>
          <p:nvPr>
            <p:ph idx="3"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8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48"/>
          <p:cNvSpPr txBox="1"/>
          <p:nvPr>
            <p:ph idx="1"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48"/>
          <p:cNvSpPr txBox="1"/>
          <p:nvPr>
            <p:ph idx="2"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48"/>
          <p:cNvSpPr txBox="1"/>
          <p:nvPr>
            <p:ph idx="3"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9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49"/>
          <p:cNvSpPr txBox="1"/>
          <p:nvPr>
            <p:ph idx="1"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49"/>
          <p:cNvSpPr txBox="1"/>
          <p:nvPr>
            <p:ph idx="2"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0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50"/>
          <p:cNvSpPr txBox="1"/>
          <p:nvPr>
            <p:ph idx="1"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50"/>
          <p:cNvSpPr txBox="1"/>
          <p:nvPr>
            <p:ph idx="2"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50"/>
          <p:cNvSpPr txBox="1"/>
          <p:nvPr>
            <p:ph idx="3"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50"/>
          <p:cNvSpPr txBox="1"/>
          <p:nvPr>
            <p:ph idx="4"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1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51"/>
          <p:cNvSpPr txBox="1"/>
          <p:nvPr>
            <p:ph idx="1"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51"/>
          <p:cNvSpPr txBox="1"/>
          <p:nvPr>
            <p:ph idx="2"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51"/>
          <p:cNvSpPr txBox="1"/>
          <p:nvPr>
            <p:ph idx="3"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51"/>
          <p:cNvSpPr txBox="1"/>
          <p:nvPr>
            <p:ph idx="4"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51"/>
          <p:cNvSpPr txBox="1"/>
          <p:nvPr>
            <p:ph idx="5"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51"/>
          <p:cNvSpPr txBox="1"/>
          <p:nvPr>
            <p:ph idx="6"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1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31"/>
          <p:cNvSpPr txBox="1"/>
          <p:nvPr>
            <p:ph idx="1"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2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2"/>
          <p:cNvSpPr txBox="1"/>
          <p:nvPr>
            <p:ph idx="1"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2"/>
          <p:cNvSpPr txBox="1"/>
          <p:nvPr>
            <p:ph idx="2"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3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4"/>
          <p:cNvSpPr txBox="1"/>
          <p:nvPr>
            <p:ph idx="1"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5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5"/>
          <p:cNvSpPr txBox="1"/>
          <p:nvPr>
            <p:ph idx="1"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5"/>
          <p:cNvSpPr txBox="1"/>
          <p:nvPr>
            <p:ph idx="2"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5"/>
          <p:cNvSpPr txBox="1"/>
          <p:nvPr>
            <p:ph idx="3"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6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6"/>
          <p:cNvSpPr txBox="1"/>
          <p:nvPr>
            <p:ph idx="1"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6"/>
          <p:cNvSpPr txBox="1"/>
          <p:nvPr>
            <p:ph idx="2"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36"/>
          <p:cNvSpPr txBox="1"/>
          <p:nvPr>
            <p:ph idx="3"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7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37"/>
          <p:cNvSpPr txBox="1"/>
          <p:nvPr>
            <p:ph idx="1"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7"/>
          <p:cNvSpPr txBox="1"/>
          <p:nvPr>
            <p:ph idx="2"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7"/>
          <p:cNvSpPr txBox="1"/>
          <p:nvPr>
            <p:ph idx="3"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1.jp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1.jp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2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286800" y="221040"/>
            <a:ext cx="3100680" cy="141804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26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9" name="Google Shape;9;p26"/>
          <p:cNvSpPr txBox="1"/>
          <p:nvPr>
            <p:ph idx="1"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28"/>
          <p:cNvPicPr preferRelativeResize="0"/>
          <p:nvPr/>
        </p:nvPicPr>
        <p:blipFill rotWithShape="1">
          <a:blip r:embed="rId1">
            <a:alphaModFix/>
          </a:blip>
          <a:srcRect b="14418" l="0" r="0" t="72840"/>
          <a:stretch/>
        </p:blipFill>
        <p:spPr>
          <a:xfrm>
            <a:off x="0" y="0"/>
            <a:ext cx="12191760" cy="874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90640" y="111960"/>
            <a:ext cx="1801440" cy="64152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28"/>
          <p:cNvSpPr/>
          <p:nvPr/>
        </p:nvSpPr>
        <p:spPr>
          <a:xfrm>
            <a:off x="7813800" y="248040"/>
            <a:ext cx="3567600" cy="435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HISTÓRIA DO BRASIL</a:t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8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63" name="Google Shape;63;p28"/>
          <p:cNvSpPr txBox="1"/>
          <p:nvPr>
            <p:ph idx="1"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pt.wikipedia.org/wiki/Pra%C3%A7a_da_Piedade" TargetMode="External"/><Relationship Id="rId4" Type="http://schemas.openxmlformats.org/officeDocument/2006/relationships/hyperlink" Target="https://pt.wikipedia.org/wiki/Salvador" TargetMode="External"/><Relationship Id="rId5" Type="http://schemas.openxmlformats.org/officeDocument/2006/relationships/image" Target="../media/image1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www.youtube.com/watch?v=dWkHIc2ogvI" TargetMode="External"/><Relationship Id="rId4" Type="http://schemas.openxmlformats.org/officeDocument/2006/relationships/image" Target="../media/image1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"/>
          <p:cNvSpPr/>
          <p:nvPr/>
        </p:nvSpPr>
        <p:spPr>
          <a:xfrm>
            <a:off x="3462120" y="5981400"/>
            <a:ext cx="2747160" cy="435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1"/>
          <p:cNvSpPr/>
          <p:nvPr/>
        </p:nvSpPr>
        <p:spPr>
          <a:xfrm>
            <a:off x="1459080" y="1566360"/>
            <a:ext cx="8848440" cy="660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77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História do Brasil</a:t>
            </a:r>
            <a:endParaRPr b="0" i="0" sz="77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"/>
          <p:cNvSpPr/>
          <p:nvPr/>
        </p:nvSpPr>
        <p:spPr>
          <a:xfrm>
            <a:off x="1455450" y="3648600"/>
            <a:ext cx="9281100" cy="91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5700" u="none" cap="none" strike="noStrike">
                <a:solidFill>
                  <a:schemeClr val="dk1"/>
                </a:solidFill>
                <a:highlight>
                  <a:schemeClr val="lt2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Aula </a:t>
            </a:r>
            <a:r>
              <a:rPr b="1" lang="pt-BR" sz="5700">
                <a:solidFill>
                  <a:schemeClr val="dk1"/>
                </a:solidFill>
                <a:highlight>
                  <a:schemeClr val="lt2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5 - </a:t>
            </a:r>
            <a:r>
              <a:rPr b="1" i="0" lang="pt-BR" sz="5700" u="none" cap="none" strike="noStrike">
                <a:solidFill>
                  <a:schemeClr val="dk1"/>
                </a:solidFill>
                <a:highlight>
                  <a:schemeClr val="lt2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Colonização IV</a:t>
            </a:r>
            <a:endParaRPr b="1" i="0" sz="5700" u="none" cap="none" strike="noStrike">
              <a:solidFill>
                <a:schemeClr val="dk1"/>
              </a:solidFill>
              <a:highlight>
                <a:schemeClr val="lt2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solidFill>
                <a:schemeClr val="dk1"/>
              </a:solidFill>
              <a:highlight>
                <a:schemeClr val="lt2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600">
                <a:solidFill>
                  <a:schemeClr val="dk1"/>
                </a:solidFill>
                <a:highlight>
                  <a:schemeClr val="lt2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Crise do </a:t>
            </a:r>
            <a:r>
              <a:rPr b="1" lang="pt-BR" sz="4600">
                <a:solidFill>
                  <a:schemeClr val="dk1"/>
                </a:solidFill>
                <a:highlight>
                  <a:schemeClr val="lt2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Sistema Colonial</a:t>
            </a:r>
            <a:r>
              <a:rPr b="1" lang="pt-BR" sz="4600">
                <a:solidFill>
                  <a:schemeClr val="dk1"/>
                </a:solidFill>
                <a:highlight>
                  <a:schemeClr val="lt2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: Período Pombalino e Inconfidências.</a:t>
            </a:r>
            <a:endParaRPr b="1" i="0" sz="4600" u="none" cap="none" strike="noStrike">
              <a:solidFill>
                <a:schemeClr val="dk1"/>
              </a:solidFill>
              <a:highlight>
                <a:schemeClr val="lt2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9" name="Google Shape;119;p1"/>
          <p:cNvSpPr/>
          <p:nvPr/>
        </p:nvSpPr>
        <p:spPr>
          <a:xfrm>
            <a:off x="85320" y="5486400"/>
            <a:ext cx="9036720" cy="1705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31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Luca Romano, Natasha Mosley e Julia</a:t>
            </a:r>
            <a:endParaRPr b="0" i="0" sz="3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b="1" lang="pt-BR" sz="31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01/04</a:t>
            </a:r>
            <a:r>
              <a:rPr b="1" i="0" lang="pt-BR" sz="31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/2026</a:t>
            </a:r>
            <a:endParaRPr b="0" i="0" sz="31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"/>
          <p:cNvSpPr/>
          <p:nvPr/>
        </p:nvSpPr>
        <p:spPr>
          <a:xfrm>
            <a:off x="85320" y="5370840"/>
            <a:ext cx="2747520" cy="435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d378d55ef1_0_37"/>
          <p:cNvSpPr/>
          <p:nvPr/>
        </p:nvSpPr>
        <p:spPr>
          <a:xfrm>
            <a:off x="365400" y="851760"/>
            <a:ext cx="96216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290"/>
              <a:t>Inconfidência Mineira (1789)</a:t>
            </a:r>
            <a:endParaRPr b="0" i="0" sz="329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g3d378d55ef1_0_37"/>
          <p:cNvSpPr/>
          <p:nvPr/>
        </p:nvSpPr>
        <p:spPr>
          <a:xfrm>
            <a:off x="365400" y="1802525"/>
            <a:ext cx="4968600" cy="50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pt-BR" sz="2400"/>
              <a:t>Insatisfações das elites mineiras:</a:t>
            </a:r>
            <a:endParaRPr sz="2400"/>
          </a:p>
          <a:p>
            <a:pPr indent="-3810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pt-BR" sz="2400"/>
              <a:t>Reforço do Pacto Colonial: intensificação do controle sobre o comércio</a:t>
            </a:r>
            <a:endParaRPr sz="2400"/>
          </a:p>
          <a:p>
            <a:pPr indent="-3810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pt-BR" sz="2400"/>
              <a:t>Esgotamento do ouro</a:t>
            </a:r>
            <a:endParaRPr sz="2400"/>
          </a:p>
          <a:p>
            <a:pPr indent="-3810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pt-BR" sz="2400"/>
              <a:t>Cobrança exagerada dos impostos: anúncio da Derrama</a:t>
            </a:r>
            <a:endParaRPr sz="24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" name="Google Shape;179;g3d378d55ef1_0_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6400" y="2007639"/>
            <a:ext cx="6503350" cy="356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d378d55ef1_0_48"/>
          <p:cNvSpPr/>
          <p:nvPr/>
        </p:nvSpPr>
        <p:spPr>
          <a:xfrm>
            <a:off x="365400" y="851760"/>
            <a:ext cx="96216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290"/>
              <a:t>Continuação: </a:t>
            </a:r>
            <a:r>
              <a:rPr b="1" lang="pt-BR" sz="3290"/>
              <a:t>Inconfidência Mineira (1789)</a:t>
            </a:r>
            <a:endParaRPr b="0" i="0" sz="329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g3d378d55ef1_0_48"/>
          <p:cNvSpPr/>
          <p:nvPr/>
        </p:nvSpPr>
        <p:spPr>
          <a:xfrm>
            <a:off x="5005600" y="1682200"/>
            <a:ext cx="7186500" cy="54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pt-BR" sz="2000">
                <a:solidFill>
                  <a:schemeClr val="dk1"/>
                </a:solidFill>
              </a:rPr>
              <a:t>Objetivos: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pt-BR" sz="2000">
                <a:solidFill>
                  <a:schemeClr val="dk1"/>
                </a:solidFill>
              </a:rPr>
              <a:t>fundar uma República Independente em Minas Gerais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pt-BR" sz="2000">
                <a:solidFill>
                  <a:schemeClr val="dk1"/>
                </a:solidFill>
              </a:rPr>
              <a:t>Fim do Pacto Colonial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pt-BR" sz="2000">
                <a:solidFill>
                  <a:schemeClr val="dk1"/>
                </a:solidFill>
              </a:rPr>
              <a:t>Não havia consenso sobre a questão da escravidão;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pt-BR" sz="2000">
                <a:solidFill>
                  <a:schemeClr val="dk1"/>
                </a:solidFill>
              </a:rPr>
              <a:t>Influência da Revolução Americana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pt-BR" sz="2000">
                <a:solidFill>
                  <a:schemeClr val="dk1"/>
                </a:solidFill>
              </a:rPr>
              <a:t>A revolta não chegou a acontecer. Um dos membros traiu o movimento, denunciando seus principais participantes. Alguns foram presos, outros mandados pro exílio na África, outros enviados para um convento em Portugal e outros assassinados (caso de Tiradentes). </a:t>
            </a:r>
            <a:endParaRPr sz="20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6" name="Google Shape;186;g3d378d55ef1_0_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400" y="2307500"/>
            <a:ext cx="4640200" cy="380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d378d55ef1_0_56"/>
          <p:cNvSpPr/>
          <p:nvPr/>
        </p:nvSpPr>
        <p:spPr>
          <a:xfrm>
            <a:off x="365400" y="851760"/>
            <a:ext cx="96216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290"/>
              <a:t>Tiradentes e a </a:t>
            </a:r>
            <a:r>
              <a:rPr b="1" lang="pt-BR" sz="3290"/>
              <a:t>Inconfidência Mineira</a:t>
            </a:r>
            <a:endParaRPr b="0" i="0" sz="329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g3d378d55ef1_0_56"/>
          <p:cNvSpPr/>
          <p:nvPr/>
        </p:nvSpPr>
        <p:spPr>
          <a:xfrm>
            <a:off x="280725" y="1682200"/>
            <a:ext cx="11911500" cy="54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-"/>
            </a:pPr>
            <a:r>
              <a:rPr lang="pt-BR" sz="2300">
                <a:solidFill>
                  <a:schemeClr val="dk1"/>
                </a:solidFill>
              </a:rPr>
              <a:t>Construção de Tiradentes como um herói da República e mártir da independência do Brasil </a:t>
            </a:r>
            <a:endParaRPr sz="2300">
              <a:solidFill>
                <a:schemeClr val="dk1"/>
              </a:solidFill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pt-BR" sz="2300">
                <a:solidFill>
                  <a:schemeClr val="dk1"/>
                </a:solidFill>
              </a:rPr>
              <a:t>simbologia do herói: encarna uma inspiração e um desejo coletivo</a:t>
            </a:r>
            <a:endParaRPr sz="2300">
              <a:solidFill>
                <a:schemeClr val="dk1"/>
              </a:solidFill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pt-BR" sz="2300">
                <a:solidFill>
                  <a:schemeClr val="dk1"/>
                </a:solidFill>
              </a:rPr>
              <a:t>Com a Proclamação da República (1889), ele foi transformado em herói nacional, associando sua figura com a figura de Jesus e tornando-se símbolo da República brasileira</a:t>
            </a:r>
            <a:endParaRPr sz="2300">
              <a:solidFill>
                <a:schemeClr val="dk1"/>
              </a:solidFill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pt-BR" sz="2300">
                <a:solidFill>
                  <a:schemeClr val="dk1"/>
                </a:solidFill>
              </a:rPr>
              <a:t>Por que "herói da República"?: Tiradentes teria morrido "pela pátria", pela Independência, defendendo seus ideiais assim como Cristo (</a:t>
            </a:r>
            <a:r>
              <a:rPr b="1" lang="pt-BR" sz="2300">
                <a:solidFill>
                  <a:schemeClr val="dk1"/>
                </a:solidFill>
              </a:rPr>
              <a:t>mártires</a:t>
            </a:r>
            <a:r>
              <a:rPr lang="pt-BR" sz="2300">
                <a:solidFill>
                  <a:schemeClr val="dk1"/>
                </a:solidFill>
              </a:rPr>
              <a:t>)</a:t>
            </a:r>
            <a:endParaRPr sz="2300">
              <a:solidFill>
                <a:schemeClr val="dk1"/>
              </a:solidFill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pt-BR" sz="2300">
                <a:solidFill>
                  <a:schemeClr val="dk1"/>
                </a:solidFill>
              </a:rPr>
              <a:t>apelo à tradição cristã do povo para </a:t>
            </a:r>
            <a:r>
              <a:rPr b="1" lang="pt-BR" sz="2300">
                <a:solidFill>
                  <a:schemeClr val="dk1"/>
                </a:solidFill>
              </a:rPr>
              <a:t>construir a ideia de herói: </a:t>
            </a:r>
            <a:r>
              <a:rPr lang="pt-BR" sz="2300">
                <a:solidFill>
                  <a:schemeClr val="dk1"/>
                </a:solidFill>
              </a:rPr>
              <a:t>crucificação, enforcamento, cabelos e barba longos</a:t>
            </a:r>
            <a:endParaRPr b="1" sz="23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675" y="1061175"/>
            <a:ext cx="3762375" cy="57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9575" y="1676425"/>
            <a:ext cx="7972426" cy="44844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3763" y="1183100"/>
            <a:ext cx="2704474" cy="5402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d378d55ef1_0_77"/>
          <p:cNvSpPr/>
          <p:nvPr/>
        </p:nvSpPr>
        <p:spPr>
          <a:xfrm>
            <a:off x="365400" y="851760"/>
            <a:ext cx="96216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290"/>
              <a:t>A Memória sobre </a:t>
            </a:r>
            <a:r>
              <a:rPr b="1" lang="pt-BR" sz="3290"/>
              <a:t>Tiradentes: exaltação</a:t>
            </a:r>
            <a:endParaRPr b="0" i="0" sz="329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g3d378d55ef1_0_77"/>
          <p:cNvSpPr/>
          <p:nvPr/>
        </p:nvSpPr>
        <p:spPr>
          <a:xfrm>
            <a:off x="280725" y="1682200"/>
            <a:ext cx="11911500" cy="54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/>
          </a:p>
        </p:txBody>
      </p:sp>
      <p:pic>
        <p:nvPicPr>
          <p:cNvPr id="210" name="Google Shape;210;g3d378d55ef1_0_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65147"/>
            <a:ext cx="5870976" cy="391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g3d378d55ef1_0_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65850" y="2214196"/>
            <a:ext cx="5870976" cy="3219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d378d55ef1_0_65"/>
          <p:cNvSpPr/>
          <p:nvPr/>
        </p:nvSpPr>
        <p:spPr>
          <a:xfrm>
            <a:off x="365400" y="851760"/>
            <a:ext cx="96216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290"/>
              <a:t>Conjuração Baiana (1798)</a:t>
            </a:r>
            <a:endParaRPr b="0" i="0" sz="329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g3d378d55ef1_0_65"/>
          <p:cNvSpPr/>
          <p:nvPr/>
        </p:nvSpPr>
        <p:spPr>
          <a:xfrm>
            <a:off x="280725" y="1682200"/>
            <a:ext cx="11911500" cy="54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-"/>
            </a:pPr>
            <a:r>
              <a:rPr lang="pt-BR" sz="2300">
                <a:solidFill>
                  <a:schemeClr val="dk1"/>
                </a:solidFill>
              </a:rPr>
              <a:t>Insatisfações em Salvador</a:t>
            </a:r>
            <a:endParaRPr sz="2300">
              <a:solidFill>
                <a:schemeClr val="dk1"/>
              </a:solidFill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pt-BR" sz="2300">
                <a:solidFill>
                  <a:schemeClr val="dk1"/>
                </a:solidFill>
              </a:rPr>
              <a:t>Crise do Açúcar</a:t>
            </a:r>
            <a:endParaRPr sz="2300">
              <a:solidFill>
                <a:schemeClr val="dk1"/>
              </a:solidFill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pt-BR" sz="2300">
                <a:solidFill>
                  <a:schemeClr val="dk1"/>
                </a:solidFill>
              </a:rPr>
              <a:t>Alta nos preços dos alimentos</a:t>
            </a:r>
            <a:endParaRPr sz="2300">
              <a:solidFill>
                <a:schemeClr val="dk1"/>
              </a:solidFill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pt-BR" sz="2300">
                <a:solidFill>
                  <a:schemeClr val="dk1"/>
                </a:solidFill>
              </a:rPr>
              <a:t>Crise de fome</a:t>
            </a:r>
            <a:endParaRPr sz="2300">
              <a:solidFill>
                <a:schemeClr val="dk1"/>
              </a:solidFill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pt-BR" sz="2300">
                <a:solidFill>
                  <a:schemeClr val="dk1"/>
                </a:solidFill>
              </a:rPr>
              <a:t>Mudança da capital para o Rio de Janeiro</a:t>
            </a:r>
            <a:endParaRPr sz="2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-"/>
            </a:pPr>
            <a:r>
              <a:rPr lang="pt-BR" sz="2300">
                <a:solidFill>
                  <a:schemeClr val="dk1"/>
                </a:solidFill>
              </a:rPr>
              <a:t> </a:t>
            </a:r>
            <a:r>
              <a:rPr lang="pt-BR" sz="2300">
                <a:solidFill>
                  <a:schemeClr val="dk1"/>
                </a:solidFill>
              </a:rPr>
              <a:t>Caráter mais popular que a Inconfidência Mineira</a:t>
            </a:r>
            <a:r>
              <a:rPr lang="pt-BR" sz="2300">
                <a:solidFill>
                  <a:schemeClr val="dk1"/>
                </a:solidFill>
              </a:rPr>
              <a:t>: protagonizada por ex-escravizados; escravizados; homens brancos de baixa renda)</a:t>
            </a:r>
            <a:endParaRPr sz="2300">
              <a:solidFill>
                <a:schemeClr val="dk1"/>
              </a:solidFill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-"/>
            </a:pPr>
            <a:r>
              <a:rPr lang="pt-BR" sz="2300">
                <a:solidFill>
                  <a:schemeClr val="dk1"/>
                </a:solidFill>
              </a:rPr>
              <a:t>Revolução Francesa e, sobretudo, a Revolução Haitiana como modelos de inspiração: defesa da liberdade e da igualdade; defesa do fim da escravidão; independência</a:t>
            </a:r>
            <a:endParaRPr sz="2300">
              <a:solidFill>
                <a:schemeClr val="dk1"/>
              </a:solidFill>
            </a:endParaRPr>
          </a:p>
        </p:txBody>
      </p:sp>
      <p:sp>
        <p:nvSpPr>
          <p:cNvPr id="218" name="Google Shape;218;g3d378d55ef1_0_65"/>
          <p:cNvSpPr/>
          <p:nvPr/>
        </p:nvSpPr>
        <p:spPr>
          <a:xfrm>
            <a:off x="6216300" y="1784675"/>
            <a:ext cx="782100" cy="26670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3d378d55ef1_0_65"/>
          <p:cNvSpPr txBox="1"/>
          <p:nvPr/>
        </p:nvSpPr>
        <p:spPr>
          <a:xfrm>
            <a:off x="7259050" y="2526625"/>
            <a:ext cx="4170900" cy="30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/>
              <a:t>Revolta popular em defesa da independência da Bahia</a:t>
            </a:r>
            <a:endParaRPr sz="27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d378d55ef1_0_96"/>
          <p:cNvSpPr/>
          <p:nvPr/>
        </p:nvSpPr>
        <p:spPr>
          <a:xfrm>
            <a:off x="365400" y="851760"/>
            <a:ext cx="96216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290"/>
              <a:t>Continuação: </a:t>
            </a:r>
            <a:r>
              <a:rPr b="1" lang="pt-BR" sz="3290"/>
              <a:t>Conjuração Baiana (1798)</a:t>
            </a:r>
            <a:endParaRPr b="0" i="0" sz="329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g3d378d55ef1_0_96"/>
          <p:cNvSpPr/>
          <p:nvPr/>
        </p:nvSpPr>
        <p:spPr>
          <a:xfrm>
            <a:off x="280725" y="1682200"/>
            <a:ext cx="5514600" cy="54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00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Char char="-"/>
            </a:pPr>
            <a:r>
              <a:rPr lang="pt-BR" sz="2700">
                <a:solidFill>
                  <a:schemeClr val="dk1"/>
                </a:solidFill>
              </a:rPr>
              <a:t>Objetivos:</a:t>
            </a:r>
            <a:endParaRPr sz="2700">
              <a:solidFill>
                <a:schemeClr val="dk1"/>
              </a:solidFill>
            </a:endParaRPr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lang="pt-BR" sz="2500">
                <a:solidFill>
                  <a:schemeClr val="dk1"/>
                </a:solidFill>
              </a:rPr>
              <a:t>fim da escravidão</a:t>
            </a:r>
            <a:endParaRPr sz="2500">
              <a:solidFill>
                <a:schemeClr val="dk1"/>
              </a:solidFill>
            </a:endParaRPr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lang="pt-BR" sz="2500">
                <a:solidFill>
                  <a:schemeClr val="dk1"/>
                </a:solidFill>
              </a:rPr>
              <a:t>igualdade de direitos independente de cor e grupo social</a:t>
            </a:r>
            <a:endParaRPr sz="2500">
              <a:solidFill>
                <a:schemeClr val="dk1"/>
              </a:solidFill>
            </a:endParaRPr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lang="pt-BR" sz="2500">
                <a:solidFill>
                  <a:schemeClr val="dk1"/>
                </a:solidFill>
              </a:rPr>
              <a:t>liberdade comercial: fim do Pacto Colonial</a:t>
            </a:r>
            <a:endParaRPr sz="2500">
              <a:solidFill>
                <a:schemeClr val="dk1"/>
              </a:solidFill>
            </a:endParaRPr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lang="pt-BR" sz="2500">
                <a:solidFill>
                  <a:schemeClr val="dk1"/>
                </a:solidFill>
              </a:rPr>
              <a:t>fundação de uma República Independente da Bahia</a:t>
            </a:r>
            <a:endParaRPr sz="2500">
              <a:solidFill>
                <a:schemeClr val="dk1"/>
              </a:solidFill>
            </a:endParaRPr>
          </a:p>
        </p:txBody>
      </p:sp>
      <p:sp>
        <p:nvSpPr>
          <p:cNvPr id="226" name="Google Shape;226;g3d378d55ef1_0_96"/>
          <p:cNvSpPr txBox="1"/>
          <p:nvPr/>
        </p:nvSpPr>
        <p:spPr>
          <a:xfrm>
            <a:off x="6988325" y="5962725"/>
            <a:ext cx="43815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950">
                <a:solidFill>
                  <a:schemeClr val="dk1"/>
                </a:solidFill>
                <a:highlight>
                  <a:srgbClr val="F8F9FA"/>
                </a:highlight>
              </a:rPr>
              <a:t>A </a:t>
            </a:r>
            <a:r>
              <a:rPr b="1" lang="pt-BR" sz="1950">
                <a:solidFill>
                  <a:schemeClr val="dk1"/>
                </a:solidFill>
                <a:highlight>
                  <a:srgbClr val="F8F9FA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Praça da Piedade</a:t>
            </a:r>
            <a:r>
              <a:rPr b="1" lang="pt-BR" sz="1950">
                <a:solidFill>
                  <a:schemeClr val="dk1"/>
                </a:solidFill>
                <a:highlight>
                  <a:srgbClr val="F8F9FA"/>
                </a:highlight>
              </a:rPr>
              <a:t>, em </a:t>
            </a:r>
            <a:r>
              <a:rPr b="1" lang="pt-BR" sz="1950">
                <a:solidFill>
                  <a:schemeClr val="dk1"/>
                </a:solidFill>
                <a:highlight>
                  <a:srgbClr val="F8F9FA"/>
                </a:highlight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Salvador</a:t>
            </a:r>
            <a:r>
              <a:rPr b="1" lang="pt-BR" sz="1950">
                <a:solidFill>
                  <a:schemeClr val="dk1"/>
                </a:solidFill>
                <a:highlight>
                  <a:srgbClr val="F8F9FA"/>
                </a:highlight>
              </a:rPr>
              <a:t>, onde os líderes da revolta foram executados.</a:t>
            </a:r>
            <a:endParaRPr b="1" sz="3600">
              <a:solidFill>
                <a:schemeClr val="dk1"/>
              </a:solidFill>
            </a:endParaRPr>
          </a:p>
        </p:txBody>
      </p:sp>
      <p:pic>
        <p:nvPicPr>
          <p:cNvPr id="227" name="Google Shape;227;g3d378d55ef1_0_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24681" y="1768187"/>
            <a:ext cx="6167044" cy="4020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d378d55ef1_0_114"/>
          <p:cNvSpPr/>
          <p:nvPr/>
        </p:nvSpPr>
        <p:spPr>
          <a:xfrm>
            <a:off x="365400" y="851760"/>
            <a:ext cx="96216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290"/>
              <a:t>Continuação: Conjuração Baiana (1798)</a:t>
            </a:r>
            <a:endParaRPr b="0" i="0" sz="329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g3d378d55ef1_0_114"/>
          <p:cNvSpPr/>
          <p:nvPr/>
        </p:nvSpPr>
        <p:spPr>
          <a:xfrm>
            <a:off x="280725" y="1682200"/>
            <a:ext cx="4635900" cy="54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-"/>
            </a:pPr>
            <a:r>
              <a:rPr lang="pt-BR" sz="2300">
                <a:solidFill>
                  <a:schemeClr val="dk1"/>
                </a:solidFill>
              </a:rPr>
              <a:t>Repressão rápida e violenta</a:t>
            </a:r>
            <a:endParaRPr sz="23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-"/>
            </a:pPr>
            <a:r>
              <a:rPr lang="pt-BR" sz="2300">
                <a:solidFill>
                  <a:schemeClr val="dk1"/>
                </a:solidFill>
              </a:rPr>
              <a:t>Prisão e execução de muitos dos envolvidos</a:t>
            </a:r>
            <a:endParaRPr sz="23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-"/>
            </a:pPr>
            <a:r>
              <a:rPr lang="pt-BR" sz="2300">
                <a:solidFill>
                  <a:schemeClr val="dk1"/>
                </a:solidFill>
              </a:rPr>
              <a:t>Membros de classes mais altas que participaram do movimento cumpriram penas mais leves ou foram absolvidos;</a:t>
            </a:r>
            <a:endParaRPr sz="2300">
              <a:solidFill>
                <a:schemeClr val="dk1"/>
              </a:solidFill>
            </a:endParaRPr>
          </a:p>
        </p:txBody>
      </p:sp>
      <p:sp>
        <p:nvSpPr>
          <p:cNvPr id="234" name="Google Shape;234;g3d378d55ef1_0_114"/>
          <p:cNvSpPr txBox="1"/>
          <p:nvPr/>
        </p:nvSpPr>
        <p:spPr>
          <a:xfrm>
            <a:off x="6988325" y="5962725"/>
            <a:ext cx="43815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1"/>
              </a:solidFill>
            </a:endParaRPr>
          </a:p>
        </p:txBody>
      </p:sp>
      <p:pic>
        <p:nvPicPr>
          <p:cNvPr id="235" name="Google Shape;235;g3d378d55ef1_0_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6600" y="1746950"/>
            <a:ext cx="7123000" cy="456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d378d55ef1_0_123"/>
          <p:cNvSpPr/>
          <p:nvPr/>
        </p:nvSpPr>
        <p:spPr>
          <a:xfrm>
            <a:off x="104725" y="731435"/>
            <a:ext cx="96216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290"/>
              <a:t>Continuação: Conjuração Baiana (1798)</a:t>
            </a:r>
            <a:endParaRPr b="0" i="0" sz="329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g3d378d55ef1_0_123"/>
          <p:cNvSpPr/>
          <p:nvPr/>
        </p:nvSpPr>
        <p:spPr>
          <a:xfrm>
            <a:off x="104725" y="1561900"/>
            <a:ext cx="12087300" cy="54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>
                <a:solidFill>
                  <a:schemeClr val="dk1"/>
                </a:solidFill>
              </a:rPr>
              <a:t>Salvador amanheceu com </a:t>
            </a:r>
            <a:r>
              <a:rPr b="1" lang="pt-BR" sz="2300">
                <a:solidFill>
                  <a:schemeClr val="dk1"/>
                </a:solidFill>
              </a:rPr>
              <a:t>panfletos</a:t>
            </a:r>
            <a:r>
              <a:rPr lang="pt-BR" sz="2300">
                <a:solidFill>
                  <a:schemeClr val="dk1"/>
                </a:solidFill>
              </a:rPr>
              <a:t> convocando o povo a participar do movimento: documento/fonte se chama “Aviso ao povo bahiense”</a:t>
            </a:r>
            <a:endParaRPr sz="2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19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“A vós Homens Cidadãos, a vós Povos curvados e abandonados pelo Rei (…) A vós Povo que nascestes para serdes livres e para gozardes dos bons efeitos da Liberdade, a vós Povos que viveis flagelados com o pleno poder do Indigno coroado esse mesmo rei que vos criastes; esse mesmo rei tirano é quem se firma no trono para vos vexar, para vos roubar e para vos maltratar. Homens, o tempo é chegado para a vossa ressurreição; sim para ressuscitardes do abismo da escravidão para levantar dessa sagrada Bandeira da Liberdade. A liberdade consiste(...) no estado livre do abatimento(...) A França está cada vez mais exaltada (…) todas as nações do mundo têm seus olhos fixos na França, a liberdade é agradável para todos: é tempo, povo; povo, o tempo é chegado para vós defenderdes a vossa liberdade; o dia da nossa revolução da nossa liberdade e da nossa felicidade está para chegar, animai-vos que sereis feliz para sempre"</a:t>
            </a:r>
            <a:endParaRPr b="1" i="1" sz="19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</a:endParaRPr>
          </a:p>
        </p:txBody>
      </p:sp>
      <p:sp>
        <p:nvSpPr>
          <p:cNvPr id="242" name="Google Shape;242;g3d378d55ef1_0_123"/>
          <p:cNvSpPr txBox="1"/>
          <p:nvPr/>
        </p:nvSpPr>
        <p:spPr>
          <a:xfrm>
            <a:off x="6988325" y="5962725"/>
            <a:ext cx="43815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"/>
          <p:cNvSpPr/>
          <p:nvPr/>
        </p:nvSpPr>
        <p:spPr>
          <a:xfrm>
            <a:off x="144360" y="908665"/>
            <a:ext cx="6712800" cy="7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329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Questão ENEM 202</a:t>
            </a:r>
            <a:r>
              <a:rPr b="1" lang="pt-BR" sz="3290"/>
              <a:t>0</a:t>
            </a:r>
            <a:r>
              <a:rPr b="1" i="0" lang="pt-BR" sz="329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329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2"/>
          <p:cNvSpPr/>
          <p:nvPr/>
        </p:nvSpPr>
        <p:spPr>
          <a:xfrm>
            <a:off x="172500" y="1509825"/>
            <a:ext cx="11847000" cy="48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/>
              <a:t>Uma sombra pairava sobre as tão esperadas descobertas auríferas: a multidão de aventureiros que se espalhara por serras e grotões mostrava-se criminosa e desobediente aos ditames da Coroa ou da Igreja. Carregavam consigo tantos escravos que o preço da mão de obra começara a aumentar na Bahia, Pernambuco e Rio de Janeiro. Ao fim de dez anos, a tensão entre paulistas e forasteiros, entre autoridades e mineradores, só fazia aumentar.</a:t>
            </a:r>
            <a:endParaRPr b="1" sz="1800"/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500"/>
              <a:t>DEL PRIORE, M.; VENÂNCIO, R. Uma breve história do Brasil. São Paulo: Planeta, 2010.</a:t>
            </a:r>
            <a:endParaRPr i="1" sz="1500"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/>
              <a:t>No contexto abordado, do início do século XVIII, a medida tomada pela Coroa lusitana visando garantir a ordem na região foi a:</a:t>
            </a:r>
            <a:endParaRPr b="1" sz="1800"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/>
              <a:t>A) revogação da concessão de lavras.</a:t>
            </a:r>
            <a:endParaRPr b="1" sz="1800"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/>
              <a:t>B) fundação de núcleos de povoamento.</a:t>
            </a:r>
            <a:endParaRPr b="1" sz="1800"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/>
              <a:t>C) proibição da fixação de comerciantes.</a:t>
            </a:r>
            <a:endParaRPr b="1" sz="1800"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/>
              <a:t>D) regulamentação da exploração do trabalho.</a:t>
            </a:r>
            <a:endParaRPr b="1" sz="1800"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/>
              <a:t>E) criação das intendências das minas.</a:t>
            </a:r>
            <a:endParaRPr b="0" i="0" sz="18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g3d378d55ef1_0_107"/>
          <p:cNvPicPr preferRelativeResize="0"/>
          <p:nvPr/>
        </p:nvPicPr>
        <p:blipFill rotWithShape="1">
          <a:blip r:embed="rId3">
            <a:alphaModFix/>
          </a:blip>
          <a:srcRect b="0" l="2494" r="2674" t="0"/>
          <a:stretch/>
        </p:blipFill>
        <p:spPr>
          <a:xfrm>
            <a:off x="140375" y="1081102"/>
            <a:ext cx="12051626" cy="5355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d378d55ef1_0_139"/>
          <p:cNvSpPr txBox="1"/>
          <p:nvPr/>
        </p:nvSpPr>
        <p:spPr>
          <a:xfrm>
            <a:off x="541425" y="1203150"/>
            <a:ext cx="10908600" cy="4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/>
              <a:t>Semelhanças entre as revoltas: qual delas é mais lembrada? Por quê?</a:t>
            </a:r>
            <a:endParaRPr b="1" sz="2400"/>
          </a:p>
        </p:txBody>
      </p:sp>
      <p:graphicFrame>
        <p:nvGraphicFramePr>
          <p:cNvPr id="253" name="Google Shape;253;g3d378d55ef1_0_139"/>
          <p:cNvGraphicFramePr/>
          <p:nvPr/>
        </p:nvGraphicFramePr>
        <p:xfrm>
          <a:off x="350925" y="1905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{08F07E4C-5B16-4B85-ADDB-4361E709B62C}</a:tableStyleId>
              </a:tblPr>
              <a:tblGrid>
                <a:gridCol w="3736475"/>
                <a:gridCol w="3736475"/>
                <a:gridCol w="373647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300"/>
                    </a:p>
                  </a:txBody>
                  <a:tcPr marT="91425" marB="91425" marR="91425" marL="91425">
                    <a:lnL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300"/>
                        <a:t>Inconfidência Mineira</a:t>
                      </a:r>
                      <a:endParaRPr sz="2300"/>
                    </a:p>
                  </a:txBody>
                  <a:tcPr marT="91425" marB="91425" marR="91425" marL="91425">
                    <a:lnL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300"/>
                        <a:t>Conjuração Baiana</a:t>
                      </a:r>
                      <a:endParaRPr sz="2300"/>
                    </a:p>
                  </a:txBody>
                  <a:tcPr marT="91425" marB="91425" marR="91425" marL="91425">
                    <a:lnL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300"/>
                        <a:t>Quando</a:t>
                      </a:r>
                      <a:endParaRPr sz="2300"/>
                    </a:p>
                  </a:txBody>
                  <a:tcPr marT="91425" marB="91425" marR="91425" marL="91425">
                    <a:lnL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300"/>
                    </a:p>
                  </a:txBody>
                  <a:tcPr marT="91425" marB="91425" marR="91425" marL="91425">
                    <a:lnL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300"/>
                    </a:p>
                  </a:txBody>
                  <a:tcPr marT="91425" marB="91425" marR="91425" marL="91425">
                    <a:lnL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300"/>
                        <a:t>Onde</a:t>
                      </a:r>
                      <a:endParaRPr sz="2300"/>
                    </a:p>
                  </a:txBody>
                  <a:tcPr marT="91425" marB="91425" marR="91425" marL="91425">
                    <a:lnL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300"/>
                    </a:p>
                  </a:txBody>
                  <a:tcPr marT="91425" marB="91425" marR="91425" marL="91425">
                    <a:lnL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300"/>
                    </a:p>
                  </a:txBody>
                  <a:tcPr marT="91425" marB="91425" marR="91425" marL="91425">
                    <a:lnL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300"/>
                        <a:t>Quem</a:t>
                      </a:r>
                      <a:endParaRPr sz="2300"/>
                    </a:p>
                  </a:txBody>
                  <a:tcPr marT="91425" marB="91425" marR="91425" marL="91425">
                    <a:lnL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300"/>
                    </a:p>
                  </a:txBody>
                  <a:tcPr marT="91425" marB="91425" marR="91425" marL="91425">
                    <a:lnL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300"/>
                    </a:p>
                  </a:txBody>
                  <a:tcPr marT="91425" marB="91425" marR="91425" marL="91425">
                    <a:lnL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300"/>
                        <a:t>Por quê?</a:t>
                      </a:r>
                      <a:endParaRPr sz="2300"/>
                    </a:p>
                  </a:txBody>
                  <a:tcPr marT="91425" marB="91425" marR="91425" marL="91425">
                    <a:lnL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300"/>
                    </a:p>
                  </a:txBody>
                  <a:tcPr marT="91425" marB="91425" marR="91425" marL="91425">
                    <a:lnL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300"/>
                    </a:p>
                  </a:txBody>
                  <a:tcPr marT="91425" marB="91425" marR="91425" marL="91425">
                    <a:lnL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300"/>
                        <a:t>Como</a:t>
                      </a:r>
                      <a:endParaRPr sz="2300"/>
                    </a:p>
                  </a:txBody>
                  <a:tcPr marT="91425" marB="91425" marR="91425" marL="91425">
                    <a:lnL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300"/>
                    </a:p>
                  </a:txBody>
                  <a:tcPr marT="91425" marB="91425" marR="91425" marL="91425">
                    <a:lnL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300"/>
                    </a:p>
                  </a:txBody>
                  <a:tcPr marT="91425" marB="91425" marR="91425" marL="91425">
                    <a:lnL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300"/>
                        <a:t>Influências</a:t>
                      </a:r>
                      <a:endParaRPr sz="2300"/>
                    </a:p>
                  </a:txBody>
                  <a:tcPr marT="91425" marB="91425" marR="91425" marL="91425">
                    <a:lnL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300"/>
                    </a:p>
                  </a:txBody>
                  <a:tcPr marT="91425" marB="91425" marR="91425" marL="91425">
                    <a:lnL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300"/>
                    </a:p>
                  </a:txBody>
                  <a:tcPr marT="91425" marB="91425" marR="91425" marL="91425">
                    <a:lnL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300"/>
                        <a:t>Propostas</a:t>
                      </a:r>
                      <a:endParaRPr sz="2300"/>
                    </a:p>
                  </a:txBody>
                  <a:tcPr marT="91425" marB="91425" marR="91425" marL="91425">
                    <a:lnL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300"/>
                    </a:p>
                  </a:txBody>
                  <a:tcPr marT="91425" marB="91425" marR="91425" marL="91425">
                    <a:lnL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300"/>
                    </a:p>
                  </a:txBody>
                  <a:tcPr marT="91425" marB="91425" marR="91425" marL="91425">
                    <a:lnL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300"/>
                        <a:t>Consequências</a:t>
                      </a:r>
                      <a:endParaRPr sz="2300"/>
                    </a:p>
                  </a:txBody>
                  <a:tcPr marT="91425" marB="91425" marR="91425" marL="91425">
                    <a:lnL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300"/>
                    </a:p>
                  </a:txBody>
                  <a:tcPr marT="91425" marB="91425" marR="91425" marL="91425">
                    <a:lnL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300"/>
                    </a:p>
                  </a:txBody>
                  <a:tcPr marT="91425" marB="91425" marR="91425" marL="91425">
                    <a:lnL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g3d378d55ef1_0_133"/>
          <p:cNvPicPr preferRelativeResize="0"/>
          <p:nvPr/>
        </p:nvPicPr>
        <p:blipFill rotWithShape="1">
          <a:blip r:embed="rId3">
            <a:alphaModFix/>
          </a:blip>
          <a:srcRect b="0" l="3127" r="2400" t="12250"/>
          <a:stretch/>
        </p:blipFill>
        <p:spPr>
          <a:xfrm>
            <a:off x="0" y="1664375"/>
            <a:ext cx="12192000" cy="4990582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g3d378d55ef1_0_133"/>
          <p:cNvSpPr txBox="1"/>
          <p:nvPr/>
        </p:nvSpPr>
        <p:spPr>
          <a:xfrm>
            <a:off x="521375" y="1062775"/>
            <a:ext cx="10908600" cy="4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500"/>
              <a:t>Semelhanças entre as revoltas: qual delas é mais lembrada? Por quê?</a:t>
            </a:r>
            <a:endParaRPr b="1" sz="25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d37f4cf305_0_0"/>
          <p:cNvSpPr txBox="1"/>
          <p:nvPr/>
        </p:nvSpPr>
        <p:spPr>
          <a:xfrm>
            <a:off x="413125" y="1604175"/>
            <a:ext cx="6837900" cy="4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500" u="sng">
                <a:solidFill>
                  <a:schemeClr val="hlink"/>
                </a:solidFill>
                <a:hlinkClick r:id="rId3"/>
              </a:rPr>
              <a:t>https://www.youtube.com/watch?v=dWkHIc2ogvI</a:t>
            </a:r>
            <a:endParaRPr b="1" sz="2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500"/>
              <a:t>Música da Clara Nunes, “Canto das Três Raças”</a:t>
            </a:r>
            <a:endParaRPr b="1"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-"/>
            </a:pPr>
            <a:r>
              <a:rPr b="1" lang="pt-BR" sz="2500"/>
              <a:t>a letra fala sobre a Inconfidência, sobre Palmares, sobre resistência</a:t>
            </a:r>
            <a:endParaRPr b="1" sz="2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/>
          </a:p>
        </p:txBody>
      </p:sp>
      <p:pic>
        <p:nvPicPr>
          <p:cNvPr id="265" name="Google Shape;265;g3d37f4cf305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51025" y="1395750"/>
            <a:ext cx="3569249" cy="506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"/>
          <p:cNvSpPr/>
          <p:nvPr/>
        </p:nvSpPr>
        <p:spPr>
          <a:xfrm>
            <a:off x="521400" y="2104800"/>
            <a:ext cx="11149200" cy="26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/>
              <a:t>Com a descoberta do ouro no interior do Brasil (atual MG e GO), houve uma intensa migração de pessoas para aquela região. Uma das consequências dessa nova ocupação da região das minas foi o aumento da violência e da criminalidade (roubo, contrabando, conflitos, assassinatos, etc). Para colocar ordem na região, cobrar impostos e supervisionar os processos de mineração, Portugal criou as chamadas Intendências das Minas no início do século XVIII. Era uma forma de garantir a presença da coroa portuguesa na região mais importante (economicamente) da principal colônia de Portugal. </a:t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3"/>
          <p:cNvSpPr/>
          <p:nvPr/>
        </p:nvSpPr>
        <p:spPr>
          <a:xfrm>
            <a:off x="612330" y="1307876"/>
            <a:ext cx="67671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35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Gabarito (não oficial) :</a:t>
            </a:r>
            <a:r>
              <a:rPr b="1" lang="pt-BR" sz="3500">
                <a:latin typeface="Times New Roman"/>
                <a:ea typeface="Times New Roman"/>
                <a:cs typeface="Times New Roman"/>
                <a:sym typeface="Times New Roman"/>
              </a:rPr>
              <a:t> E</a:t>
            </a:r>
            <a:endParaRPr b="0" i="0" sz="35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"/>
          <p:cNvSpPr/>
          <p:nvPr/>
        </p:nvSpPr>
        <p:spPr>
          <a:xfrm>
            <a:off x="292680" y="772920"/>
            <a:ext cx="9621720" cy="7426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290"/>
              <a:t>Crise do Sistema Colonial: fatores</a:t>
            </a:r>
            <a:endParaRPr b="0" i="0" sz="329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4"/>
          <p:cNvSpPr/>
          <p:nvPr/>
        </p:nvSpPr>
        <p:spPr>
          <a:xfrm>
            <a:off x="146400" y="1802400"/>
            <a:ext cx="11899200" cy="50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139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Char char="-"/>
            </a:pPr>
            <a:r>
              <a:rPr lang="pt-BR" sz="2300"/>
              <a:t>aspecto econômico: queda na extração de ouro no Brasil (meados do século XVIII)</a:t>
            </a:r>
            <a:endParaRPr sz="2300"/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/>
              <a:t>➢ ouro: elemento central de sustentação econômica da monarquia portuguesa -&gt; Portugal depende muito do Brasil</a:t>
            </a:r>
            <a:endParaRPr sz="2300"/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/>
              <a:t>➢ estando em queda, não viabilizava a acumulação de capital necessária para concretizar a </a:t>
            </a:r>
            <a:r>
              <a:rPr b="1" lang="pt-BR" sz="2300"/>
              <a:t>transição para o capitalismo industrial: dificuldade de Portugal passar pela Revolução Industrial</a:t>
            </a:r>
            <a:endParaRPr b="1" sz="2300"/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/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/>
              <a:t>- grande terremoto em Lisboa (1755): problemas políticos, econômicos e sociais</a:t>
            </a:r>
            <a:endParaRPr b="0" i="0" sz="23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d378d55ef1_0_3"/>
          <p:cNvSpPr/>
          <p:nvPr/>
        </p:nvSpPr>
        <p:spPr>
          <a:xfrm>
            <a:off x="286649" y="953400"/>
            <a:ext cx="116187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290"/>
              <a:t>Continuação - </a:t>
            </a:r>
            <a:r>
              <a:rPr b="1" lang="pt-BR" sz="3290"/>
              <a:t>Crise do Sistema Colonial: fatores</a:t>
            </a:r>
            <a:endParaRPr b="0" i="0" sz="329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g3d378d55ef1_0_3"/>
          <p:cNvSpPr/>
          <p:nvPr/>
        </p:nvSpPr>
        <p:spPr>
          <a:xfrm>
            <a:off x="146400" y="1802400"/>
            <a:ext cx="5969700" cy="50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chemeClr val="dk1"/>
                </a:solidFill>
              </a:rPr>
              <a:t>- aspecto social e político: </a:t>
            </a:r>
            <a:r>
              <a:rPr b="1" lang="pt-BR" sz="1700">
                <a:solidFill>
                  <a:schemeClr val="dk1"/>
                </a:solidFill>
              </a:rPr>
              <a:t>ideais iluministas </a:t>
            </a:r>
            <a:r>
              <a:rPr lang="pt-BR" sz="1700">
                <a:solidFill>
                  <a:schemeClr val="dk1"/>
                </a:solidFill>
              </a:rPr>
              <a:t>começam a questionar o modelo do </a:t>
            </a:r>
            <a:r>
              <a:rPr b="1" lang="pt-BR" sz="1700">
                <a:solidFill>
                  <a:schemeClr val="dk1"/>
                </a:solidFill>
              </a:rPr>
              <a:t>Antigo Regime europeu e o sistema colonial</a:t>
            </a:r>
            <a:endParaRPr b="1" sz="17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chemeClr val="dk1"/>
                </a:solidFill>
              </a:rPr>
              <a:t>➢ Iluminismo: novas maneiras de pensar a política; questionar o poder vigente; promover rupturas políticas </a:t>
            </a:r>
            <a:endParaRPr sz="17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chemeClr val="dk1"/>
                </a:solidFill>
              </a:rPr>
              <a:t>➢ Antigo Regime: sistema político, social e econômico predominante entre os séculos XVI e XVIII</a:t>
            </a:r>
            <a:endParaRPr sz="17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chemeClr val="dk1"/>
                </a:solidFill>
              </a:rPr>
              <a:t>➢ Características:</a:t>
            </a:r>
            <a:endParaRPr sz="17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chemeClr val="dk1"/>
                </a:solidFill>
              </a:rPr>
              <a:t>➢  efeitos práticos do Iluminismo: Independência dos EUA (1776); Revolução Francesa (1789)</a:t>
            </a:r>
            <a:endParaRPr sz="17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</p:txBody>
      </p:sp>
      <p:pic>
        <p:nvPicPr>
          <p:cNvPr id="145" name="Google Shape;145;g3d378d55ef1_0_3"/>
          <p:cNvPicPr preferRelativeResize="0"/>
          <p:nvPr/>
        </p:nvPicPr>
        <p:blipFill rotWithShape="1">
          <a:blip r:embed="rId3">
            <a:alphaModFix/>
          </a:blip>
          <a:srcRect b="0" l="3756" r="49819" t="31125"/>
          <a:stretch/>
        </p:blipFill>
        <p:spPr>
          <a:xfrm>
            <a:off x="6116100" y="1802400"/>
            <a:ext cx="5969700" cy="4390496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g3d378d55ef1_0_3"/>
          <p:cNvSpPr/>
          <p:nvPr/>
        </p:nvSpPr>
        <p:spPr>
          <a:xfrm rot="-1464">
            <a:off x="2585725" y="4912946"/>
            <a:ext cx="3521100" cy="397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00FF"/>
          </a:solidFill>
          <a:ln cap="flat" cmpd="sng" w="952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d378d55ef1_0_11"/>
          <p:cNvSpPr/>
          <p:nvPr/>
        </p:nvSpPr>
        <p:spPr>
          <a:xfrm>
            <a:off x="292674" y="772925"/>
            <a:ext cx="11358000" cy="751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590"/>
              <a:t>Pombalismo: resposta à Crise do Sistema Colonial</a:t>
            </a:r>
            <a:endParaRPr b="0" i="0" sz="359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g3d378d55ef1_0_11"/>
          <p:cNvSpPr/>
          <p:nvPr/>
        </p:nvSpPr>
        <p:spPr>
          <a:xfrm>
            <a:off x="146400" y="1802400"/>
            <a:ext cx="11899200" cy="50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73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Char char="-"/>
            </a:pPr>
            <a:r>
              <a:rPr lang="pt-BR" sz="2500"/>
              <a:t>conjunto de reformas implementadas pelo Marquês de Pombal (reformas pombalinas/Pombalismo) que buscavam melhorar a administração e as contas públicas de Portugal.</a:t>
            </a:r>
            <a:endParaRPr sz="2500"/>
          </a:p>
          <a:p>
            <a:pPr indent="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/>
          </a:p>
          <a:p>
            <a:pPr indent="-3873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Char char="-"/>
            </a:pPr>
            <a:r>
              <a:rPr lang="pt-BR" sz="2500"/>
              <a:t> Principais características do governo pombalino</a:t>
            </a:r>
            <a:endParaRPr sz="2500"/>
          </a:p>
          <a:p>
            <a:pPr indent="-3873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pt-BR" sz="2500"/>
              <a:t>Centralização do poder do governo</a:t>
            </a:r>
            <a:endParaRPr sz="2500"/>
          </a:p>
          <a:p>
            <a:pPr indent="-3873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pt-BR" sz="2500"/>
              <a:t>Redução da influência da Igreja e da nobreza</a:t>
            </a:r>
            <a:endParaRPr sz="2500"/>
          </a:p>
          <a:p>
            <a:pPr indent="-3873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pt-BR" sz="2500"/>
              <a:t>Estado mais forte e burocrático</a:t>
            </a:r>
            <a:endParaRPr sz="25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d378d55ef1_0_19"/>
          <p:cNvSpPr/>
          <p:nvPr/>
        </p:nvSpPr>
        <p:spPr>
          <a:xfrm>
            <a:off x="292674" y="772925"/>
            <a:ext cx="11358000" cy="751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590"/>
              <a:t>Pombalismo no Brasil</a:t>
            </a:r>
            <a:endParaRPr b="0" i="0" sz="359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g3d378d55ef1_0_19"/>
          <p:cNvSpPr/>
          <p:nvPr/>
        </p:nvSpPr>
        <p:spPr>
          <a:xfrm>
            <a:off x="146400" y="1802400"/>
            <a:ext cx="11899200" cy="50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pt-BR" sz="2400">
                <a:solidFill>
                  <a:schemeClr val="dk1"/>
                </a:solidFill>
              </a:rPr>
              <a:t>B</a:t>
            </a:r>
            <a:r>
              <a:rPr lang="pt-BR" sz="2400">
                <a:solidFill>
                  <a:schemeClr val="dk1"/>
                </a:solidFill>
              </a:rPr>
              <a:t>uscava intensificar o controle português sobre o Brasil p/ garantir o poder do rei e aumentar a lucratividade da metrópole</a:t>
            </a:r>
            <a:endParaRPr sz="2400">
              <a:solidFill>
                <a:schemeClr val="dk1"/>
              </a:solidFill>
            </a:endParaRPr>
          </a:p>
          <a:p>
            <a:pPr indent="-3937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pt-BR" sz="2600"/>
              <a:t>maior taxação de impostos na colônia</a:t>
            </a:r>
            <a:endParaRPr sz="2600"/>
          </a:p>
          <a:p>
            <a:pPr indent="-3937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pt-BR" sz="2600"/>
              <a:t>Fim das capitanias hereditárias: visando diminuir o poder dos donatários</a:t>
            </a:r>
            <a:endParaRPr sz="2600"/>
          </a:p>
          <a:p>
            <a:pPr indent="-3937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pt-BR" sz="2600"/>
              <a:t>Incentivo à manufatura: tornar o Brasil mais auto suficiente ao produzir bens que antes eram importados da Europa (roupas, ferramentas, sabão, etc.)</a:t>
            </a:r>
            <a:endParaRPr sz="2600"/>
          </a:p>
          <a:p>
            <a:pPr indent="-3937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pt-BR" sz="2600"/>
              <a:t>Expulsão dos jesuítas do Brasil: visando a diminuição da influência da ordem religiosa</a:t>
            </a:r>
            <a:endParaRPr sz="26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d378d55ef1_0_28"/>
          <p:cNvSpPr/>
          <p:nvPr/>
        </p:nvSpPr>
        <p:spPr>
          <a:xfrm>
            <a:off x="292674" y="772925"/>
            <a:ext cx="11358000" cy="751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590"/>
              <a:t>Continuação: </a:t>
            </a:r>
            <a:r>
              <a:rPr b="1" lang="pt-BR" sz="3590"/>
              <a:t>Pombalismo no Brasil</a:t>
            </a:r>
            <a:endParaRPr b="0" i="0" sz="359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g3d378d55ef1_0_28"/>
          <p:cNvSpPr/>
          <p:nvPr/>
        </p:nvSpPr>
        <p:spPr>
          <a:xfrm>
            <a:off x="146400" y="1802400"/>
            <a:ext cx="11899200" cy="50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-"/>
            </a:pPr>
            <a:r>
              <a:rPr lang="pt-BR" sz="2500">
                <a:solidFill>
                  <a:schemeClr val="dk1"/>
                </a:solidFill>
              </a:rPr>
              <a:t>Reformas pombalinas atingiram duramente a Zona mais rica da colônia (área mineradora)</a:t>
            </a:r>
            <a:endParaRPr sz="2500">
              <a:solidFill>
                <a:schemeClr val="dk1"/>
              </a:solidFill>
            </a:endParaRPr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lang="pt-BR" sz="2500">
                <a:solidFill>
                  <a:schemeClr val="dk1"/>
                </a:solidFill>
              </a:rPr>
              <a:t>aumento da fiscalização e dos impostos gerou grande insatisfação, que foi potencializada pela instituição da </a:t>
            </a:r>
            <a:r>
              <a:rPr b="1" lang="pt-BR" sz="2500">
                <a:solidFill>
                  <a:schemeClr val="dk1"/>
                </a:solidFill>
              </a:rPr>
              <a:t>Derrama</a:t>
            </a:r>
            <a:r>
              <a:rPr lang="pt-BR" sz="2500">
                <a:solidFill>
                  <a:schemeClr val="dk1"/>
                </a:solidFill>
              </a:rPr>
              <a:t> (tributação implantada na região quando os mineradores não pagavam o valor devido dos impostos; espécie de punição, considerada pesada pelos colonos; confisco de bens e embargo de propriedades para garantir pagamento)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pt-BR" sz="2400">
                <a:solidFill>
                  <a:schemeClr val="dk1"/>
                </a:solidFill>
              </a:rPr>
              <a:t>Reformas consideradas progressistas para Portugal e conservadoras e retrógradas no Brasil.</a:t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"/>
          <p:cNvSpPr/>
          <p:nvPr/>
        </p:nvSpPr>
        <p:spPr>
          <a:xfrm>
            <a:off x="365400" y="851760"/>
            <a:ext cx="9621720" cy="7426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290"/>
              <a:t>Inconfidências ou Conjurações?</a:t>
            </a:r>
            <a:endParaRPr b="0" i="0" sz="329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6"/>
          <p:cNvSpPr/>
          <p:nvPr/>
        </p:nvSpPr>
        <p:spPr>
          <a:xfrm>
            <a:off x="365400" y="1802525"/>
            <a:ext cx="4768200" cy="50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71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Char char="-"/>
            </a:pPr>
            <a:r>
              <a:rPr lang="pt-BR" sz="2500"/>
              <a:t>Revoltas contra a metrópole e a colonização portuguesa: Inconfidência Mineira e Conjuração Baiana</a:t>
            </a:r>
            <a:endParaRPr sz="2500"/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/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/>
              <a:t>• conceito de “Inconfidência”: "infidelidade", "deslealdade"</a:t>
            </a:r>
            <a:endParaRPr sz="2500"/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/>
              <a:t>• conceito de “Conjuração”: "conspiração"</a:t>
            </a:r>
            <a:endParaRPr b="0" i="0" sz="23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" name="Google Shape;17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9413" y="1836187"/>
            <a:ext cx="3683450" cy="22465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2" name="Google Shape;172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19425" y="4204175"/>
            <a:ext cx="3836416" cy="250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2023-12-15T15:07:34Z</dcterms:created>
  <dc:creator>Rayana Martins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MSIP_Label_defa4170-0d19-0005-0004-bc88714345d2_ActionId">
    <vt:lpwstr>0b2fb667-98d4-44ec-a787-13f7e68e9634</vt:lpwstr>
  </property>
  <property fmtid="{D5CDD505-2E9C-101B-9397-08002B2CF9AE}" pid="8" name="MSIP_Label_defa4170-0d19-0005-0004-bc88714345d2_ContentBits">
    <vt:lpwstr>0</vt:lpwstr>
  </property>
  <property fmtid="{D5CDD505-2E9C-101B-9397-08002B2CF9AE}" pid="9" name="MSIP_Label_defa4170-0d19-0005-0004-bc88714345d2_Enabled">
    <vt:lpwstr>true</vt:lpwstr>
  </property>
  <property fmtid="{D5CDD505-2E9C-101B-9397-08002B2CF9AE}" pid="10" name="MSIP_Label_defa4170-0d19-0005-0004-bc88714345d2_Method">
    <vt:lpwstr>Standard</vt:lpwstr>
  </property>
  <property fmtid="{D5CDD505-2E9C-101B-9397-08002B2CF9AE}" pid="11" name="MSIP_Label_defa4170-0d19-0005-0004-bc88714345d2_Name">
    <vt:lpwstr>defa4170-0d19-0005-0004-bc88714345d2</vt:lpwstr>
  </property>
  <property fmtid="{D5CDD505-2E9C-101B-9397-08002B2CF9AE}" pid="12" name="MSIP_Label_defa4170-0d19-0005-0004-bc88714345d2_SetDate">
    <vt:lpwstr>2023-12-15T15:55:05Z</vt:lpwstr>
  </property>
  <property fmtid="{D5CDD505-2E9C-101B-9397-08002B2CF9AE}" pid="13" name="MSIP_Label_defa4170-0d19-0005-0004-bc88714345d2_SiteId">
    <vt:lpwstr>8b4c9726-d91b-4efe-a71c-df152790c8ec</vt:lpwstr>
  </property>
  <property fmtid="{D5CDD505-2E9C-101B-9397-08002B2CF9AE}" pid="14" name="Notes">
    <vt:i4>2</vt:i4>
  </property>
  <property fmtid="{D5CDD505-2E9C-101B-9397-08002B2CF9AE}" pid="15" name="PresentationFormat">
    <vt:lpwstr>Widescreen</vt:lpwstr>
  </property>
  <property fmtid="{D5CDD505-2E9C-101B-9397-08002B2CF9AE}" pid="16" name="ScaleCrop">
    <vt:bool>false</vt:bool>
  </property>
  <property fmtid="{D5CDD505-2E9C-101B-9397-08002B2CF9AE}" pid="17" name="ShareDoc">
    <vt:bool>false</vt:bool>
  </property>
  <property fmtid="{D5CDD505-2E9C-101B-9397-08002B2CF9AE}" pid="18" name="Slides">
    <vt:i4>22</vt:i4>
  </property>
</Properties>
</file>