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Economica"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piV2vheUdv6P+nuNm46bd8iKI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4923df494d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g34923df494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923df494d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34923df494d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4923df494d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g34923df494d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4923df494d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34923df494d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4923df494d_0_1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g34923df494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4923df494d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g34923df494d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04c5bdb3d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304c5bdb3d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4189e3a0a0_2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g34189e3a0a0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4483d4c48d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g34483d4c48d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4692e3760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g34692e376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4923df494d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34923df494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4923df494d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34923df494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4923df494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34923df494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4923df494d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g34923df494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4923df494d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34923df494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a:spLocks noGrp="1"/>
          </p:cNvSpPr>
          <p:nvPr>
            <p:ph type="pic" idx="2"/>
          </p:nvPr>
        </p:nvSpPr>
        <p:spPr>
          <a:xfrm>
            <a:off x="5183188" y="987425"/>
            <a:ext cx="6172200" cy="4873625"/>
          </a:xfrm>
          <a:prstGeom prst="rect">
            <a:avLst/>
          </a:prstGeom>
          <a:noFill/>
          <a:ln>
            <a:noFill/>
          </a:ln>
        </p:spPr>
      </p:sp>
      <p:sp>
        <p:nvSpPr>
          <p:cNvPr id="64" name="Google Shape;6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
          <p:cNvSpPr txBox="1"/>
          <p:nvPr/>
        </p:nvSpPr>
        <p:spPr>
          <a:xfrm>
            <a:off x="4876801" y="4419597"/>
            <a:ext cx="418651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rgbClr val="CDD60C"/>
                </a:solidFill>
                <a:latin typeface="Arial"/>
                <a:ea typeface="Arial"/>
                <a:cs typeface="Arial"/>
                <a:sym typeface="Arial"/>
              </a:rPr>
              <a:t>Professor: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pt-BR" sz="2000" b="1" i="0" u="none" strike="noStrike" cap="none">
                <a:solidFill>
                  <a:srgbClr val="CDD60C"/>
                </a:solidFill>
                <a:latin typeface="Arial"/>
                <a:ea typeface="Arial"/>
                <a:cs typeface="Arial"/>
                <a:sym typeface="Arial"/>
              </a:rPr>
              <a:t>José Landim e Gabriel Sena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g34923df494d_0_8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7" name="Google Shape;157;g34923df494d_0_88"/>
          <p:cNvSpPr txBox="1"/>
          <p:nvPr/>
        </p:nvSpPr>
        <p:spPr>
          <a:xfrm>
            <a:off x="1659825" y="609975"/>
            <a:ext cx="7830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p:txBody>
      </p:sp>
      <p:sp>
        <p:nvSpPr>
          <p:cNvPr id="158" name="Google Shape;158;g34923df494d_0_88"/>
          <p:cNvSpPr txBox="1"/>
          <p:nvPr/>
        </p:nvSpPr>
        <p:spPr>
          <a:xfrm>
            <a:off x="6347800" y="1808900"/>
            <a:ext cx="4567500" cy="104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59" name="Google Shape;159;g34923df494d_0_88"/>
          <p:cNvSpPr txBox="1"/>
          <p:nvPr/>
        </p:nvSpPr>
        <p:spPr>
          <a:xfrm>
            <a:off x="6418750" y="2928825"/>
            <a:ext cx="44256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60" name="Google Shape;160;g34923df494d_0_88"/>
          <p:cNvSpPr txBox="1"/>
          <p:nvPr/>
        </p:nvSpPr>
        <p:spPr>
          <a:xfrm>
            <a:off x="1902300" y="1997550"/>
            <a:ext cx="8387400" cy="2862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5800">
                <a:solidFill>
                  <a:schemeClr val="dk1"/>
                </a:solidFill>
                <a:latin typeface="Calibri"/>
                <a:ea typeface="Calibri"/>
                <a:cs typeface="Calibri"/>
                <a:sym typeface="Calibri"/>
              </a:rPr>
              <a:t>“Democratização do acesso ao cinema no Brasil”</a:t>
            </a:r>
            <a:endParaRPr sz="5800">
              <a:solidFill>
                <a:schemeClr val="dk1"/>
              </a:solidFill>
              <a:latin typeface="Calibri"/>
              <a:ea typeface="Calibri"/>
              <a:cs typeface="Calibri"/>
              <a:sym typeface="Calibri"/>
            </a:endParaRPr>
          </a:p>
          <a:p>
            <a:pPr marL="0" lvl="0" indent="0" algn="l" rtl="0">
              <a:spcBef>
                <a:spcPts val="0"/>
              </a:spcBef>
              <a:spcAft>
                <a:spcPts val="0"/>
              </a:spcAft>
              <a:buNone/>
            </a:pPr>
            <a:endParaRPr sz="5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g34923df494d_0_10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6" name="Google Shape;166;g34923df494d_0_107"/>
          <p:cNvSpPr txBox="1"/>
          <p:nvPr/>
        </p:nvSpPr>
        <p:spPr>
          <a:xfrm>
            <a:off x="1659825" y="609975"/>
            <a:ext cx="7830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p:txBody>
      </p:sp>
      <p:sp>
        <p:nvSpPr>
          <p:cNvPr id="167" name="Google Shape;167;g34923df494d_0_107"/>
          <p:cNvSpPr txBox="1"/>
          <p:nvPr/>
        </p:nvSpPr>
        <p:spPr>
          <a:xfrm>
            <a:off x="6347800" y="1808900"/>
            <a:ext cx="4567500" cy="104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68" name="Google Shape;168;g34923df494d_0_107"/>
          <p:cNvSpPr txBox="1"/>
          <p:nvPr/>
        </p:nvSpPr>
        <p:spPr>
          <a:xfrm>
            <a:off x="6418750" y="2928825"/>
            <a:ext cx="44256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69" name="Google Shape;169;g34923df494d_0_107"/>
          <p:cNvSpPr txBox="1"/>
          <p:nvPr/>
        </p:nvSpPr>
        <p:spPr>
          <a:xfrm>
            <a:off x="1902300" y="1997550"/>
            <a:ext cx="8387400" cy="197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5800">
              <a:solidFill>
                <a:schemeClr val="dk1"/>
              </a:solidFill>
              <a:latin typeface="Calibri"/>
              <a:ea typeface="Calibri"/>
              <a:cs typeface="Calibri"/>
              <a:sym typeface="Calibri"/>
            </a:endParaRPr>
          </a:p>
          <a:p>
            <a:pPr marL="0" lvl="0" indent="0" algn="l" rtl="0">
              <a:spcBef>
                <a:spcPts val="0"/>
              </a:spcBef>
              <a:spcAft>
                <a:spcPts val="0"/>
              </a:spcAft>
              <a:buNone/>
            </a:pPr>
            <a:endParaRPr sz="5800">
              <a:solidFill>
                <a:schemeClr val="dk1"/>
              </a:solidFill>
              <a:latin typeface="Calibri"/>
              <a:ea typeface="Calibri"/>
              <a:cs typeface="Calibri"/>
              <a:sym typeface="Calibri"/>
            </a:endParaRPr>
          </a:p>
        </p:txBody>
      </p:sp>
      <p:pic>
        <p:nvPicPr>
          <p:cNvPr id="170" name="Google Shape;170;g34923df494d_0_107"/>
          <p:cNvPicPr preferRelativeResize="0"/>
          <p:nvPr/>
        </p:nvPicPr>
        <p:blipFill>
          <a:blip r:embed="rId4">
            <a:alphaModFix/>
          </a:blip>
          <a:stretch>
            <a:fillRect/>
          </a:stretch>
        </p:blipFill>
        <p:spPr>
          <a:xfrm>
            <a:off x="459713" y="1619837"/>
            <a:ext cx="11272582" cy="2725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34923df494d_0_1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6" name="Google Shape;176;g34923df494d_0_115"/>
          <p:cNvSpPr txBox="1"/>
          <p:nvPr/>
        </p:nvSpPr>
        <p:spPr>
          <a:xfrm>
            <a:off x="1659825" y="609975"/>
            <a:ext cx="7830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p:txBody>
      </p:sp>
      <p:sp>
        <p:nvSpPr>
          <p:cNvPr id="177" name="Google Shape;177;g34923df494d_0_115"/>
          <p:cNvSpPr txBox="1"/>
          <p:nvPr/>
        </p:nvSpPr>
        <p:spPr>
          <a:xfrm>
            <a:off x="6347800" y="1808900"/>
            <a:ext cx="4567500" cy="104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78" name="Google Shape;178;g34923df494d_0_115"/>
          <p:cNvSpPr txBox="1"/>
          <p:nvPr/>
        </p:nvSpPr>
        <p:spPr>
          <a:xfrm>
            <a:off x="6418750" y="2928825"/>
            <a:ext cx="44256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79" name="Google Shape;179;g34923df494d_0_115"/>
          <p:cNvSpPr txBox="1"/>
          <p:nvPr/>
        </p:nvSpPr>
        <p:spPr>
          <a:xfrm>
            <a:off x="1902300" y="1997550"/>
            <a:ext cx="8387400" cy="196974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5800" dirty="0">
                <a:solidFill>
                  <a:schemeClr val="dk1"/>
                </a:solidFill>
                <a:latin typeface="Calibri"/>
                <a:ea typeface="Calibri"/>
                <a:cs typeface="Calibri"/>
                <a:sym typeface="Calibri"/>
              </a:rPr>
              <a:t>“Democratização do acesso ao cinema </a:t>
            </a:r>
            <a:r>
              <a:rPr lang="pt-BR" sz="5800" dirty="0" smtClean="0">
                <a:solidFill>
                  <a:schemeClr val="dk1"/>
                </a:solidFill>
                <a:latin typeface="Calibri"/>
                <a:ea typeface="Calibri"/>
                <a:cs typeface="Calibri"/>
                <a:sym typeface="Calibri"/>
              </a:rPr>
              <a:t>no</a:t>
            </a:r>
            <a:endParaRPr sz="5800" dirty="0">
              <a:solidFill>
                <a:schemeClr val="dk1"/>
              </a:solidFill>
              <a:latin typeface="Calibri"/>
              <a:ea typeface="Calibri"/>
              <a:cs typeface="Calibri"/>
              <a:sym typeface="Calibri"/>
            </a:endParaRPr>
          </a:p>
        </p:txBody>
      </p:sp>
      <p:pic>
        <p:nvPicPr>
          <p:cNvPr id="180" name="Google Shape;180;g34923df494d_0_115"/>
          <p:cNvPicPr preferRelativeResize="0"/>
          <p:nvPr/>
        </p:nvPicPr>
        <p:blipFill>
          <a:blip r:embed="rId4">
            <a:alphaModFix/>
          </a:blip>
          <a:stretch>
            <a:fillRect/>
          </a:stretch>
        </p:blipFill>
        <p:spPr>
          <a:xfrm>
            <a:off x="134363" y="2225030"/>
            <a:ext cx="11923275" cy="1463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34923df494d_0_12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6" name="Google Shape;186;g34923df494d_0_123"/>
          <p:cNvSpPr txBox="1"/>
          <p:nvPr/>
        </p:nvSpPr>
        <p:spPr>
          <a:xfrm>
            <a:off x="1659825" y="609975"/>
            <a:ext cx="7830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p:txBody>
      </p:sp>
      <p:sp>
        <p:nvSpPr>
          <p:cNvPr id="187" name="Google Shape;187;g34923df494d_0_123"/>
          <p:cNvSpPr txBox="1"/>
          <p:nvPr/>
        </p:nvSpPr>
        <p:spPr>
          <a:xfrm>
            <a:off x="6347800" y="1808900"/>
            <a:ext cx="4567500" cy="104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88" name="Google Shape;188;g34923df494d_0_123"/>
          <p:cNvSpPr txBox="1"/>
          <p:nvPr/>
        </p:nvSpPr>
        <p:spPr>
          <a:xfrm>
            <a:off x="6418750" y="2928825"/>
            <a:ext cx="44256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89" name="Google Shape;189;g34923df494d_0_123"/>
          <p:cNvSpPr txBox="1"/>
          <p:nvPr/>
        </p:nvSpPr>
        <p:spPr>
          <a:xfrm>
            <a:off x="1902300" y="1997550"/>
            <a:ext cx="8387400" cy="197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5800">
              <a:solidFill>
                <a:schemeClr val="dk1"/>
              </a:solidFill>
              <a:latin typeface="Calibri"/>
              <a:ea typeface="Calibri"/>
              <a:cs typeface="Calibri"/>
              <a:sym typeface="Calibri"/>
            </a:endParaRPr>
          </a:p>
          <a:p>
            <a:pPr marL="0" lvl="0" indent="0" algn="l" rtl="0">
              <a:spcBef>
                <a:spcPts val="0"/>
              </a:spcBef>
              <a:spcAft>
                <a:spcPts val="0"/>
              </a:spcAft>
              <a:buNone/>
            </a:pPr>
            <a:endParaRPr sz="5800">
              <a:solidFill>
                <a:schemeClr val="dk1"/>
              </a:solidFill>
              <a:latin typeface="Calibri"/>
              <a:ea typeface="Calibri"/>
              <a:cs typeface="Calibri"/>
              <a:sym typeface="Calibri"/>
            </a:endParaRPr>
          </a:p>
        </p:txBody>
      </p:sp>
      <p:pic>
        <p:nvPicPr>
          <p:cNvPr id="190" name="Google Shape;190;g34923df494d_0_123"/>
          <p:cNvPicPr preferRelativeResize="0"/>
          <p:nvPr/>
        </p:nvPicPr>
        <p:blipFill>
          <a:blip r:embed="rId4">
            <a:alphaModFix/>
          </a:blip>
          <a:stretch>
            <a:fillRect/>
          </a:stretch>
        </p:blipFill>
        <p:spPr>
          <a:xfrm>
            <a:off x="3523724" y="167175"/>
            <a:ext cx="4785500" cy="61083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34923df494d_0_13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6" name="Google Shape;196;g34923df494d_0_131"/>
          <p:cNvSpPr txBox="1"/>
          <p:nvPr/>
        </p:nvSpPr>
        <p:spPr>
          <a:xfrm>
            <a:off x="1659825" y="609975"/>
            <a:ext cx="7830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p:txBody>
      </p:sp>
      <p:sp>
        <p:nvSpPr>
          <p:cNvPr id="197" name="Google Shape;197;g34923df494d_0_131"/>
          <p:cNvSpPr txBox="1"/>
          <p:nvPr/>
        </p:nvSpPr>
        <p:spPr>
          <a:xfrm>
            <a:off x="6347800" y="1808900"/>
            <a:ext cx="4567500" cy="104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98" name="Google Shape;198;g34923df494d_0_131"/>
          <p:cNvSpPr txBox="1"/>
          <p:nvPr/>
        </p:nvSpPr>
        <p:spPr>
          <a:xfrm>
            <a:off x="6418750" y="2928825"/>
            <a:ext cx="44256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99" name="Google Shape;199;g34923df494d_0_131"/>
          <p:cNvSpPr txBox="1"/>
          <p:nvPr/>
        </p:nvSpPr>
        <p:spPr>
          <a:xfrm>
            <a:off x="1902300" y="1997550"/>
            <a:ext cx="83874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5800">
              <a:solidFill>
                <a:schemeClr val="dk1"/>
              </a:solidFill>
              <a:latin typeface="Calibri"/>
              <a:ea typeface="Calibri"/>
              <a:cs typeface="Calibri"/>
              <a:sym typeface="Calibri"/>
            </a:endParaRPr>
          </a:p>
        </p:txBody>
      </p:sp>
      <p:pic>
        <p:nvPicPr>
          <p:cNvPr id="200" name="Google Shape;200;g34923df494d_0_131"/>
          <p:cNvPicPr preferRelativeResize="0"/>
          <p:nvPr/>
        </p:nvPicPr>
        <p:blipFill>
          <a:blip r:embed="rId4">
            <a:alphaModFix/>
          </a:blip>
          <a:stretch>
            <a:fillRect/>
          </a:stretch>
        </p:blipFill>
        <p:spPr>
          <a:xfrm>
            <a:off x="2874837" y="142550"/>
            <a:ext cx="6442324" cy="6157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34923df494d_0_14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6" name="Google Shape;206;g34923df494d_0_148"/>
          <p:cNvSpPr txBox="1"/>
          <p:nvPr/>
        </p:nvSpPr>
        <p:spPr>
          <a:xfrm>
            <a:off x="1659825" y="609975"/>
            <a:ext cx="7830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p:txBody>
      </p:sp>
      <p:sp>
        <p:nvSpPr>
          <p:cNvPr id="207" name="Google Shape;207;g34923df494d_0_148"/>
          <p:cNvSpPr txBox="1"/>
          <p:nvPr/>
        </p:nvSpPr>
        <p:spPr>
          <a:xfrm>
            <a:off x="6347800" y="1808900"/>
            <a:ext cx="4567500" cy="104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208" name="Google Shape;208;g34923df494d_0_148"/>
          <p:cNvSpPr txBox="1"/>
          <p:nvPr/>
        </p:nvSpPr>
        <p:spPr>
          <a:xfrm>
            <a:off x="6418750" y="2928825"/>
            <a:ext cx="44256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209" name="Google Shape;209;g34923df494d_0_148"/>
          <p:cNvSpPr txBox="1"/>
          <p:nvPr/>
        </p:nvSpPr>
        <p:spPr>
          <a:xfrm>
            <a:off x="1902300" y="911950"/>
            <a:ext cx="8387400" cy="646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t-BR" sz="2500">
                <a:solidFill>
                  <a:schemeClr val="dk1"/>
                </a:solidFill>
                <a:latin typeface="Calibri"/>
                <a:ea typeface="Calibri"/>
                <a:cs typeface="Calibri"/>
                <a:sym typeface="Calibri"/>
              </a:rPr>
              <a:t>Exercício no segundo tempo:</a:t>
            </a:r>
            <a:endParaRPr sz="2500">
              <a:solidFill>
                <a:schemeClr val="dk1"/>
              </a:solidFill>
              <a:latin typeface="Calibri"/>
              <a:ea typeface="Calibri"/>
              <a:cs typeface="Calibri"/>
              <a:sym typeface="Calibri"/>
            </a:endParaRPr>
          </a:p>
          <a:p>
            <a:pPr marL="0" lvl="0" indent="0" algn="ctr" rtl="0">
              <a:spcBef>
                <a:spcPts val="0"/>
              </a:spcBef>
              <a:spcAft>
                <a:spcPts val="0"/>
              </a:spcAft>
              <a:buNone/>
            </a:pPr>
            <a:r>
              <a:rPr lang="pt-BR" sz="2500">
                <a:solidFill>
                  <a:schemeClr val="dk1"/>
                </a:solidFill>
                <a:latin typeface="Calibri"/>
                <a:ea typeface="Calibri"/>
                <a:cs typeface="Calibri"/>
                <a:sym typeface="Calibri"/>
              </a:rPr>
              <a:t>Tratando de problemas culturais tais como a Democratização do cinema, os efeitos negativos provocados por esse tipo de questão são por vezes menos óbvio e isso acaba aparecendo nas redações. Nesse sentido a proposta é cada aluno deve escrever um parágrafo de desenvolvimento para o tema a partir do modelo: o problema produz efeitos:.. e os efeitos são negativos pq:...</a:t>
            </a:r>
            <a:endParaRPr sz="2500">
              <a:solidFill>
                <a:schemeClr val="dk1"/>
              </a:solidFill>
              <a:latin typeface="Calibri"/>
              <a:ea typeface="Calibri"/>
              <a:cs typeface="Calibri"/>
              <a:sym typeface="Calibri"/>
            </a:endParaRPr>
          </a:p>
          <a:p>
            <a:pPr marL="0" lvl="0" indent="0" algn="ctr" rtl="0">
              <a:spcBef>
                <a:spcPts val="0"/>
              </a:spcBef>
              <a:spcAft>
                <a:spcPts val="0"/>
              </a:spcAft>
              <a:buNone/>
            </a:pPr>
            <a:r>
              <a:rPr lang="pt-BR" sz="2500">
                <a:solidFill>
                  <a:schemeClr val="dk1"/>
                </a:solidFill>
                <a:latin typeface="Calibri"/>
                <a:ea typeface="Calibri"/>
                <a:cs typeface="Calibri"/>
                <a:sym typeface="Calibri"/>
              </a:rPr>
              <a:t>Os alunos escrevem o nome no topo da página e embaralham entre eles de maneira que não sabem qual redação é de quem. O segundo aluno deve listar o(s) efeito(s) negativo(s) do parágrafo e dar uma nota de 1 a 5 para cada pergunta Depois os  parágrafos serão devolvidos e cada aluno poderá utilizar ele na redação da semana.</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5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304c5bdb3df_0_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endParaRPr/>
          </a:p>
        </p:txBody>
      </p:sp>
      <p:sp>
        <p:nvSpPr>
          <p:cNvPr id="215" name="Google Shape;215;g304c5bdb3df_0_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400"/>
              <a:buNone/>
            </a:pPr>
            <a:endParaRPr/>
          </a:p>
        </p:txBody>
      </p:sp>
      <p:pic>
        <p:nvPicPr>
          <p:cNvPr id="216" name="Google Shape;216;g304c5bdb3df_0_7"/>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34189e3a0a0_2_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1" name="Google Shape;91;g34189e3a0a0_2_16"/>
          <p:cNvSpPr txBox="1"/>
          <p:nvPr/>
        </p:nvSpPr>
        <p:spPr>
          <a:xfrm>
            <a:off x="1659825" y="609975"/>
            <a:ext cx="7830000" cy="5222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700"/>
              <a:buFont typeface="Arial"/>
              <a:buNone/>
            </a:pPr>
            <a:r>
              <a:rPr lang="pt-BR" sz="2700" b="1" i="0" u="none" strike="noStrike" cap="none">
                <a:solidFill>
                  <a:schemeClr val="dk1"/>
                </a:solidFill>
                <a:latin typeface="Economica"/>
                <a:ea typeface="Economica"/>
                <a:cs typeface="Economica"/>
                <a:sym typeface="Economica"/>
              </a:rPr>
              <a:t>5 PERGUNTAS IMPORTANTES:</a:t>
            </a:r>
            <a:endParaRPr sz="27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700"/>
              <a:buFont typeface="Arial"/>
              <a:buNone/>
            </a:pPr>
            <a:endParaRPr sz="27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highlight>
                  <a:srgbClr val="FFF2CC"/>
                </a:highlight>
                <a:latin typeface="Economica"/>
                <a:ea typeface="Economica"/>
                <a:cs typeface="Economica"/>
                <a:sym typeface="Economica"/>
              </a:rPr>
              <a:t>Qual é o problema?</a:t>
            </a: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Por que isso é um problema?</a:t>
            </a: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Por que esse problema existe?</a:t>
            </a: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O que apoia meu ponto de vista sobre o problema?</a:t>
            </a: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Como se resolve o problema?</a:t>
            </a:r>
            <a:endParaRPr sz="2600" b="1" i="0" u="none" strike="noStrike" cap="none">
              <a:solidFill>
                <a:schemeClr val="dk1"/>
              </a:solidFill>
              <a:latin typeface="Economica"/>
              <a:ea typeface="Economica"/>
              <a:cs typeface="Economica"/>
              <a:sym typeface="Economic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34483d4c48d_0_7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7" name="Google Shape;97;g34483d4c48d_0_76"/>
          <p:cNvSpPr txBox="1"/>
          <p:nvPr/>
        </p:nvSpPr>
        <p:spPr>
          <a:xfrm>
            <a:off x="1659825" y="609975"/>
            <a:ext cx="7830000" cy="5222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700"/>
              <a:buFont typeface="Arial"/>
              <a:buNone/>
            </a:pPr>
            <a:r>
              <a:rPr lang="pt-BR" sz="2700" b="1" i="0" u="none" strike="noStrike" cap="none">
                <a:solidFill>
                  <a:schemeClr val="dk1"/>
                </a:solidFill>
                <a:latin typeface="Economica"/>
                <a:ea typeface="Economica"/>
                <a:cs typeface="Economica"/>
                <a:sym typeface="Economica"/>
              </a:rPr>
              <a:t>5 PERGUNTAS IMPORTANTES:</a:t>
            </a:r>
            <a:endParaRPr sz="27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700"/>
              <a:buFont typeface="Arial"/>
              <a:buNone/>
            </a:pPr>
            <a:endParaRPr sz="27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Qual é o problema?</a:t>
            </a: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highlight>
                  <a:srgbClr val="FFF2CC"/>
                </a:highlight>
                <a:latin typeface="Economica"/>
                <a:ea typeface="Economica"/>
                <a:cs typeface="Economica"/>
                <a:sym typeface="Economica"/>
              </a:rPr>
              <a:t>Por que isso é um problema?</a:t>
            </a: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Por que esse problema existe?</a:t>
            </a: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O que apoia meu ponto de vista sobre o problema?</a:t>
            </a: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Como se resolve o problema?</a:t>
            </a:r>
            <a:endParaRPr sz="2600" b="1" i="0" u="none" strike="noStrike" cap="none">
              <a:solidFill>
                <a:schemeClr val="dk1"/>
              </a:solidFill>
              <a:latin typeface="Economica"/>
              <a:ea typeface="Economica"/>
              <a:cs typeface="Economica"/>
              <a:sym typeface="Economic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g34692e37602_0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3" name="Google Shape;103;g34692e37602_0_0"/>
          <p:cNvSpPr txBox="1"/>
          <p:nvPr/>
        </p:nvSpPr>
        <p:spPr>
          <a:xfrm>
            <a:off x="1659825" y="609975"/>
            <a:ext cx="7830000" cy="5222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700"/>
              <a:buFont typeface="Arial"/>
              <a:buNone/>
            </a:pPr>
            <a:r>
              <a:rPr lang="pt-BR" sz="2700" b="1" i="0" u="none" strike="noStrike" cap="none">
                <a:solidFill>
                  <a:schemeClr val="dk1"/>
                </a:solidFill>
                <a:latin typeface="Economica"/>
                <a:ea typeface="Economica"/>
                <a:cs typeface="Economica"/>
                <a:sym typeface="Economica"/>
              </a:rPr>
              <a:t>5 PERGUNTAS IMPORTANTES:</a:t>
            </a:r>
            <a:endParaRPr sz="27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700"/>
              <a:buFont typeface="Arial"/>
              <a:buNone/>
            </a:pPr>
            <a:endParaRPr sz="27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Qual é o problema?</a:t>
            </a: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highlight>
                  <a:srgbClr val="FFF2CC"/>
                </a:highlight>
                <a:latin typeface="Economica"/>
                <a:ea typeface="Economica"/>
                <a:cs typeface="Economica"/>
                <a:sym typeface="Economica"/>
              </a:rPr>
              <a:t>Por que isso é um problema?</a:t>
            </a: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Por que esse problema existe?</a:t>
            </a: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O que apoia meu ponto de vista sobre o problema?</a:t>
            </a: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Como se resolve o problema?</a:t>
            </a:r>
            <a:endParaRPr sz="2600" b="1" i="0" u="none" strike="noStrike" cap="none">
              <a:solidFill>
                <a:schemeClr val="dk1"/>
              </a:solidFill>
              <a:latin typeface="Economica"/>
              <a:ea typeface="Economica"/>
              <a:cs typeface="Economica"/>
              <a:sym typeface="Economica"/>
            </a:endParaRPr>
          </a:p>
        </p:txBody>
      </p:sp>
      <p:pic>
        <p:nvPicPr>
          <p:cNvPr id="104" name="Google Shape;104;g34692e37602_0_0"/>
          <p:cNvPicPr preferRelativeResize="0"/>
          <p:nvPr/>
        </p:nvPicPr>
        <p:blipFill rotWithShape="1">
          <a:blip r:embed="rId4">
            <a:alphaModFix/>
          </a:blip>
          <a:srcRect/>
          <a:stretch/>
        </p:blipFill>
        <p:spPr>
          <a:xfrm>
            <a:off x="4944225" y="2154575"/>
            <a:ext cx="1261175" cy="1261175"/>
          </a:xfrm>
          <a:prstGeom prst="rect">
            <a:avLst/>
          </a:prstGeom>
          <a:noFill/>
          <a:ln>
            <a:noFill/>
          </a:ln>
        </p:spPr>
      </p:pic>
      <p:sp>
        <p:nvSpPr>
          <p:cNvPr id="105" name="Google Shape;105;g34692e37602_0_0"/>
          <p:cNvSpPr txBox="1"/>
          <p:nvPr/>
        </p:nvSpPr>
        <p:spPr>
          <a:xfrm>
            <a:off x="6347800" y="1020225"/>
            <a:ext cx="4567500" cy="2493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r>
              <a:rPr lang="pt-BR" sz="2600" b="1">
                <a:solidFill>
                  <a:schemeClr val="dk1"/>
                </a:solidFill>
                <a:highlight>
                  <a:srgbClr val="FFE599"/>
                </a:highlight>
                <a:latin typeface="Economica"/>
                <a:ea typeface="Economica"/>
                <a:cs typeface="Economica"/>
                <a:sym typeface="Economica"/>
              </a:rPr>
              <a:t>Qual o EFEITO produzido pelo problema?</a:t>
            </a:r>
            <a:endParaRPr sz="2600" b="1">
              <a:solidFill>
                <a:schemeClr val="dk1"/>
              </a:solidFill>
              <a:highlight>
                <a:srgbClr val="FFE599"/>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highlight>
                  <a:srgbClr val="FFF2CC"/>
                </a:highlight>
                <a:latin typeface="Economica"/>
                <a:ea typeface="Economica"/>
                <a:cs typeface="Economica"/>
                <a:sym typeface="Economica"/>
              </a:rPr>
              <a:t>Por que o problema tem esse efeito?</a:t>
            </a: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06" name="Google Shape;106;g34692e37602_0_0"/>
          <p:cNvSpPr txBox="1"/>
          <p:nvPr/>
        </p:nvSpPr>
        <p:spPr>
          <a:xfrm>
            <a:off x="6418750" y="2928825"/>
            <a:ext cx="44256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highlight>
                  <a:srgbClr val="FFF2CC"/>
                </a:highlight>
                <a:latin typeface="Economica"/>
                <a:ea typeface="Economica"/>
                <a:cs typeface="Economica"/>
                <a:sym typeface="Economica"/>
              </a:rPr>
              <a:t>Por que esse efeito é ruim?</a:t>
            </a:r>
            <a:endParaRPr sz="2600" b="1" i="0" u="none" strike="noStrike" cap="none">
              <a:solidFill>
                <a:schemeClr val="dk1"/>
              </a:solidFill>
              <a:highlight>
                <a:srgbClr val="FFF2CC"/>
              </a:highlight>
              <a:latin typeface="Economica"/>
              <a:ea typeface="Economica"/>
              <a:cs typeface="Economica"/>
              <a:sym typeface="Economic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g34923df494d_0_2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g34923df494d_0_25"/>
          <p:cNvSpPr txBox="1"/>
          <p:nvPr/>
        </p:nvSpPr>
        <p:spPr>
          <a:xfrm>
            <a:off x="1659825" y="609975"/>
            <a:ext cx="7830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p:txBody>
      </p:sp>
      <p:sp>
        <p:nvSpPr>
          <p:cNvPr id="113" name="Google Shape;113;g34923df494d_0_25"/>
          <p:cNvSpPr txBox="1"/>
          <p:nvPr/>
        </p:nvSpPr>
        <p:spPr>
          <a:xfrm>
            <a:off x="6347800" y="1808900"/>
            <a:ext cx="4567500" cy="104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14" name="Google Shape;114;g34923df494d_0_25"/>
          <p:cNvSpPr txBox="1"/>
          <p:nvPr/>
        </p:nvSpPr>
        <p:spPr>
          <a:xfrm>
            <a:off x="6418750" y="2928825"/>
            <a:ext cx="44256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15" name="Google Shape;115;g34923df494d_0_25"/>
          <p:cNvSpPr txBox="1"/>
          <p:nvPr/>
        </p:nvSpPr>
        <p:spPr>
          <a:xfrm>
            <a:off x="550625" y="996125"/>
            <a:ext cx="11641500" cy="40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800">
                <a:solidFill>
                  <a:schemeClr val="dk1"/>
                </a:solidFill>
                <a:latin typeface="Calibri"/>
                <a:ea typeface="Calibri"/>
                <a:cs typeface="Calibri"/>
                <a:sym typeface="Calibri"/>
              </a:rPr>
              <a:t>Em primeira análise, vale destacar que a desvalorização da herança africana no Brasil está diretamente relacionada à exclusão de conteúdos relacionados às diferentes culturas desse continente nas escolas. Pois, embora tenha se tornado obrigatória com a lei 10.639/2003, o ensino das africanidades permanece limitado à aulas específicas de algumas disciplinas, como história e literatura, sem se aprofundar na grande influência cultural que a África possui no Brasil. Dessa forma, produz-se um currículo limitado que não dá conta das maneiras como a herança africana acabou por moldar a cultura brasileira, através por exemplo da música e da capoeira.</a:t>
            </a: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g34923df494d_0_7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1" name="Google Shape;121;g34923df494d_0_79"/>
          <p:cNvSpPr txBox="1"/>
          <p:nvPr/>
        </p:nvSpPr>
        <p:spPr>
          <a:xfrm>
            <a:off x="1659825" y="609975"/>
            <a:ext cx="7830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p:txBody>
      </p:sp>
      <p:sp>
        <p:nvSpPr>
          <p:cNvPr id="122" name="Google Shape;122;g34923df494d_0_79"/>
          <p:cNvSpPr txBox="1"/>
          <p:nvPr/>
        </p:nvSpPr>
        <p:spPr>
          <a:xfrm>
            <a:off x="6347800" y="1808900"/>
            <a:ext cx="4567500" cy="104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23" name="Google Shape;123;g34923df494d_0_79"/>
          <p:cNvSpPr txBox="1"/>
          <p:nvPr/>
        </p:nvSpPr>
        <p:spPr>
          <a:xfrm>
            <a:off x="6418750" y="2928825"/>
            <a:ext cx="44256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24" name="Google Shape;124;g34923df494d_0_79"/>
          <p:cNvSpPr txBox="1"/>
          <p:nvPr/>
        </p:nvSpPr>
        <p:spPr>
          <a:xfrm>
            <a:off x="550625" y="996125"/>
            <a:ext cx="116415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800">
                <a:solidFill>
                  <a:schemeClr val="dk1"/>
                </a:solidFill>
                <a:latin typeface="Calibri"/>
                <a:ea typeface="Calibri"/>
                <a:cs typeface="Calibri"/>
                <a:sym typeface="Calibri"/>
              </a:rPr>
              <a:t>Diante disso, vale destacar que a falta de transporte público é um problema que agrava a situação da qualidade do ar nas grandes cidades. Como o carro é um meio de transporte mais poluente, já que consome mais combustível fóssil por pessoa do que um ônibus, o excesso de carros nas ruas tem como efeito o aumento da poluição. Em São Paulo, estima-se que os carros sejam responsáveis por 73% da emissão de gases poluentes, mesmo transportando apenas 30% da população. Essa é uma estatística assustadora, já que a poluição faz um grande mal à saúde pública, causando diversas doenças; entre elas, o câncer.</a:t>
            </a: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34923df494d_0_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0" name="Google Shape;130;g34923df494d_0_8"/>
          <p:cNvSpPr txBox="1"/>
          <p:nvPr/>
        </p:nvSpPr>
        <p:spPr>
          <a:xfrm>
            <a:off x="1659825" y="609975"/>
            <a:ext cx="7830000" cy="52227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700"/>
              <a:buFont typeface="Arial"/>
              <a:buNone/>
            </a:pPr>
            <a:r>
              <a:rPr lang="pt-BR" sz="2700" b="1" i="0" u="none" strike="noStrike" cap="none">
                <a:solidFill>
                  <a:schemeClr val="dk1"/>
                </a:solidFill>
                <a:latin typeface="Economica"/>
                <a:ea typeface="Economica"/>
                <a:cs typeface="Economica"/>
                <a:sym typeface="Economica"/>
              </a:rPr>
              <a:t>5 PERGUNTAS IMPORTANTES:</a:t>
            </a:r>
            <a:endParaRPr sz="27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700"/>
              <a:buFont typeface="Arial"/>
              <a:buNone/>
            </a:pPr>
            <a:endParaRPr sz="27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Qual é o problema?</a:t>
            </a: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highlight>
                  <a:schemeClr val="lt1"/>
                </a:highlight>
                <a:latin typeface="Economica"/>
                <a:ea typeface="Economica"/>
                <a:cs typeface="Economica"/>
                <a:sym typeface="Economica"/>
              </a:rPr>
              <a:t>Por que isso é um problema?</a:t>
            </a:r>
            <a:endParaRPr sz="2600" b="1" i="0" u="none" strike="noStrike" cap="none">
              <a:solidFill>
                <a:schemeClr val="dk1"/>
              </a:solidFill>
              <a:highlight>
                <a:schemeClr val="lt1"/>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highlight>
                  <a:srgbClr val="FFF2CC"/>
                </a:highlight>
                <a:latin typeface="Economica"/>
                <a:ea typeface="Economica"/>
                <a:cs typeface="Economica"/>
                <a:sym typeface="Economica"/>
              </a:rPr>
              <a:t>Por que esse problema existe?</a:t>
            </a: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O que apoia meu ponto de vista sobre o problema?</a:t>
            </a: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i="0" u="none" strike="noStrike" cap="none">
                <a:solidFill>
                  <a:schemeClr val="dk1"/>
                </a:solidFill>
                <a:latin typeface="Economica"/>
                <a:ea typeface="Economica"/>
                <a:cs typeface="Economica"/>
                <a:sym typeface="Economica"/>
              </a:rPr>
              <a:t>Como se resolve o problema?</a:t>
            </a:r>
            <a:endParaRPr sz="2600" b="1" i="0" u="none" strike="noStrike" cap="none">
              <a:solidFill>
                <a:schemeClr val="dk1"/>
              </a:solidFill>
              <a:latin typeface="Economica"/>
              <a:ea typeface="Economica"/>
              <a:cs typeface="Economica"/>
              <a:sym typeface="Economica"/>
            </a:endParaRPr>
          </a:p>
        </p:txBody>
      </p:sp>
      <p:pic>
        <p:nvPicPr>
          <p:cNvPr id="131" name="Google Shape;131;g34923df494d_0_8"/>
          <p:cNvPicPr preferRelativeResize="0"/>
          <p:nvPr/>
        </p:nvPicPr>
        <p:blipFill rotWithShape="1">
          <a:blip r:embed="rId4">
            <a:alphaModFix/>
          </a:blip>
          <a:srcRect/>
          <a:stretch/>
        </p:blipFill>
        <p:spPr>
          <a:xfrm>
            <a:off x="5086625" y="3048100"/>
            <a:ext cx="1261175" cy="1261175"/>
          </a:xfrm>
          <a:prstGeom prst="rect">
            <a:avLst/>
          </a:prstGeom>
          <a:noFill/>
          <a:ln>
            <a:noFill/>
          </a:ln>
        </p:spPr>
      </p:pic>
      <p:sp>
        <p:nvSpPr>
          <p:cNvPr id="132" name="Google Shape;132;g34923df494d_0_8"/>
          <p:cNvSpPr txBox="1"/>
          <p:nvPr/>
        </p:nvSpPr>
        <p:spPr>
          <a:xfrm>
            <a:off x="6347800" y="1808900"/>
            <a:ext cx="4567500" cy="104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33" name="Google Shape;133;g34923df494d_0_8"/>
          <p:cNvSpPr txBox="1"/>
          <p:nvPr/>
        </p:nvSpPr>
        <p:spPr>
          <a:xfrm>
            <a:off x="6418740" y="1951350"/>
            <a:ext cx="4425600" cy="2955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r>
              <a:rPr lang="pt-BR" sz="2600" b="1">
                <a:solidFill>
                  <a:schemeClr val="dk1"/>
                </a:solidFill>
                <a:highlight>
                  <a:srgbClr val="FFE599"/>
                </a:highlight>
                <a:latin typeface="Economica"/>
                <a:ea typeface="Economica"/>
                <a:cs typeface="Economica"/>
                <a:sym typeface="Economica"/>
              </a:rPr>
              <a:t>Quais as causas do problema?</a:t>
            </a:r>
            <a:endParaRPr sz="2600" b="1">
              <a:solidFill>
                <a:schemeClr val="dk1"/>
              </a:solidFill>
              <a:highlight>
                <a:srgbClr val="FFE599"/>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a:solidFill>
                  <a:schemeClr val="dk1"/>
                </a:solidFill>
                <a:highlight>
                  <a:srgbClr val="FFF2CC"/>
                </a:highlight>
                <a:latin typeface="Economica"/>
                <a:ea typeface="Economica"/>
                <a:cs typeface="Economica"/>
                <a:sym typeface="Economica"/>
              </a:rPr>
              <a:t>O que é essa causa?</a:t>
            </a:r>
            <a:endParaRPr sz="2600" b="1">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r>
              <a:rPr lang="pt-BR" sz="2600" b="1">
                <a:solidFill>
                  <a:schemeClr val="dk1"/>
                </a:solidFill>
                <a:highlight>
                  <a:srgbClr val="FFF2CC"/>
                </a:highlight>
                <a:latin typeface="Economica"/>
                <a:ea typeface="Economica"/>
                <a:cs typeface="Economica"/>
                <a:sym typeface="Economica"/>
              </a:rPr>
              <a:t>Por que isso causa o problema?</a:t>
            </a:r>
            <a:endParaRPr sz="2600" b="1">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a:solidFill>
                <a:schemeClr val="dk1"/>
              </a:solidFill>
              <a:highlight>
                <a:srgbClr val="FFF2CC"/>
              </a:highlight>
              <a:latin typeface="Economica"/>
              <a:ea typeface="Economica"/>
              <a:cs typeface="Economica"/>
              <a:sym typeface="Economic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34923df494d_0_6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9" name="Google Shape;139;g34923df494d_0_62"/>
          <p:cNvSpPr txBox="1"/>
          <p:nvPr/>
        </p:nvSpPr>
        <p:spPr>
          <a:xfrm>
            <a:off x="1659825" y="609975"/>
            <a:ext cx="7830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p:txBody>
      </p:sp>
      <p:sp>
        <p:nvSpPr>
          <p:cNvPr id="140" name="Google Shape;140;g34923df494d_0_62"/>
          <p:cNvSpPr txBox="1"/>
          <p:nvPr/>
        </p:nvSpPr>
        <p:spPr>
          <a:xfrm>
            <a:off x="6347800" y="1808900"/>
            <a:ext cx="4567500" cy="104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41" name="Google Shape;141;g34923df494d_0_62"/>
          <p:cNvSpPr txBox="1"/>
          <p:nvPr/>
        </p:nvSpPr>
        <p:spPr>
          <a:xfrm>
            <a:off x="6418750" y="2928825"/>
            <a:ext cx="44256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42" name="Google Shape;142;g34923df494d_0_62"/>
          <p:cNvSpPr txBox="1"/>
          <p:nvPr/>
        </p:nvSpPr>
        <p:spPr>
          <a:xfrm>
            <a:off x="512250" y="758625"/>
            <a:ext cx="111675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800">
                <a:solidFill>
                  <a:schemeClr val="dk1"/>
                </a:solidFill>
                <a:latin typeface="Calibri"/>
                <a:ea typeface="Calibri"/>
                <a:cs typeface="Calibri"/>
                <a:sym typeface="Calibri"/>
              </a:rPr>
              <a:t>Além disso, é igualmente preciso apontar a educação, nos moldes predominantes no Brasil, como outro fator que contribui para a manutenção do preconceito contra as doenças psiquiátricas. Para entender tal apontamento, é justo relembrar a obra "Pedagogia da Autonomia", do patrono da educação brasileira, Paulo Freire, na medida em que ela destaca a importância das escolas em fomentar não só o conhecimento técnico-científico, mas também habilidades socioemocionais, como respeito e empatia. Sob essa ótica, pode-se afirmar que a maioria das instituições de ensino brasileiras, uma vez que são conteudistas, não contribuem no combate ao estigma relativo às doenças mentais e, portanto, não formam indivíduos da forma como Freire idealiza.</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34923df494d_0_7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8" name="Google Shape;148;g34923df494d_0_71"/>
          <p:cNvSpPr txBox="1"/>
          <p:nvPr/>
        </p:nvSpPr>
        <p:spPr>
          <a:xfrm>
            <a:off x="1659825" y="609975"/>
            <a:ext cx="78300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latin typeface="Economica"/>
              <a:ea typeface="Economica"/>
              <a:cs typeface="Economica"/>
              <a:sym typeface="Economica"/>
            </a:endParaRPr>
          </a:p>
        </p:txBody>
      </p:sp>
      <p:sp>
        <p:nvSpPr>
          <p:cNvPr id="149" name="Google Shape;149;g34923df494d_0_71"/>
          <p:cNvSpPr txBox="1"/>
          <p:nvPr/>
        </p:nvSpPr>
        <p:spPr>
          <a:xfrm>
            <a:off x="6347800" y="1808900"/>
            <a:ext cx="4567500" cy="104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50" name="Google Shape;150;g34923df494d_0_71"/>
          <p:cNvSpPr txBox="1"/>
          <p:nvPr/>
        </p:nvSpPr>
        <p:spPr>
          <a:xfrm>
            <a:off x="6418750" y="2928825"/>
            <a:ext cx="44256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600"/>
              <a:buFont typeface="Arial"/>
              <a:buNone/>
            </a:pPr>
            <a:endParaRPr sz="2600" b="1" i="0" u="none" strike="noStrike" cap="none">
              <a:solidFill>
                <a:schemeClr val="dk1"/>
              </a:solidFill>
              <a:highlight>
                <a:srgbClr val="FFF2CC"/>
              </a:highlight>
              <a:latin typeface="Economica"/>
              <a:ea typeface="Economica"/>
              <a:cs typeface="Economica"/>
              <a:sym typeface="Economica"/>
            </a:endParaRPr>
          </a:p>
        </p:txBody>
      </p:sp>
      <p:sp>
        <p:nvSpPr>
          <p:cNvPr id="151" name="Google Shape;151;g34923df494d_0_71"/>
          <p:cNvSpPr txBox="1"/>
          <p:nvPr/>
        </p:nvSpPr>
        <p:spPr>
          <a:xfrm>
            <a:off x="512250" y="758625"/>
            <a:ext cx="11167500" cy="492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2800">
                <a:solidFill>
                  <a:schemeClr val="dk1"/>
                </a:solidFill>
                <a:latin typeface="Calibri"/>
                <a:ea typeface="Calibri"/>
                <a:cs typeface="Calibri"/>
                <a:sym typeface="Calibri"/>
              </a:rPr>
              <a:t>Em primeira análise, o descaso estatal com a formação educacional de deficientes auditivos mostra-se como um dos desafios à consolidação dessa formação. Isso porque poucos recursos são destinados pelo Estado à construção de escolas especializadas na educação de pessoas surdas, bem como à capacitação de profissionais para atenderem às necessidades especiais desses alunos. Ademais, poucas escolas são adeptas do uso de libras, segunda língua oficial do Brasil, a qual é primordial para a inclusão de alunos surdos em instituições de ensino. Dessa forma, a negligência do Estado, ao investir minimamente na educação de pessoas especiais, dificulta a universalização desse direito social tão importante.</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822</Words>
  <Application>Microsoft Office PowerPoint</Application>
  <PresentationFormat>Widescreen</PresentationFormat>
  <Paragraphs>64</Paragraphs>
  <Slides>16</Slides>
  <Notes>16</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16</vt:i4>
      </vt:variant>
    </vt:vector>
  </HeadingPairs>
  <TitlesOfParts>
    <vt:vector size="20" baseType="lpstr">
      <vt:lpstr>Calibri</vt:lpstr>
      <vt:lpstr>Arial</vt:lpstr>
      <vt:lpstr>Economica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Gabriela Oliveira</dc:creator>
  <cp:lastModifiedBy>Jose</cp:lastModifiedBy>
  <cp:revision>2</cp:revision>
  <dcterms:created xsi:type="dcterms:W3CDTF">2025-01-16T21:57:08Z</dcterms:created>
  <dcterms:modified xsi:type="dcterms:W3CDTF">2025-04-09T16:01:17Z</dcterms:modified>
</cp:coreProperties>
</file>