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1" roundtripDataSignature="AMtx7mg5w/8CHd6eV3MYzl3D8FRBjp/a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d467bd6d68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3d467bd6d68_0_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d467bd6d68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g3d467bd6d68_0_4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d378d55ef1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g3d378d55ef1_0_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d467bd6d68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g3d467bd6d68_0_7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d467bd6d68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3d467bd6d68_0_6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d378d55ef1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g3d378d55ef1_0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d378d55ef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3d378d55ef1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d378d55ef1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g3d378d55ef1_0_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d467bd6d68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g3d467bd6d68_0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d467bd6d68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g3d467bd6d68_0_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8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8"/>
          <p:cNvSpPr txBox="1"/>
          <p:nvPr>
            <p:ph idx="1"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8"/>
          <p:cNvSpPr txBox="1"/>
          <p:nvPr>
            <p:ph idx="2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9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9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9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9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9"/>
          <p:cNvSpPr txBox="1"/>
          <p:nvPr>
            <p:ph idx="4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0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0"/>
          <p:cNvSpPr txBox="1"/>
          <p:nvPr>
            <p:ph idx="1"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0"/>
          <p:cNvSpPr txBox="1"/>
          <p:nvPr>
            <p:ph idx="2"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40"/>
          <p:cNvSpPr txBox="1"/>
          <p:nvPr>
            <p:ph idx="3"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40"/>
          <p:cNvSpPr txBox="1"/>
          <p:nvPr>
            <p:ph idx="4"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0"/>
          <p:cNvSpPr txBox="1"/>
          <p:nvPr>
            <p:ph idx="5"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0"/>
          <p:cNvSpPr txBox="1"/>
          <p:nvPr>
            <p:ph idx="6"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1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1"/>
          <p:cNvSpPr txBox="1"/>
          <p:nvPr>
            <p:ph idx="1"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2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2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3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3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3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4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5"/>
          <p:cNvSpPr txBox="1"/>
          <p:nvPr>
            <p:ph idx="1"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6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46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6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6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0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0"/>
          <p:cNvSpPr txBox="1"/>
          <p:nvPr>
            <p:ph idx="1"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7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47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47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47"/>
          <p:cNvSpPr txBox="1"/>
          <p:nvPr>
            <p:ph idx="3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8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48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48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48"/>
          <p:cNvSpPr txBox="1"/>
          <p:nvPr>
            <p:ph idx="3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9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49"/>
          <p:cNvSpPr txBox="1"/>
          <p:nvPr>
            <p:ph idx="1"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49"/>
          <p:cNvSpPr txBox="1"/>
          <p:nvPr>
            <p:ph idx="2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0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50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50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50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50"/>
          <p:cNvSpPr txBox="1"/>
          <p:nvPr>
            <p:ph idx="4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1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51"/>
          <p:cNvSpPr txBox="1"/>
          <p:nvPr>
            <p:ph idx="1"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51"/>
          <p:cNvSpPr txBox="1"/>
          <p:nvPr>
            <p:ph idx="2"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51"/>
          <p:cNvSpPr txBox="1"/>
          <p:nvPr>
            <p:ph idx="3"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51"/>
          <p:cNvSpPr txBox="1"/>
          <p:nvPr>
            <p:ph idx="4"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51"/>
          <p:cNvSpPr txBox="1"/>
          <p:nvPr>
            <p:ph idx="5"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51"/>
          <p:cNvSpPr txBox="1"/>
          <p:nvPr>
            <p:ph idx="6"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1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1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2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2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2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3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4"/>
          <p:cNvSpPr txBox="1"/>
          <p:nvPr>
            <p:ph idx="1"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5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5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5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5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6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6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6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6"/>
          <p:cNvSpPr txBox="1"/>
          <p:nvPr>
            <p:ph idx="3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7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7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7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7"/>
          <p:cNvSpPr txBox="1"/>
          <p:nvPr>
            <p:ph idx="3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3.jp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3.jp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2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86800" y="221040"/>
            <a:ext cx="3100680" cy="141804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6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" name="Google Shape;9;p26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28"/>
          <p:cNvPicPr preferRelativeResize="0"/>
          <p:nvPr/>
        </p:nvPicPr>
        <p:blipFill rotWithShape="1">
          <a:blip r:embed="rId1">
            <a:alphaModFix/>
          </a:blip>
          <a:srcRect b="14418" l="0" r="0" t="72840"/>
          <a:stretch/>
        </p:blipFill>
        <p:spPr>
          <a:xfrm>
            <a:off x="0" y="0"/>
            <a:ext cx="12191760" cy="874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90640" y="111960"/>
            <a:ext cx="1801440" cy="64152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28"/>
          <p:cNvSpPr/>
          <p:nvPr/>
        </p:nvSpPr>
        <p:spPr>
          <a:xfrm>
            <a:off x="7813800" y="248040"/>
            <a:ext cx="3567600" cy="43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HISTÓRIA DO BRASIL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8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3" name="Google Shape;63;p28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"/>
          <p:cNvSpPr/>
          <p:nvPr/>
        </p:nvSpPr>
        <p:spPr>
          <a:xfrm>
            <a:off x="3462120" y="5981400"/>
            <a:ext cx="2747160" cy="435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"/>
          <p:cNvSpPr/>
          <p:nvPr/>
        </p:nvSpPr>
        <p:spPr>
          <a:xfrm>
            <a:off x="1459080" y="1566360"/>
            <a:ext cx="8848440" cy="660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77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História do Brasil</a:t>
            </a:r>
            <a:endParaRPr b="0" i="0" sz="77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"/>
          <p:cNvSpPr/>
          <p:nvPr/>
        </p:nvSpPr>
        <p:spPr>
          <a:xfrm>
            <a:off x="1455450" y="3648600"/>
            <a:ext cx="9281100" cy="91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5700" u="none" cap="none" strike="noStrike">
                <a:solidFill>
                  <a:schemeClr val="dk1"/>
                </a:solidFill>
                <a:highlight>
                  <a:schemeClr val="lt2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Aula </a:t>
            </a:r>
            <a:r>
              <a:rPr b="1" lang="pt-BR" sz="5700">
                <a:solidFill>
                  <a:schemeClr val="dk1"/>
                </a:solidFill>
                <a:highlight>
                  <a:schemeClr val="lt2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6 - Período Joanino (1808-1821)</a:t>
            </a:r>
            <a:endParaRPr b="1" i="0" sz="4600" u="none" cap="none" strike="noStrike">
              <a:solidFill>
                <a:schemeClr val="dk1"/>
              </a:solidFill>
              <a:highlight>
                <a:schemeClr val="lt2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9" name="Google Shape;119;p1"/>
          <p:cNvSpPr/>
          <p:nvPr/>
        </p:nvSpPr>
        <p:spPr>
          <a:xfrm>
            <a:off x="85320" y="5486400"/>
            <a:ext cx="9036720" cy="1705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1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Luca Romano, Natasha Mosley e Julia</a:t>
            </a:r>
            <a:endParaRPr b="0" i="0" sz="31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b="1" lang="pt-BR" sz="3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08/04</a:t>
            </a:r>
            <a:r>
              <a:rPr b="1" i="0" lang="pt-BR" sz="31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/2026</a:t>
            </a:r>
            <a:endParaRPr b="0" i="0" sz="31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"/>
          <p:cNvSpPr/>
          <p:nvPr/>
        </p:nvSpPr>
        <p:spPr>
          <a:xfrm>
            <a:off x="85320" y="5370840"/>
            <a:ext cx="2747520" cy="435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d467bd6d68_0_34"/>
          <p:cNvSpPr/>
          <p:nvPr/>
        </p:nvSpPr>
        <p:spPr>
          <a:xfrm>
            <a:off x="292674" y="772925"/>
            <a:ext cx="11358000" cy="75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590"/>
              <a:t>Muitas transformações</a:t>
            </a:r>
            <a:endParaRPr b="0" i="0" sz="359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g3d467bd6d68_0_34"/>
          <p:cNvSpPr/>
          <p:nvPr/>
        </p:nvSpPr>
        <p:spPr>
          <a:xfrm>
            <a:off x="4237325" y="1676525"/>
            <a:ext cx="7954800" cy="50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>
                <a:solidFill>
                  <a:schemeClr val="dk1"/>
                </a:solidFill>
              </a:rPr>
              <a:t>3. Transformações sociais</a:t>
            </a:r>
            <a:endParaRPr sz="2300">
              <a:solidFill>
                <a:schemeClr val="dk1"/>
              </a:solidFill>
            </a:endParaRPr>
          </a:p>
          <a:p>
            <a:pPr indent="-3746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-"/>
            </a:pPr>
            <a:r>
              <a:rPr lang="pt-BR" sz="2300">
                <a:solidFill>
                  <a:schemeClr val="dk1"/>
                </a:solidFill>
              </a:rPr>
              <a:t>Aumento demográfico no Brasil</a:t>
            </a:r>
            <a:endParaRPr sz="2300">
              <a:solidFill>
                <a:schemeClr val="dk1"/>
              </a:solidFill>
            </a:endParaRPr>
          </a:p>
          <a:p>
            <a:pPr indent="-3746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-"/>
            </a:pPr>
            <a:r>
              <a:rPr lang="pt-BR" sz="2300">
                <a:solidFill>
                  <a:schemeClr val="dk1"/>
                </a:solidFill>
              </a:rPr>
              <a:t>Acordo entre Brasil e Inglaterra sobre a abolição </a:t>
            </a:r>
            <a:r>
              <a:rPr b="1" lang="pt-BR" sz="2300">
                <a:solidFill>
                  <a:schemeClr val="dk1"/>
                </a:solidFill>
              </a:rPr>
              <a:t>gradual</a:t>
            </a:r>
            <a:r>
              <a:rPr lang="pt-BR" sz="2300">
                <a:solidFill>
                  <a:schemeClr val="dk1"/>
                </a:solidFill>
              </a:rPr>
              <a:t> da escravidão: intensificação das medidas repressivas dos ingleses; permissão do comércio de escravizados apenas nas colônias portuguesas na África</a:t>
            </a:r>
            <a:endParaRPr sz="2300">
              <a:solidFill>
                <a:schemeClr val="dk1"/>
              </a:solidFill>
            </a:endParaRPr>
          </a:p>
          <a:p>
            <a:pPr indent="-3746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-"/>
            </a:pPr>
            <a:r>
              <a:rPr lang="pt-BR" sz="2300">
                <a:solidFill>
                  <a:schemeClr val="dk1"/>
                </a:solidFill>
              </a:rPr>
              <a:t>Criação da Polícia Militar (1809): medo do Haitianismo; proteção da família real, da corte e da propriedade (de terras, bens e escravizados) </a:t>
            </a:r>
            <a:endParaRPr sz="2300">
              <a:solidFill>
                <a:schemeClr val="dk1"/>
              </a:solidFill>
            </a:endParaRPr>
          </a:p>
        </p:txBody>
      </p:sp>
      <p:pic>
        <p:nvPicPr>
          <p:cNvPr id="177" name="Google Shape;177;g3d467bd6d68_0_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76525"/>
            <a:ext cx="4084925" cy="505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d467bd6d68_0_45"/>
          <p:cNvSpPr/>
          <p:nvPr/>
        </p:nvSpPr>
        <p:spPr>
          <a:xfrm>
            <a:off x="292674" y="772925"/>
            <a:ext cx="11358000" cy="75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590"/>
              <a:t>Muitas transformações</a:t>
            </a:r>
            <a:endParaRPr b="0" i="0" sz="359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g3d467bd6d68_0_45"/>
          <p:cNvSpPr/>
          <p:nvPr/>
        </p:nvSpPr>
        <p:spPr>
          <a:xfrm>
            <a:off x="126525" y="1636425"/>
            <a:ext cx="6731400" cy="50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>
                <a:solidFill>
                  <a:schemeClr val="dk1"/>
                </a:solidFill>
              </a:rPr>
              <a:t>4. T</a:t>
            </a:r>
            <a:r>
              <a:rPr lang="pt-BR" sz="2300">
                <a:solidFill>
                  <a:schemeClr val="dk1"/>
                </a:solidFill>
              </a:rPr>
              <a:t>ransformações culturais</a:t>
            </a:r>
            <a:endParaRPr sz="2300">
              <a:solidFill>
                <a:schemeClr val="dk1"/>
              </a:solidFill>
            </a:endParaRPr>
          </a:p>
          <a:p>
            <a:pPr indent="-3746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-"/>
            </a:pPr>
            <a:r>
              <a:rPr lang="pt-BR" sz="2300">
                <a:solidFill>
                  <a:schemeClr val="dk1"/>
                </a:solidFill>
              </a:rPr>
              <a:t>criação de várias instituições: Biblioteca Nacional; Horto (Jardim Botânico); Banco do Brasil; Imprensa Régia; Casa da Moeda</a:t>
            </a:r>
            <a:endParaRPr sz="2300">
              <a:solidFill>
                <a:schemeClr val="dk1"/>
              </a:solidFill>
            </a:endParaRPr>
          </a:p>
          <a:p>
            <a:pPr indent="-3746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-"/>
            </a:pPr>
            <a:r>
              <a:rPr lang="pt-BR" sz="2300">
                <a:solidFill>
                  <a:schemeClr val="dk1"/>
                </a:solidFill>
              </a:rPr>
              <a:t>Missão Artística Francesa: link com a abertura dos portos</a:t>
            </a:r>
            <a:endParaRPr sz="2300">
              <a:solidFill>
                <a:schemeClr val="dk1"/>
              </a:solidFill>
            </a:endParaRPr>
          </a:p>
          <a:p>
            <a:pPr indent="-3746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-"/>
            </a:pPr>
            <a:r>
              <a:rPr lang="pt-BR" sz="2300">
                <a:solidFill>
                  <a:schemeClr val="dk1"/>
                </a:solidFill>
              </a:rPr>
              <a:t>reformas urbanas: “embelezar” a cidade e tornar o Rio de Janeiro um “local digno” de abrigar uma família real </a:t>
            </a:r>
            <a:endParaRPr sz="2300">
              <a:solidFill>
                <a:schemeClr val="dk1"/>
              </a:solidFill>
            </a:endParaRPr>
          </a:p>
        </p:txBody>
      </p:sp>
      <p:pic>
        <p:nvPicPr>
          <p:cNvPr id="184" name="Google Shape;184;g3d467bd6d68_0_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7925" y="1415825"/>
            <a:ext cx="5133550" cy="449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d378d55ef1_0_28"/>
          <p:cNvSpPr/>
          <p:nvPr/>
        </p:nvSpPr>
        <p:spPr>
          <a:xfrm>
            <a:off x="292674" y="772925"/>
            <a:ext cx="11358000" cy="75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590"/>
              <a:t>Transformação sociocultural</a:t>
            </a:r>
            <a:endParaRPr b="0" i="0" sz="359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g3d378d55ef1_0_28"/>
          <p:cNvSpPr/>
          <p:nvPr/>
        </p:nvSpPr>
        <p:spPr>
          <a:xfrm>
            <a:off x="4557900" y="1802400"/>
            <a:ext cx="7634100" cy="50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</a:rPr>
              <a:t>Confisco de propriedades de até 10 mil casas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pt-BR" sz="2400">
                <a:solidFill>
                  <a:schemeClr val="dk1"/>
                </a:solidFill>
              </a:rPr>
              <a:t>Pintava-se “P.R” nas portas, significando “príncipe regente” 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pt-BR" sz="2400">
                <a:solidFill>
                  <a:schemeClr val="dk1"/>
                </a:solidFill>
              </a:rPr>
              <a:t>Porém a população apelidou “P.R” de “Ponha-se na Rua” 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pt-BR" sz="2400">
                <a:solidFill>
                  <a:schemeClr val="dk1"/>
                </a:solidFill>
              </a:rPr>
              <a:t>Atualmente, as casas removidas no Rio de Janeiro são marcadas com as letras “SMH”, de Secretaria Municipal de Habitação. A população também criou um apelido para a sigla: “Sai do Morro Hoje”</a:t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191" name="Google Shape;191;g3d378d55ef1_0_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76525"/>
            <a:ext cx="3998500" cy="2996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g3d378d55ef1_0_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038" y="4077550"/>
            <a:ext cx="3517225" cy="264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6"/>
          <p:cNvSpPr/>
          <p:nvPr/>
        </p:nvSpPr>
        <p:spPr>
          <a:xfrm>
            <a:off x="365400" y="851760"/>
            <a:ext cx="9621720" cy="7426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290"/>
              <a:t>Revolução Pernambucana (1817)</a:t>
            </a:r>
            <a:endParaRPr b="0" i="0" sz="329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6"/>
          <p:cNvSpPr/>
          <p:nvPr/>
        </p:nvSpPr>
        <p:spPr>
          <a:xfrm>
            <a:off x="144825" y="1702250"/>
            <a:ext cx="11686200" cy="50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pt-BR" sz="2500"/>
              <a:t>Contexto:</a:t>
            </a:r>
            <a:endParaRPr sz="2500"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/>
              <a:t>• Dificuldades econômicas no Nordeste (seca e crise do açúcar)</a:t>
            </a:r>
            <a:endParaRPr sz="2500"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/>
              <a:t>• Insatisfação associada aos impostos cobrados pelas autoridades portuguesas  e aos privilégios da capital (RJ)</a:t>
            </a:r>
            <a:endParaRPr sz="2500"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/>
              <a:t>• Circulação de ideias liberais e iluministas</a:t>
            </a:r>
            <a:endParaRPr sz="2500"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/>
              <a:t>• Envolveu diversos grupos sociais: militares, proprietários rurais, comerciantes, artesãos e padres</a:t>
            </a:r>
            <a:endParaRPr sz="2500"/>
          </a:p>
          <a:p>
            <a:pPr indent="-3873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pt-BR" sz="2500"/>
              <a:t>Objetivos:</a:t>
            </a:r>
            <a:endParaRPr sz="2500"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/>
              <a:t>• Tentativa de criação de uma república independente em Pernambuco: </a:t>
            </a:r>
            <a:endParaRPr b="0" i="0" sz="23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d467bd6d68_0_71"/>
          <p:cNvSpPr/>
          <p:nvPr/>
        </p:nvSpPr>
        <p:spPr>
          <a:xfrm>
            <a:off x="365400" y="851760"/>
            <a:ext cx="96216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290"/>
              <a:t>Revolução Pernambucana (1817): continuação</a:t>
            </a:r>
            <a:endParaRPr b="0" i="0" sz="329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g3d467bd6d68_0_71"/>
          <p:cNvSpPr/>
          <p:nvPr/>
        </p:nvSpPr>
        <p:spPr>
          <a:xfrm>
            <a:off x="144825" y="1702250"/>
            <a:ext cx="11686200" cy="50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pt-BR" sz="2500"/>
              <a:t>O movimento conseguiu </a:t>
            </a:r>
            <a:r>
              <a:rPr b="1" lang="pt-BR" sz="2500"/>
              <a:t>derrubar o governador e implantar um novo regime</a:t>
            </a:r>
            <a:endParaRPr b="1" sz="2500"/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/>
          </a:p>
          <a:p>
            <a:pPr indent="-3873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pt-BR" sz="2500"/>
              <a:t>Fundação de uma República provisória com igualdade de direitos, liberdade religiosa... e manutenção da escravidão</a:t>
            </a:r>
            <a:endParaRPr sz="2500"/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-3873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pt-BR" sz="2500"/>
              <a:t>A questão escravista dividia os revolucionários</a:t>
            </a:r>
            <a:endParaRPr sz="2500"/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-3873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pt-BR" sz="2500"/>
              <a:t>Finalizou com uma violenta repressão da Coroa: prisões e execuções</a:t>
            </a:r>
            <a:endParaRPr b="0" i="0" sz="23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d467bd6d68_0_62"/>
          <p:cNvSpPr/>
          <p:nvPr/>
        </p:nvSpPr>
        <p:spPr>
          <a:xfrm>
            <a:off x="365400" y="851760"/>
            <a:ext cx="96216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290"/>
              <a:t>Revolução Pernambucana (1817)</a:t>
            </a:r>
            <a:endParaRPr b="0" i="0" sz="329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Google Shape;210;g3d467bd6d68_0_62"/>
          <p:cNvPicPr preferRelativeResize="0"/>
          <p:nvPr/>
        </p:nvPicPr>
        <p:blipFill rotWithShape="1">
          <a:blip r:embed="rId3">
            <a:alphaModFix/>
          </a:blip>
          <a:srcRect b="0" l="6421" r="6212" t="0"/>
          <a:stretch/>
        </p:blipFill>
        <p:spPr>
          <a:xfrm>
            <a:off x="120300" y="1867275"/>
            <a:ext cx="6657474" cy="429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g3d467bd6d68_0_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90074" y="2388672"/>
            <a:ext cx="5109426" cy="3253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"/>
          <p:cNvSpPr/>
          <p:nvPr/>
        </p:nvSpPr>
        <p:spPr>
          <a:xfrm>
            <a:off x="144360" y="908665"/>
            <a:ext cx="6712800" cy="7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59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Questão ENEM 20</a:t>
            </a:r>
            <a:r>
              <a:rPr b="1" lang="pt-BR" sz="2590"/>
              <a:t>17</a:t>
            </a:r>
            <a:r>
              <a:rPr b="1" i="0" lang="pt-BR" sz="329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9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"/>
          <p:cNvSpPr/>
          <p:nvPr/>
        </p:nvSpPr>
        <p:spPr>
          <a:xfrm>
            <a:off x="172500" y="1509825"/>
            <a:ext cx="11847000" cy="48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instituto popular, de acordo com o exame da razão, fez da figura do alferes Xavier o principal dos inconfidentes, e colocou os seus parceiros a meia ração de glória. Merecem, decerto, a nossa estima aqueles outros; eram patriotas. Mas o que se ofereceu a carregar com os pecadores de Israel, o que chorou de alegria quando viu comutada a pena de morte dos seus companheiros, pena que só ia ser executada nele, o enforcado, o esquartejado, o decapitado, esse tem de receber o prêmio na proporção do martírio, e ganhar por todos, visto que pagou por todos.</a:t>
            </a:r>
            <a:endParaRPr b="1"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t-B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ASSIS, M. Gazeta de Notícias, n. 114, 24 abr. 1892.</a:t>
            </a:r>
            <a:endParaRPr b="1" i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processo de transição para a República, a narrativa machadiana sobre a Inconfidência Mineira associa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rtl="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</a:pPr>
            <a:r>
              <a:rPr lang="pt-BR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redenção cristã e cultura cívica.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</a:pPr>
            <a:r>
              <a:rPr lang="pt-BR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veneração aos santos e radicalismo militar.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</a:pPr>
            <a:r>
              <a:rPr lang="pt-BR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C) apologia aos protestantes e culto ufanista.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</a:pPr>
            <a:r>
              <a:rPr lang="pt-BR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D) tradição messiânica e tendência regionalista.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</a:pPr>
            <a:r>
              <a:rPr lang="pt-BR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E) representação eclesiástica e dogmatismo ideológico.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"/>
          <p:cNvSpPr/>
          <p:nvPr/>
        </p:nvSpPr>
        <p:spPr>
          <a:xfrm>
            <a:off x="521400" y="2104800"/>
            <a:ext cx="11149200" cy="26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rgbClr val="191A1A"/>
                </a:solidFill>
                <a:highlight>
                  <a:srgbClr val="FFFFFF"/>
                </a:highlight>
              </a:rPr>
              <a:t>Durante a transição para a República, em 1889, a figura do inconfidente Tiradentes foi enaltecida a partir da criação da imagem de um herói republicano, que lutou pelo bem comum, ratificando uma cultura cívica. Associa-se também uma semelhança a Jesus Cristo, talvez para uma aceitação popular da identidade que acabara de ser criada.</a:t>
            </a:r>
            <a:endParaRPr b="0" i="0" sz="37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3"/>
          <p:cNvSpPr/>
          <p:nvPr/>
        </p:nvSpPr>
        <p:spPr>
          <a:xfrm>
            <a:off x="612330" y="1307876"/>
            <a:ext cx="67671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Gabarito:</a:t>
            </a:r>
            <a:r>
              <a:rPr b="1" lang="pt-BR" sz="3500">
                <a:latin typeface="Times New Roman"/>
                <a:ea typeface="Times New Roman"/>
                <a:cs typeface="Times New Roman"/>
                <a:sym typeface="Times New Roman"/>
              </a:rPr>
              <a:t> A</a:t>
            </a:r>
            <a:endParaRPr b="0" i="0" sz="35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"/>
          <p:cNvSpPr/>
          <p:nvPr/>
        </p:nvSpPr>
        <p:spPr>
          <a:xfrm>
            <a:off x="146399" y="1059725"/>
            <a:ext cx="118992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290"/>
              <a:t>Transferência da Corte Portuguesa o Brasil (1808): antecedentes</a:t>
            </a:r>
            <a:endParaRPr b="0" i="0" sz="329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4"/>
          <p:cNvSpPr/>
          <p:nvPr/>
        </p:nvSpPr>
        <p:spPr>
          <a:xfrm>
            <a:off x="146400" y="2002925"/>
            <a:ext cx="11644500" cy="4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pt-BR" sz="2200"/>
              <a:t>Por que a família real portuguesa veio ao Brasil?</a:t>
            </a:r>
            <a:endParaRPr sz="2200"/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1" lang="pt-BR" sz="2200"/>
              <a:t>Expansão do domínio napoleônico pela Europa: bloqueio continental de Napoleão</a:t>
            </a:r>
            <a:r>
              <a:rPr lang="pt-BR" sz="2200"/>
              <a:t> no continente europeu contra a Inglaterra (principal parceiro econômico de Portugal)</a:t>
            </a:r>
            <a:endParaRPr sz="2200"/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1" lang="pt-BR" sz="2200"/>
              <a:t>Portugal se encontrava num impasse</a:t>
            </a:r>
            <a:r>
              <a:rPr lang="pt-BR" sz="2200"/>
              <a:t>: seria melhor se aliar à França ou à Inglaterra?</a:t>
            </a:r>
            <a:endParaRPr sz="2200"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/>
              <a:t>Com histórico de comércio e dependência da Inglaterra, Portugal não obedece às ordens de Napoleão.</a:t>
            </a:r>
            <a:endParaRPr sz="2200"/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pt-BR" sz="2200"/>
              <a:t>Napoleão acaba invadindo Portugal em 1808, provocando na vinda </a:t>
            </a:r>
            <a:r>
              <a:rPr b="1" lang="pt-BR" sz="2200"/>
              <a:t>saída forçada da família real ao Brasil</a:t>
            </a:r>
            <a:r>
              <a:rPr lang="pt-BR" sz="2200"/>
              <a:t> -&gt; fenômeno inédito; América Portuguesa (“Brasil”) como principal colônia.</a:t>
            </a:r>
            <a:endParaRPr sz="2200"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/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g3d378d55ef1_0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76425"/>
            <a:ext cx="6597326" cy="421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g3d378d55ef1_0_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29676" y="1856875"/>
            <a:ext cx="5289875" cy="37855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d378d55ef1_0_11"/>
          <p:cNvSpPr/>
          <p:nvPr/>
        </p:nvSpPr>
        <p:spPr>
          <a:xfrm>
            <a:off x="292674" y="772925"/>
            <a:ext cx="11358000" cy="75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590"/>
              <a:t>Inicia o Período Joanino (1808-1821)</a:t>
            </a:r>
            <a:endParaRPr b="0" i="0" sz="359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g3d378d55ef1_0_11"/>
          <p:cNvSpPr/>
          <p:nvPr/>
        </p:nvSpPr>
        <p:spPr>
          <a:xfrm>
            <a:off x="146400" y="1524125"/>
            <a:ext cx="11899200" cy="50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pt-BR" sz="2300"/>
              <a:t>Por quê esse nome?</a:t>
            </a:r>
            <a:endParaRPr sz="2300"/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pt-BR" sz="2300"/>
              <a:t>O Brasil era a principal colônia de Portugal, sendo a metrópole um país em decadência econômica, ocupado pela França e dependente da colônia.</a:t>
            </a:r>
            <a:endParaRPr sz="2300"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pt-BR" sz="2300"/>
              <a:t>A família real portuguesa se deparou com uma sociedade complexa – resultado das relações coloniais históricas -, com milhares de indígenas, colonizadores portugueses e seus descendentes e milhões de africanos e afro-brasileiros escravizados.</a:t>
            </a:r>
            <a:endParaRPr sz="2300"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pt-BR" sz="2300"/>
              <a:t>Além disso, um território extenso com identidades regionais e uma elite regional forte.</a:t>
            </a:r>
            <a:endParaRPr sz="23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d378d55ef1_0_19"/>
          <p:cNvSpPr/>
          <p:nvPr/>
        </p:nvSpPr>
        <p:spPr>
          <a:xfrm>
            <a:off x="292674" y="772925"/>
            <a:ext cx="11358000" cy="75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590"/>
              <a:t>Muitas transformações</a:t>
            </a:r>
            <a:endParaRPr b="0" i="0" sz="359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g3d378d55ef1_0_19"/>
          <p:cNvSpPr/>
          <p:nvPr/>
        </p:nvSpPr>
        <p:spPr>
          <a:xfrm>
            <a:off x="0" y="1802400"/>
            <a:ext cx="7792500" cy="50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pt-BR" sz="2400">
                <a:solidFill>
                  <a:schemeClr val="dk1"/>
                </a:solidFill>
              </a:rPr>
              <a:t>de cunho econômico, político, social, cultural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pt-BR" sz="2400">
                <a:solidFill>
                  <a:schemeClr val="dk1"/>
                </a:solidFill>
              </a:rPr>
              <a:t>Transformações econômicas: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pt-BR" sz="2400">
                <a:solidFill>
                  <a:schemeClr val="dk1"/>
                </a:solidFill>
              </a:rPr>
              <a:t>Abertura dos Portos às Nações Amigas (1810): </a:t>
            </a:r>
            <a:r>
              <a:rPr b="1" lang="pt-BR" sz="2400">
                <a:solidFill>
                  <a:schemeClr val="dk1"/>
                </a:solidFill>
              </a:rPr>
              <a:t>fim do pacto colonial</a:t>
            </a:r>
            <a:r>
              <a:rPr lang="pt-BR" sz="2400">
                <a:solidFill>
                  <a:schemeClr val="dk1"/>
                </a:solidFill>
              </a:rPr>
              <a:t> -&gt; independência?; enfraquece a metrópole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pt-BR" sz="2400">
                <a:solidFill>
                  <a:schemeClr val="dk1"/>
                </a:solidFill>
              </a:rPr>
              <a:t>Tratados de 1810: maior aproximação com a Inglaterra; produtos britânicos receberam privilégios fiscais (15% sobre o valor; 16% portugueses; 24% demais)</a:t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157" name="Google Shape;157;g3d378d55ef1_0_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2575" y="1034825"/>
            <a:ext cx="4138750" cy="5823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d467bd6d68_0_17"/>
          <p:cNvSpPr/>
          <p:nvPr/>
        </p:nvSpPr>
        <p:spPr>
          <a:xfrm>
            <a:off x="292674" y="772925"/>
            <a:ext cx="11358000" cy="75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590"/>
              <a:t>Muitas transformações</a:t>
            </a:r>
            <a:endParaRPr b="0" i="0" sz="359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g3d467bd6d68_0_17"/>
          <p:cNvSpPr/>
          <p:nvPr/>
        </p:nvSpPr>
        <p:spPr>
          <a:xfrm>
            <a:off x="0" y="1802400"/>
            <a:ext cx="11530200" cy="50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</a:rPr>
              <a:t>2. </a:t>
            </a:r>
            <a:r>
              <a:rPr lang="pt-BR" sz="2400">
                <a:solidFill>
                  <a:schemeClr val="dk1"/>
                </a:solidFill>
              </a:rPr>
              <a:t>Transformações políticas: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pt-BR" sz="2400">
                <a:solidFill>
                  <a:schemeClr val="dk1"/>
                </a:solidFill>
              </a:rPr>
              <a:t>Elevação do Brasil a Reino Unido de Portugal, e Algarves; (1815): </a:t>
            </a:r>
            <a:r>
              <a:rPr b="1" lang="pt-BR" sz="2400">
                <a:solidFill>
                  <a:schemeClr val="dk1"/>
                </a:solidFill>
              </a:rPr>
              <a:t>Brasil deixa de ser colônia e se torna parte do território português</a:t>
            </a:r>
            <a:r>
              <a:rPr lang="pt-BR" sz="2400">
                <a:solidFill>
                  <a:schemeClr val="dk1"/>
                </a:solidFill>
              </a:rPr>
              <a:t>; fruto do Congresso de Viena (1815)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pt-BR" sz="2400">
                <a:solidFill>
                  <a:schemeClr val="dk1"/>
                </a:solidFill>
              </a:rPr>
              <a:t> Rio de Janeiro se torna a capital do Império ultramarino português: </a:t>
            </a:r>
            <a:r>
              <a:rPr b="1" lang="pt-BR" sz="2400">
                <a:solidFill>
                  <a:schemeClr val="dk1"/>
                </a:solidFill>
              </a:rPr>
              <a:t>inversão de papéis; Brasil passa a ser mais importante que Portugal</a:t>
            </a:r>
            <a:endParaRPr b="1"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pt-BR" sz="2400">
                <a:solidFill>
                  <a:schemeClr val="dk1"/>
                </a:solidFill>
              </a:rPr>
              <a:t>Todo o aparato político-administrativo do império português foi instalado no Rio de Janeiro: nova corte; novas instituições políticas; novos funcionários régios; etc.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d467bd6d68_0_28"/>
          <p:cNvSpPr/>
          <p:nvPr/>
        </p:nvSpPr>
        <p:spPr>
          <a:xfrm>
            <a:off x="0" y="610650"/>
            <a:ext cx="7427700" cy="102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590"/>
              <a:t>Congresso de Viena (1815)</a:t>
            </a:r>
            <a:endParaRPr b="0" i="0" sz="359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g3d467bd6d68_0_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4200" y="1640249"/>
            <a:ext cx="6441900" cy="487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g3d467bd6d68_0_28"/>
          <p:cNvSpPr txBox="1"/>
          <p:nvPr/>
        </p:nvSpPr>
        <p:spPr>
          <a:xfrm>
            <a:off x="220575" y="2182000"/>
            <a:ext cx="48729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/>
              <a:t>Congresso na Europa que reorganizou o mapa do continente após as guerras napoleônicas)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/>
              <a:t>Para poder participar, D. João VI eleva o Brasil à condição de Reino Unido de Portugal e Algarves</a:t>
            </a:r>
            <a:endParaRPr b="1" sz="2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2023-12-15T15:07:34Z</dcterms:created>
  <dc:creator>Rayana Martins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MSIP_Label_defa4170-0d19-0005-0004-bc88714345d2_ActionId">
    <vt:lpwstr>0b2fb667-98d4-44ec-a787-13f7e68e9634</vt:lpwstr>
  </property>
  <property fmtid="{D5CDD505-2E9C-101B-9397-08002B2CF9AE}" pid="8" name="MSIP_Label_defa4170-0d19-0005-0004-bc88714345d2_ContentBits">
    <vt:lpwstr>0</vt:lpwstr>
  </property>
  <property fmtid="{D5CDD505-2E9C-101B-9397-08002B2CF9AE}" pid="9" name="MSIP_Label_defa4170-0d19-0005-0004-bc88714345d2_Enabled">
    <vt:lpwstr>true</vt:lpwstr>
  </property>
  <property fmtid="{D5CDD505-2E9C-101B-9397-08002B2CF9AE}" pid="10" name="MSIP_Label_defa4170-0d19-0005-0004-bc88714345d2_Method">
    <vt:lpwstr>Standard</vt:lpwstr>
  </property>
  <property fmtid="{D5CDD505-2E9C-101B-9397-08002B2CF9AE}" pid="11" name="MSIP_Label_defa4170-0d19-0005-0004-bc88714345d2_Name">
    <vt:lpwstr>defa4170-0d19-0005-0004-bc88714345d2</vt:lpwstr>
  </property>
  <property fmtid="{D5CDD505-2E9C-101B-9397-08002B2CF9AE}" pid="12" name="MSIP_Label_defa4170-0d19-0005-0004-bc88714345d2_SetDate">
    <vt:lpwstr>2023-12-15T15:55:05Z</vt:lpwstr>
  </property>
  <property fmtid="{D5CDD505-2E9C-101B-9397-08002B2CF9AE}" pid="13" name="MSIP_Label_defa4170-0d19-0005-0004-bc88714345d2_SiteId">
    <vt:lpwstr>8b4c9726-d91b-4efe-a71c-df152790c8ec</vt:lpwstr>
  </property>
  <property fmtid="{D5CDD505-2E9C-101B-9397-08002B2CF9AE}" pid="14" name="Notes">
    <vt:i4>2</vt:i4>
  </property>
  <property fmtid="{D5CDD505-2E9C-101B-9397-08002B2CF9AE}" pid="15" name="PresentationFormat">
    <vt:lpwstr>Widescreen</vt:lpwstr>
  </property>
  <property fmtid="{D5CDD505-2E9C-101B-9397-08002B2CF9AE}" pid="16" name="ScaleCrop">
    <vt:bool>false</vt:bool>
  </property>
  <property fmtid="{D5CDD505-2E9C-101B-9397-08002B2CF9AE}" pid="17" name="ShareDoc">
    <vt:bool>false</vt:bool>
  </property>
  <property fmtid="{D5CDD505-2E9C-101B-9397-08002B2CF9AE}" pid="18" name="Slides">
    <vt:i4>22</vt:i4>
  </property>
</Properties>
</file>