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mK+zAc4fA+allHOGXXT7747cf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erriweather-regular.fntdata"/><Relationship Id="rId21" Type="http://schemas.openxmlformats.org/officeDocument/2006/relationships/slide" Target="slides/slide16.xml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93bffb5e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3d93bffb5e1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5dc3390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3d5dc33907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5665c658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3d5665c658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378d55ef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3d378d55ef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93bffb5e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3d93bffb5e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5dc33907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3d5dc33907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93bffb5e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3d93bffb5e1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5665c658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3d5665c658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93bffb5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3d93bffb5e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93bffb5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d93bffb5e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93bffb5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3d93bffb5e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378d55ef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3d378d55ef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9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1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1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86800" y="221040"/>
            <a:ext cx="3100680" cy="141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8"/>
          <p:cNvPicPr preferRelativeResize="0"/>
          <p:nvPr/>
        </p:nvPicPr>
        <p:blipFill rotWithShape="1">
          <a:blip r:embed="rId1">
            <a:alphaModFix/>
          </a:blip>
          <a:srcRect b="14418" l="0" r="0" t="72840"/>
          <a:stretch/>
        </p:blipFill>
        <p:spPr>
          <a:xfrm>
            <a:off x="0" y="0"/>
            <a:ext cx="12191760" cy="87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640" y="111960"/>
            <a:ext cx="1801440" cy="64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8"/>
          <p:cNvSpPr/>
          <p:nvPr/>
        </p:nvSpPr>
        <p:spPr>
          <a:xfrm>
            <a:off x="7813800" y="248040"/>
            <a:ext cx="3567600" cy="43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HISTÓRIA DO BRASIL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3462120" y="5981400"/>
            <a:ext cx="27471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459080" y="1566360"/>
            <a:ext cx="8848440" cy="6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1" i="0" lang="pt-BR" sz="7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História do Brasil</a:t>
            </a:r>
            <a:endParaRPr b="0" i="0" sz="7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455450" y="3648600"/>
            <a:ext cx="92811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pt-BR" sz="64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Aula </a:t>
            </a:r>
            <a:r>
              <a:rPr b="1" lang="pt-BR" sz="64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pt-BR" sz="64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1" lang="pt-BR" sz="64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Primeiro Reinado (1822-1831)</a:t>
            </a:r>
            <a:endParaRPr b="1" i="0" sz="5300" u="none" cap="none" strike="noStrike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85320" y="5486400"/>
            <a:ext cx="9036720" cy="170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pt-BR" sz="3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Romano, Natasha Mosley e Julia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pt-BR" sz="3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29/</a:t>
            </a:r>
            <a:r>
              <a:rPr b="1" i="0" lang="pt-BR" sz="3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04/2026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85320" y="5370840"/>
            <a:ext cx="274752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93bffb5e1_0_42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0"/>
              <a:buFont typeface="Arial"/>
              <a:buNone/>
            </a:pPr>
            <a:r>
              <a:rPr b="1" lang="pt-BR" sz="3590"/>
              <a:t>Guerras de Independência no Primeiro Reinado</a:t>
            </a:r>
            <a:endParaRPr b="0" i="0" sz="35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d93bffb5e1_0_42"/>
          <p:cNvSpPr/>
          <p:nvPr/>
        </p:nvSpPr>
        <p:spPr>
          <a:xfrm>
            <a:off x="5481725" y="1802400"/>
            <a:ext cx="65640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Províncias contrárias ao modelo de Brasil independente imposto se revoltam contra o regime monárquico: defendiam independências próprias (exs: Cisplatina; Confederação do Equador)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2400">
                <a:solidFill>
                  <a:schemeClr val="dk1"/>
                </a:solidFill>
              </a:rPr>
              <a:t>Batalhas e guerras terminam com a vitória das forças leais a D Pedro I</a:t>
            </a:r>
            <a:endParaRPr sz="2300" u="none" cap="none" strike="noStrike">
              <a:solidFill>
                <a:schemeClr val="dk1"/>
              </a:solidFill>
            </a:endParaRPr>
          </a:p>
        </p:txBody>
      </p:sp>
      <p:pic>
        <p:nvPicPr>
          <p:cNvPr id="182" name="Google Shape;182;g3d93bffb5e1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5" y="1524125"/>
            <a:ext cx="4637811" cy="547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5dc33907e_0_1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0"/>
              <a:buFont typeface="Arial"/>
              <a:buNone/>
            </a:pPr>
            <a:r>
              <a:rPr b="1" lang="pt-BR" sz="3590"/>
              <a:t>Confederação do Equador</a:t>
            </a:r>
            <a:endParaRPr b="0" i="0" sz="35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d5dc33907e_0_1"/>
          <p:cNvSpPr/>
          <p:nvPr/>
        </p:nvSpPr>
        <p:spPr>
          <a:xfrm>
            <a:off x="-273475" y="1802400"/>
            <a:ext cx="7621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189" name="Google Shape;189;g3d5dc33907e_0_1"/>
          <p:cNvPicPr preferRelativeResize="0"/>
          <p:nvPr/>
        </p:nvPicPr>
        <p:blipFill rotWithShape="1">
          <a:blip r:embed="rId3">
            <a:alphaModFix/>
          </a:blip>
          <a:srcRect b="0" l="0" r="6621" t="0"/>
          <a:stretch/>
        </p:blipFill>
        <p:spPr>
          <a:xfrm>
            <a:off x="487150" y="2268625"/>
            <a:ext cx="5017899" cy="40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d5dc33907e_0_1"/>
          <p:cNvPicPr preferRelativeResize="0"/>
          <p:nvPr/>
        </p:nvPicPr>
        <p:blipFill rotWithShape="1">
          <a:blip r:embed="rId4">
            <a:alphaModFix/>
          </a:blip>
          <a:srcRect b="0" l="0" r="3596" t="0"/>
          <a:stretch/>
        </p:blipFill>
        <p:spPr>
          <a:xfrm>
            <a:off x="5657325" y="1909775"/>
            <a:ext cx="6397276" cy="49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5665c6581_0_31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0"/>
              <a:buFont typeface="Arial"/>
              <a:buNone/>
            </a:pPr>
            <a:r>
              <a:rPr b="1" lang="pt-BR" sz="3590"/>
              <a:t>Crise Econômica no Primeiro Reinado</a:t>
            </a:r>
            <a:endParaRPr b="0" i="0" sz="35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d5665c6581_0_31"/>
          <p:cNvSpPr/>
          <p:nvPr/>
        </p:nvSpPr>
        <p:spPr>
          <a:xfrm>
            <a:off x="146400" y="1802400"/>
            <a:ext cx="11899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Para ter a independência reconhecida pela antiga metrópole, D. Pedro pagou uma indenização a Portugal, criando uma dívida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Algumas dívidas portuguesas com a Inglaterra foram herdadas pelo Brasil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Acordos com a Inglaterra garantiam privilégios para produtos ingleses dificultando o crescimento industrial nacional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Queda das exportações (problemas no comércio externo de açúcar e algodão)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Gastos com a Guerra da Cisplatina e Confederação do Equador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Aumento do custo de vida (especialmente nas cidades) </a:t>
            </a:r>
            <a:endParaRPr sz="22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378d55ef1_0_3"/>
          <p:cNvSpPr/>
          <p:nvPr/>
        </p:nvSpPr>
        <p:spPr>
          <a:xfrm>
            <a:off x="286649" y="896300"/>
            <a:ext cx="11618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Crise do Primeiro Reinado 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d378d55ef1_0_3"/>
          <p:cNvSpPr/>
          <p:nvPr/>
        </p:nvSpPr>
        <p:spPr>
          <a:xfrm>
            <a:off x="0" y="1639100"/>
            <a:ext cx="117567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Os primeiros anos do 1º Reinado foram marcados por muita instabilidade política e social (guerras internas e externas) + crise econômica -&gt; </a:t>
            </a:r>
            <a:r>
              <a:rPr b="1" lang="pt-BR" sz="2300">
                <a:solidFill>
                  <a:schemeClr val="dk1"/>
                </a:solidFill>
              </a:rPr>
              <a:t>Período conturbado e o desgaste da imagem de D. Pedro I; elites e camadas populares ficam descontentes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Além disso:</a:t>
            </a:r>
            <a:endParaRPr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• A Constituição Outorgada (1824): centralização do imperador gerou descontentamento entre os grupos sociais que desejavam maior autonomia/defendiam o federalismo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• A questão sucessória: morte de D. João VI (Portugal)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Por essas razões e devido a crise sucessória portuguesa, D. Pedro I abdica do trono brasileiro em 1831</a:t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93bffb5e1_0_55"/>
          <p:cNvSpPr/>
          <p:nvPr/>
        </p:nvSpPr>
        <p:spPr>
          <a:xfrm>
            <a:off x="286649" y="942975"/>
            <a:ext cx="11618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Fim</a:t>
            </a:r>
            <a:r>
              <a:rPr b="1" lang="pt-BR" sz="3290"/>
              <a:t> do Primeiro Reinado -&gt; Início do Período Regencial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d93bffb5e1_0_55"/>
          <p:cNvSpPr/>
          <p:nvPr/>
        </p:nvSpPr>
        <p:spPr>
          <a:xfrm>
            <a:off x="0" y="1685775"/>
            <a:ext cx="117567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Como Dom Pedro II, que era filho de D. Pedro I e herdeiro do trono, ainda era muito jovem (5 anos de idade), iniciou-se o Período Regencial (1831-1840)</a:t>
            </a:r>
            <a:endParaRPr sz="23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b="1" lang="pt-BR" sz="2300">
                <a:solidFill>
                  <a:schemeClr val="dk1"/>
                </a:solidFill>
              </a:rPr>
              <a:t>Definição de Regência: sistema de governo temporário, instituído apenas enquanto o monarca estiver impedido de reger o país ele próprio</a:t>
            </a:r>
            <a:endParaRPr b="1" sz="23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pt-BR" sz="2300">
                <a:solidFill>
                  <a:schemeClr val="dk1"/>
                </a:solidFill>
              </a:rPr>
              <a:t>Período Regencial (1831-1840): entre o Primeiro Reinado (1822-1831) e o Segundo Reinado (1840-1889); muita instabilidade, e os diferentes grupos ideológicos do Brasil entram em disputa (federalistas x unitaristas) em meio a um cenário político sem um claro governante com legitimidade para exercer o poder </a:t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5dc33907e_0_9"/>
          <p:cNvSpPr/>
          <p:nvPr/>
        </p:nvSpPr>
        <p:spPr>
          <a:xfrm>
            <a:off x="292674" y="1052850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0"/>
              <a:buFont typeface="Arial"/>
              <a:buNone/>
            </a:pPr>
            <a:r>
              <a:rPr b="1" lang="pt-BR" sz="3190"/>
              <a:t>Fonte: o que dizia a Constituição de 1824 sobre a Regência?</a:t>
            </a:r>
            <a:endParaRPr b="0" i="0" sz="31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d5dc33907e_0_9"/>
          <p:cNvSpPr/>
          <p:nvPr/>
        </p:nvSpPr>
        <p:spPr>
          <a:xfrm>
            <a:off x="426850" y="1921225"/>
            <a:ext cx="68043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“O Imperador é menor até á idade de dezoito anos completos; Durante a sua menoridade, o Império será governado por uma Regência, a qual pertencerá ao Parente mais chegado do Imperador, segundo a ordem da Sucessão, e que seja maior de vinte e cinco anos; Se o Imperador não tiver Parente algum, que reúna estas qualidades, </a:t>
            </a:r>
            <a:r>
              <a:rPr b="1" i="1" lang="pt-B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será o Império governado por uma Regência permanente, nomeada pela Assembleia Geral, composta de três Membros</a:t>
            </a:r>
            <a:r>
              <a:rPr i="1" lang="pt-B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dos quais o mais velho em idade será o Presidente; ” </a:t>
            </a:r>
            <a:endParaRPr i="1"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5" name="Google Shape;215;g3d5dc33907e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900" y="1536575"/>
            <a:ext cx="4313775" cy="521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93bffb5e1_0_61"/>
          <p:cNvSpPr/>
          <p:nvPr/>
        </p:nvSpPr>
        <p:spPr>
          <a:xfrm>
            <a:off x="292674" y="1052850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0"/>
              <a:buFont typeface="Arial"/>
              <a:buNone/>
            </a:pPr>
            <a:r>
              <a:rPr b="1" lang="pt-BR" sz="3190"/>
              <a:t>Fonte: o que dizia a Constituição de 1824 sobre a Regência?</a:t>
            </a:r>
            <a:endParaRPr b="0" i="0" sz="31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d93bffb5e1_0_61"/>
          <p:cNvSpPr/>
          <p:nvPr/>
        </p:nvSpPr>
        <p:spPr>
          <a:xfrm>
            <a:off x="426850" y="1921225"/>
            <a:ext cx="112239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“O Imperador é menor até á idade de dezoito anos completos; Durante a sua menoridade, o Império será governado por uma Regência, a qual pertencerá ao Parente mais chegado do Imperador, segundo a ordem da Sucessão, e que seja maior de vinte e cinco anos; Se o Imperador não tiver Parente algum, que reúna estas qualidades, </a:t>
            </a:r>
            <a:r>
              <a:rPr b="1" i="1" lang="pt-BR" sz="2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será o Império governado por uma Regência permanente, nomeada pela Assembleia Geral, composta de três Membros</a:t>
            </a:r>
            <a:r>
              <a:rPr i="1" lang="pt-BR" sz="2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dos quais o mais velho em idade será o Presidente; ” </a:t>
            </a:r>
            <a:endParaRPr i="1"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2" name="Google Shape;222;g3d93bffb5e1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1926"/>
            <a:ext cx="12192000" cy="6054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144360" y="908665"/>
            <a:ext cx="6712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i="0" lang="pt-BR" sz="27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 ENEM 20</a:t>
            </a:r>
            <a:r>
              <a:rPr b="1" lang="pt-BR" sz="2790"/>
              <a:t>14</a:t>
            </a:r>
            <a:r>
              <a:rPr b="1" i="0" lang="pt-BR" sz="27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7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72500" y="1349400"/>
            <a:ext cx="118470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2100">
                <a:solidFill>
                  <a:schemeClr val="dk1"/>
                </a:solidFill>
              </a:rPr>
              <a:t>A transferência da corte trouxe para a América portuguesa a família real e o governo da Metrópole. Trouxe também, e sobretudo, boa parte do aparato administrativo português. Personalidades diversas e funcionários régios continuaram embarcando para o Brasil atrás da corte, dos seus empregos e dos seus parentes após o ano de 1808.</a:t>
            </a:r>
            <a:r>
              <a:rPr b="1" lang="pt-BR" sz="2000">
                <a:solidFill>
                  <a:schemeClr val="dk1"/>
                </a:solidFill>
              </a:rPr>
              <a:t> 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t-BR" sz="1150">
                <a:solidFill>
                  <a:schemeClr val="dk1"/>
                </a:solidFill>
              </a:rPr>
              <a:t>NOVAIS, F. A.; ALENCASTRO, L. F. (Org.). História da vida privada no Brasil. São Paulo: Cia. das Letras, 1997.</a:t>
            </a:r>
            <a:r>
              <a:rPr b="1" lang="pt-BR" sz="1300">
                <a:solidFill>
                  <a:schemeClr val="dk1"/>
                </a:solidFill>
              </a:rPr>
              <a:t> </a:t>
            </a:r>
            <a:endParaRPr b="1" i="1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6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900">
                <a:solidFill>
                  <a:schemeClr val="dk1"/>
                </a:solidFill>
              </a:rPr>
              <a:t>Os fatos apresentados se relacionam ao processo de independência da América portuguesa por terem: </a:t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/>
              <a:t>a) Incentivado o clamor popular por liberdade</a:t>
            </a:r>
            <a:endParaRPr b="1" sz="19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/>
              <a:t>b) Enfraquecido o pacto de dominação metropolitana</a:t>
            </a:r>
            <a:endParaRPr b="1" sz="19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/>
              <a:t>c) Motivado as revoltas escravas contra as elites coloniais</a:t>
            </a:r>
            <a:endParaRPr b="1" sz="19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/>
              <a:t>d) Obtido o apoio do grupo constitucionalista português</a:t>
            </a:r>
            <a:endParaRPr b="1" sz="19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/>
              <a:t>e) Provocado os movimentos separatistas das províncias</a:t>
            </a:r>
            <a:endParaRPr b="1"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/>
          <p:nvPr/>
        </p:nvSpPr>
        <p:spPr>
          <a:xfrm>
            <a:off x="521400" y="2408050"/>
            <a:ext cx="111492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500">
                <a:solidFill>
                  <a:schemeClr val="dk1"/>
                </a:solidFill>
              </a:rPr>
              <a:t>O Pacto Metropolitano (também denominado de pacto colonial), onde o Brasil era obrigado a tratar economicamente apenas com Portugal, fica obsoleto no momento em que a Corte vem para o Brasil, pois, assim passa a ganhar características de Estado e logo de início abre os portos para comercialização com a Inglaterra.</a:t>
            </a:r>
            <a:r>
              <a:rPr b="1" lang="pt-BR" sz="2100">
                <a:solidFill>
                  <a:schemeClr val="dk1"/>
                </a:solidFill>
              </a:rPr>
              <a:t> </a:t>
            </a:r>
            <a:endParaRPr b="1" i="0" sz="3400" u="none" cap="none" strike="noStrike">
              <a:solidFill>
                <a:schemeClr val="dk1"/>
              </a:solidFill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612330" y="1307876"/>
            <a:ext cx="6767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Gabarito: </a:t>
            </a:r>
            <a:r>
              <a:rPr b="1" lang="pt-BR" sz="38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292674" y="772925"/>
            <a:ext cx="1148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Início do Primeiro Reinado: Constituição de 1824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0" y="1515600"/>
            <a:ext cx="121920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Constituição de 1824 é outorgada (imposta) por meio de um decreto. Houve perseguição e prisão de opositores.</a:t>
            </a:r>
            <a:endParaRPr sz="2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→ Governo: monarquia constitucional, representativa (rei e parlamento governam), hereditária e vitalícia</a:t>
            </a:r>
            <a:endParaRPr sz="2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• Exclusão completa dos escravizados no texto da constituição (não são citados)</a:t>
            </a:r>
            <a:endParaRPr sz="2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• Voto censitário (apenas a quem pagava a quantia necessária) e indireto</a:t>
            </a:r>
            <a:endParaRPr sz="2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• Catolicismo como religião oficial</a:t>
            </a:r>
            <a:endParaRPr sz="2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• Senado vitalício e </a:t>
            </a:r>
            <a:r>
              <a:rPr lang="pt-BR" sz="2300">
                <a:solidFill>
                  <a:schemeClr val="dk1"/>
                </a:solidFill>
              </a:rPr>
              <a:t>Presidentes de província </a:t>
            </a:r>
            <a:r>
              <a:rPr lang="pt-BR" sz="2300"/>
              <a:t>escolhidos pelo imperador</a:t>
            </a:r>
            <a:endParaRPr sz="2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• Direitos individuais (igualdade perante à lei, liberdade de pensamento e manifestação)</a:t>
            </a:r>
            <a:endParaRPr b="1"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5665c6581_0_8"/>
          <p:cNvSpPr/>
          <p:nvPr/>
        </p:nvSpPr>
        <p:spPr>
          <a:xfrm>
            <a:off x="292674" y="772925"/>
            <a:ext cx="11393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Fonte: trecho da Constituição de 1824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d5665c6581_0_8"/>
          <p:cNvSpPr/>
          <p:nvPr/>
        </p:nvSpPr>
        <p:spPr>
          <a:xfrm>
            <a:off x="146400" y="1515600"/>
            <a:ext cx="75393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45" name="Google Shape;145;g3d5665c6581_0_8"/>
          <p:cNvSpPr txBox="1"/>
          <p:nvPr/>
        </p:nvSpPr>
        <p:spPr>
          <a:xfrm>
            <a:off x="7922175" y="1708500"/>
            <a:ext cx="3764100" cy="24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46" name="Google Shape;146;g3d5665c658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569" y="1515725"/>
            <a:ext cx="5284855" cy="519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93bffb5e1_0_7"/>
          <p:cNvSpPr/>
          <p:nvPr/>
        </p:nvSpPr>
        <p:spPr>
          <a:xfrm>
            <a:off x="292674" y="772925"/>
            <a:ext cx="11393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Poder Moderador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d93bffb5e1_0_7"/>
          <p:cNvSpPr/>
          <p:nvPr/>
        </p:nvSpPr>
        <p:spPr>
          <a:xfrm>
            <a:off x="146400" y="1515600"/>
            <a:ext cx="33507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065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-"/>
            </a:pPr>
            <a:r>
              <a:rPr lang="pt-BR" sz="2590">
                <a:solidFill>
                  <a:schemeClr val="dk1"/>
                </a:solidFill>
              </a:rPr>
              <a:t>Definição: </a:t>
            </a:r>
            <a:endParaRPr sz="259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90">
                <a:solidFill>
                  <a:schemeClr val="dk1"/>
                </a:solidFill>
              </a:rPr>
              <a:t>I</a:t>
            </a:r>
            <a:r>
              <a:rPr lang="pt-BR" sz="2590">
                <a:solidFill>
                  <a:schemeClr val="dk1"/>
                </a:solidFill>
              </a:rPr>
              <a:t>nstância superior para mediar conflitos entre Legislativo, Executivo e Judiciário controlado pelo imperador</a:t>
            </a:r>
            <a:endParaRPr/>
          </a:p>
        </p:txBody>
      </p:sp>
      <p:sp>
        <p:nvSpPr>
          <p:cNvPr id="153" name="Google Shape;153;g3d93bffb5e1_0_7"/>
          <p:cNvSpPr txBox="1"/>
          <p:nvPr/>
        </p:nvSpPr>
        <p:spPr>
          <a:xfrm>
            <a:off x="7922175" y="1708500"/>
            <a:ext cx="3764100" cy="24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54" name="Google Shape;154;g3d93bffb5e1_0_7"/>
          <p:cNvPicPr preferRelativeResize="0"/>
          <p:nvPr/>
        </p:nvPicPr>
        <p:blipFill rotWithShape="1">
          <a:blip r:embed="rId3">
            <a:alphaModFix/>
          </a:blip>
          <a:srcRect b="0" l="1628" r="2596" t="0"/>
          <a:stretch/>
        </p:blipFill>
        <p:spPr>
          <a:xfrm>
            <a:off x="3638950" y="1515725"/>
            <a:ext cx="8327551" cy="43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93bffb5e1_0_15"/>
          <p:cNvSpPr/>
          <p:nvPr/>
        </p:nvSpPr>
        <p:spPr>
          <a:xfrm>
            <a:off x="292674" y="772925"/>
            <a:ext cx="11393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Poder Moderador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d93bffb5e1_0_15"/>
          <p:cNvSpPr/>
          <p:nvPr/>
        </p:nvSpPr>
        <p:spPr>
          <a:xfrm>
            <a:off x="146400" y="1515600"/>
            <a:ext cx="33507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065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-"/>
            </a:pPr>
            <a:r>
              <a:rPr lang="pt-BR" sz="2590">
                <a:solidFill>
                  <a:schemeClr val="dk1"/>
                </a:solidFill>
              </a:rPr>
              <a:t>Instância superior para mediar conflitos entre Legislativo, Executivo e Judiciário controlado pelo imperador</a:t>
            </a:r>
            <a:endParaRPr/>
          </a:p>
        </p:txBody>
      </p:sp>
      <p:sp>
        <p:nvSpPr>
          <p:cNvPr id="161" name="Google Shape;161;g3d93bffb5e1_0_15"/>
          <p:cNvSpPr txBox="1"/>
          <p:nvPr/>
        </p:nvSpPr>
        <p:spPr>
          <a:xfrm>
            <a:off x="7922175" y="1708500"/>
            <a:ext cx="3764100" cy="24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62" name="Google Shape;162;g3d93bffb5e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00" y="857250"/>
            <a:ext cx="1114425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93bffb5e1_0_24"/>
          <p:cNvSpPr/>
          <p:nvPr/>
        </p:nvSpPr>
        <p:spPr>
          <a:xfrm>
            <a:off x="-1" y="896300"/>
            <a:ext cx="11618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0"/>
              <a:buFont typeface="Arial"/>
              <a:buNone/>
            </a:pPr>
            <a:r>
              <a:rPr b="1" lang="pt-BR" sz="3290"/>
              <a:t>Características do Primeiro Reinado</a:t>
            </a:r>
            <a:endParaRPr b="0" i="0" sz="3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d93bffb5e1_0_24"/>
          <p:cNvSpPr/>
          <p:nvPr/>
        </p:nvSpPr>
        <p:spPr>
          <a:xfrm>
            <a:off x="0" y="1639100"/>
            <a:ext cx="74178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pt-BR" sz="2100">
                <a:solidFill>
                  <a:schemeClr val="dk1"/>
                </a:solidFill>
              </a:rPr>
              <a:t>Brasil Independente com território unificado</a:t>
            </a:r>
            <a:r>
              <a:rPr lang="pt-BR" sz="2100">
                <a:solidFill>
                  <a:schemeClr val="dk1"/>
                </a:solidFill>
              </a:rPr>
              <a:t>, monárquico e escravista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</a:rPr>
              <a:t>• </a:t>
            </a:r>
            <a:r>
              <a:rPr lang="pt-BR" sz="2100">
                <a:solidFill>
                  <a:schemeClr val="dk1"/>
                </a:solidFill>
              </a:rPr>
              <a:t>Motivos para a união entre as províncias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➔"/>
            </a:pPr>
            <a:r>
              <a:rPr lang="pt-BR" sz="2100">
                <a:solidFill>
                  <a:schemeClr val="dk1"/>
                </a:solidFill>
              </a:rPr>
              <a:t>Elite unida favorável à manutenção da escravidão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➔"/>
            </a:pPr>
            <a:r>
              <a:rPr lang="pt-BR" sz="2100">
                <a:solidFill>
                  <a:schemeClr val="dk1"/>
                </a:solidFill>
              </a:rPr>
              <a:t>Um país unificado seria mais forte para se organizar política e economicamente e atrair investimentos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➔"/>
            </a:pPr>
            <a:r>
              <a:rPr lang="pt-BR" sz="2100">
                <a:solidFill>
                  <a:schemeClr val="dk1"/>
                </a:solidFill>
              </a:rPr>
              <a:t>A centralização política e a monarquia garantiriam maior manutenção da ordem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➔"/>
            </a:pPr>
            <a:r>
              <a:rPr lang="pt-BR" sz="2100">
                <a:solidFill>
                  <a:schemeClr val="dk1"/>
                </a:solidFill>
              </a:rPr>
              <a:t>Força militar a favor de D. Pedro I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➔"/>
            </a:pPr>
            <a:r>
              <a:rPr lang="pt-BR" sz="2100">
                <a:solidFill>
                  <a:schemeClr val="dk1"/>
                </a:solidFill>
              </a:rPr>
              <a:t>Medo de que o país se dividisse em vários países, como aconteceu com as colônias espanholas 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169" name="Google Shape;169;g3d93bffb5e1_0_24"/>
          <p:cNvPicPr preferRelativeResize="0"/>
          <p:nvPr/>
        </p:nvPicPr>
        <p:blipFill rotWithShape="1">
          <a:blip r:embed="rId3">
            <a:alphaModFix/>
          </a:blip>
          <a:srcRect b="0" l="0" r="3204" t="0"/>
          <a:stretch/>
        </p:blipFill>
        <p:spPr>
          <a:xfrm>
            <a:off x="7417800" y="1187851"/>
            <a:ext cx="4774200" cy="54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378d55ef1_0_19"/>
          <p:cNvSpPr/>
          <p:nvPr/>
        </p:nvSpPr>
        <p:spPr>
          <a:xfrm>
            <a:off x="292674" y="772925"/>
            <a:ext cx="1135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0"/>
              <a:buFont typeface="Arial"/>
              <a:buNone/>
            </a:pPr>
            <a:r>
              <a:rPr b="1" lang="pt-BR" sz="3590"/>
              <a:t>Colônia e Império: rupturas ou continuidades?</a:t>
            </a:r>
            <a:endParaRPr b="0" i="0" sz="35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d378d55ef1_0_19"/>
          <p:cNvSpPr/>
          <p:nvPr/>
        </p:nvSpPr>
        <p:spPr>
          <a:xfrm>
            <a:off x="146400" y="1802400"/>
            <a:ext cx="11899200" cy="5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pt-BR" sz="2200">
                <a:solidFill>
                  <a:schemeClr val="dk1"/>
                </a:solidFill>
              </a:rPr>
              <a:t>O que se manteve após a Independência? Quais foram as continuidades?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Mapa do Brasil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Manutenção da monarquia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</a:t>
            </a:r>
            <a:r>
              <a:rPr lang="pt-BR" sz="2200">
                <a:solidFill>
                  <a:schemeClr val="dk1"/>
                </a:solidFill>
              </a:rPr>
              <a:t>Escravidão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Economia agroexportadora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Organização dos grupos sociais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Concentração de terras e de riquezas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pt-BR" sz="2200">
                <a:solidFill>
                  <a:schemeClr val="dk1"/>
                </a:solidFill>
              </a:rPr>
              <a:t>O que mudou após a Independência? Quais foram as rupturas?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• fim do pacto colonial: dominação de Portugual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2023-12-15T15:07:34Z</dcterms:created>
  <dc:creator>Rayana Martins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Enabled">
    <vt:lpwstr>true</vt:lpwstr>
  </property>
  <property fmtid="{D5CDD505-2E9C-101B-9397-08002B2CF9AE}" pid="10" name="MSIP_Label_defa4170-0d19-0005-0004-bc88714345d2_Method">
    <vt:lpwstr>Standard</vt:lpwstr>
  </property>
  <property fmtid="{D5CDD505-2E9C-101B-9397-08002B2CF9AE}" pid="11" name="MSIP_Label_defa4170-0d19-0005-0004-bc88714345d2_Name">
    <vt:lpwstr>defa4170-0d19-0005-0004-bc88714345d2</vt:lpwstr>
  </property>
  <property fmtid="{D5CDD505-2E9C-101B-9397-08002B2CF9AE}" pid="12" name="MSIP_Label_defa4170-0d19-0005-0004-bc88714345d2_SetDate">
    <vt:lpwstr>2023-12-15T15:55:05Z</vt:lpwstr>
  </property>
  <property fmtid="{D5CDD505-2E9C-101B-9397-08002B2CF9AE}" pid="13" name="MSIP_Label_defa4170-0d19-0005-0004-bc88714345d2_SiteId">
    <vt:lpwstr>8b4c9726-d91b-4efe-a71c-df152790c8ec</vt:lpwstr>
  </property>
  <property fmtid="{D5CDD505-2E9C-101B-9397-08002B2CF9AE}" pid="14" name="Notes">
    <vt:i4>2</vt:i4>
  </property>
  <property fmtid="{D5CDD505-2E9C-101B-9397-08002B2CF9AE}" pid="15" name="PresentationFormat">
    <vt:lpwstr>Widescreen</vt:lpwstr>
  </property>
  <property fmtid="{D5CDD505-2E9C-101B-9397-08002B2CF9AE}" pid="16" name="ScaleCrop">
    <vt:bool>false</vt:bool>
  </property>
  <property fmtid="{D5CDD505-2E9C-101B-9397-08002B2CF9AE}" pid="17" name="ShareDoc">
    <vt:bool>false</vt:bool>
  </property>
  <property fmtid="{D5CDD505-2E9C-101B-9397-08002B2CF9AE}" pid="18" name="Slides">
    <vt:i4>22</vt:i4>
  </property>
</Properties>
</file>