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85" r:id="rId3"/>
    <p:sldId id="295" r:id="rId4"/>
    <p:sldId id="296" r:id="rId5"/>
    <p:sldId id="297" r:id="rId6"/>
    <p:sldId id="299" r:id="rId7"/>
    <p:sldId id="300" r:id="rId8"/>
    <p:sldId id="302" r:id="rId9"/>
    <p:sldId id="301" r:id="rId10"/>
    <p:sldId id="257" r:id="rId11"/>
    <p:sldId id="267" r:id="rId12"/>
  </p:sldIdLst>
  <p:sldSz cx="12192000" cy="6858000"/>
  <p:notesSz cx="7104063" cy="10234613"/>
  <p:embeddedFontLst>
    <p:embeddedFont>
      <p:font typeface="Economica" panose="020B0604020202020204" charset="0"/>
      <p:regular r:id="rId14"/>
      <p:bold r:id="rId15"/>
      <p:italic r:id="rId16"/>
      <p:boldItalic r:id="rId17"/>
    </p:embeddedFont>
    <p:embeddedFont>
      <p:font typeface="Open Sans" panose="020B060603050402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2" roundtripDataSignature="AMtx7mg2hex8kUS24NusWIzCIxrR9cNmq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riel Sena Do Nascimento" initials="GSDN" lastIdx="1" clrIdx="0">
    <p:extLst>
      <p:ext uri="{19B8F6BF-5375-455C-9EA6-DF929625EA0E}">
        <p15:presenceInfo xmlns:p15="http://schemas.microsoft.com/office/powerpoint/2012/main" userId="S::BEN0050163@aluno.firjansenaisesi.com.br::9d3cab8a-d332-4865-8976-1751cdc6ee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E8F"/>
    <a:srgbClr val="693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42" Type="http://customschemas.google.com/relationships/presentationmetadata" Target="meta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43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4eb9d49a8_0_12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8" name="Google Shape;88;g304eb9d49a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9900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04eb9d49a8_0_90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59" name="Google Shape;159;g304eb9d49a8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9900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4A1A4973-E594-07A3-3EF5-6B83AAF27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DDBB6FDF-7E7D-894E-9D64-2629B250E3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E3D5031D-8CFD-0E6F-8F74-26D3FF1DF3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29024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5C5CE44A-BCE5-A3D4-CAEA-8B1843138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DA9B655C-97F8-F925-2668-2BD048E0F2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1211D43C-CDBD-5935-B7E4-0DA0793CCD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97128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05E37DD6-0CAE-0BC8-F835-FDB43C1C2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4D1E4A15-1272-3391-B467-7FBB2EBEF94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B6288A6B-8833-1944-C66A-FF46DCB6E8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94862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C7F231E5-A584-0B4E-DE38-E9F636BA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B2B18F72-2D4B-5630-0619-3B368DE043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CA028F2B-F858-5E29-902F-4156669C90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34323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2990EA56-AF29-CE58-8190-A20ED4953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8C5262D9-A61B-2F07-841C-BE7B8143B4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5ECDB5DA-4952-B69B-74A5-AE9CA4C204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46590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50AA4D54-EF6F-437A-C16E-E77F4A2B8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6BFBD609-CB09-214B-35C7-07B29838F1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56607909-2DCA-056A-10B2-D6A7B2259F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52615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A5AC0E28-2B5E-4523-FE5E-67CD80178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F95BB238-53EB-BCA4-9ADD-B5EE601392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ED5091FD-F17A-91C4-67F6-6193243359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49326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>
          <a:extLst>
            <a:ext uri="{FF2B5EF4-FFF2-40B4-BE49-F238E27FC236}">
              <a16:creationId xmlns:a16="http://schemas.microsoft.com/office/drawing/2014/main" id="{44AFF9C6-58C8-0DA5-779F-D637287D8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04eb9d49a8_0_99:notes">
            <a:extLst>
              <a:ext uri="{FF2B5EF4-FFF2-40B4-BE49-F238E27FC236}">
                <a16:creationId xmlns:a16="http://schemas.microsoft.com/office/drawing/2014/main" id="{48642988-3AA6-EA26-AAD8-0E60E1BCAE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65" name="Google Shape;165;g304eb9d49a8_0_99:notes">
            <a:extLst>
              <a:ext uri="{FF2B5EF4-FFF2-40B4-BE49-F238E27FC236}">
                <a16:creationId xmlns:a16="http://schemas.microsoft.com/office/drawing/2014/main" id="{0183B867-F1EB-939F-A4C6-965CA93FD4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14238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4876801" y="4419597"/>
            <a:ext cx="418651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1" i="0" u="none" strike="noStrike" cap="none">
                <a:solidFill>
                  <a:srgbClr val="CDD60C"/>
                </a:solidFill>
                <a:latin typeface="Arial"/>
                <a:ea typeface="Arial"/>
                <a:cs typeface="Arial"/>
                <a:sym typeface="Arial"/>
              </a:rPr>
              <a:t>Professor: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1" i="0" u="none" strike="noStrike" cap="none">
                <a:solidFill>
                  <a:srgbClr val="CDD60C"/>
                </a:solidFill>
                <a:latin typeface="Arial"/>
                <a:ea typeface="Arial"/>
                <a:cs typeface="Arial"/>
                <a:sym typeface="Arial"/>
              </a:rPr>
              <a:t>José Landim e Gabriel Sena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g304eb9d49a8_0_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304eb9d49a8_0_12"/>
          <p:cNvSpPr txBox="1"/>
          <p:nvPr/>
        </p:nvSpPr>
        <p:spPr>
          <a:xfrm>
            <a:off x="1825475" y="411200"/>
            <a:ext cx="7830000" cy="62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pt-BR" sz="27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Projeto de texto</a:t>
            </a:r>
            <a:r>
              <a:rPr lang="pt-BR" sz="27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:</a:t>
            </a:r>
            <a:endParaRPr sz="27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Qual é o problema?</a:t>
            </a: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Por que isso é um problema?</a:t>
            </a: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Por que esse problema existe?</a:t>
            </a: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O que apoia meu ponto de vista sobre o problema?</a:t>
            </a:r>
            <a:endParaRPr sz="2600" b="1" i="0" u="none" strike="noStrike" cap="none">
              <a:solidFill>
                <a:schemeClr val="dk1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>
              <a:solidFill>
                <a:schemeClr val="dk1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Como se resolve o problema?</a:t>
            </a:r>
            <a:endParaRPr sz="26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g304eb9d49a8_0_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g304eb9d49a8_0_90"/>
          <p:cNvSpPr txBox="1"/>
          <p:nvPr/>
        </p:nvSpPr>
        <p:spPr>
          <a:xfrm>
            <a:off x="1825475" y="411200"/>
            <a:ext cx="7830000" cy="61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pt-BR" sz="27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Projeto de texto</a:t>
            </a:r>
            <a:r>
              <a:rPr lang="pt-BR" sz="27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:</a:t>
            </a:r>
            <a:endParaRPr sz="27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Qual é o problema?</a:t>
            </a: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Por que isso é um problema?</a:t>
            </a: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Por que esse problema existe?</a:t>
            </a: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 i="0" u="none" strike="noStrike" cap="none">
                <a:solidFill>
                  <a:schemeClr val="dk1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O que apoia meu ponto de vista sobre o problema?</a:t>
            </a:r>
            <a:endParaRPr sz="2600" b="1" i="0" u="none" strike="noStrike" cap="none">
              <a:solidFill>
                <a:schemeClr val="dk1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>
              <a:solidFill>
                <a:schemeClr val="dk1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pt-BR" sz="2600" b="1">
                <a:solidFill>
                  <a:schemeClr val="dk1"/>
                </a:solidFill>
                <a:highlight>
                  <a:srgbClr val="FFF2CC"/>
                </a:highlight>
                <a:latin typeface="Economica"/>
                <a:ea typeface="Economica"/>
                <a:cs typeface="Economica"/>
                <a:sym typeface="Economica"/>
              </a:rPr>
              <a:t>Como se resolve o problema?</a:t>
            </a:r>
            <a:endParaRPr sz="2600" b="1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C53EEA8F-E219-FCC2-8F1A-2AB9F8CF4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B2F1B6FC-0376-BCC9-16B2-A9CB80F71E9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A4B03067-DDB2-87D9-7369-9E3CB9B17502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13D3F851-9DDF-AC22-47FE-783FEDEB205C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28D59E3F-0788-4FFC-35BD-5378598DB069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CC27C44A-25FB-12BB-3011-A01AF849106C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5CF7114F-880E-EF94-2D98-ED9A1E161799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EDB4E31D-C0DA-6BAA-9043-DCADA7D132C9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F0A0EE3B-BA3D-3F4A-CD12-CA3A3CD16636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Na Ultima aula...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01DAAD8-C750-C9A9-D174-1EE0FE974127}"/>
              </a:ext>
            </a:extLst>
          </p:cNvPr>
          <p:cNvSpPr txBox="1"/>
          <p:nvPr/>
        </p:nvSpPr>
        <p:spPr>
          <a:xfrm>
            <a:off x="799350" y="1919550"/>
            <a:ext cx="5098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O último parágrafo do seu texto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19E4F75-9473-DF8B-B4DE-20392C15A5D3}"/>
              </a:ext>
            </a:extLst>
          </p:cNvPr>
          <p:cNvSpPr txBox="1"/>
          <p:nvPr/>
        </p:nvSpPr>
        <p:spPr>
          <a:xfrm>
            <a:off x="799350" y="2726298"/>
            <a:ext cx="73155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EE404A"/>
                </a:solidFill>
                <a:latin typeface="Museo Slab 700" panose="02000000000000000000" pitchFamily="50" charset="0"/>
              </a:rPr>
              <a:t>O ultimo parágrafo de seu texto no Enem precisa de uma proposta de intervenção. Foram vistos os 3 poderes.</a:t>
            </a:r>
          </a:p>
        </p:txBody>
      </p:sp>
    </p:spTree>
    <p:extLst>
      <p:ext uri="{BB962C8B-B14F-4D97-AF65-F5344CB8AC3E}">
        <p14:creationId xmlns:p14="http://schemas.microsoft.com/office/powerpoint/2010/main" val="53182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38795996-7B54-C627-6DBF-7D0B25AF7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09BA1116-7F47-BBCF-E519-D06E004B337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50C49A26-DCD0-BC95-75FB-40DB76CE93FA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B6B55EC8-899C-0249-3EE8-23132B335AB7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679964F6-DB20-0AEC-D32B-3DCE2A0B48D8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7AF2E1B9-D691-A87B-CE66-5BA2FC1799BC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45A36219-2E20-56C5-42FA-D32848D77CCF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2A833F84-F349-71AC-A3AB-52A6BED4415E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8C3DDE64-4BD0-D644-1267-2BB0EEF6BD08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Conclusão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C7B9BB5-8B17-67D5-7B5F-0FBC665038DF}"/>
              </a:ext>
            </a:extLst>
          </p:cNvPr>
          <p:cNvSpPr txBox="1"/>
          <p:nvPr/>
        </p:nvSpPr>
        <p:spPr>
          <a:xfrm>
            <a:off x="799350" y="1919550"/>
            <a:ext cx="5098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O último parágrafo do seu texto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6BEED28-4A1F-34D9-B6C7-A1FFDA05E332}"/>
              </a:ext>
            </a:extLst>
          </p:cNvPr>
          <p:cNvSpPr txBox="1"/>
          <p:nvPr/>
        </p:nvSpPr>
        <p:spPr>
          <a:xfrm>
            <a:off x="799350" y="2726298"/>
            <a:ext cx="73155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EE404A"/>
                </a:solidFill>
                <a:latin typeface="Museo Slab 700" panose="02000000000000000000" pitchFamily="50" charset="0"/>
              </a:rPr>
              <a:t>É correto afirmar que o Presidente da República irá elaborar uma lei?</a:t>
            </a:r>
          </a:p>
          <a:p>
            <a:endParaRPr lang="pt-BR" sz="2800" dirty="0">
              <a:solidFill>
                <a:srgbClr val="EE404A"/>
              </a:solidFill>
              <a:latin typeface="Museo Slab 700" panose="02000000000000000000" pitchFamily="50" charset="0"/>
            </a:endParaRPr>
          </a:p>
          <a:p>
            <a:r>
              <a:rPr lang="pt-BR" sz="2800" dirty="0">
                <a:solidFill>
                  <a:srgbClr val="EE404A"/>
                </a:solidFill>
                <a:latin typeface="Museo Slab 700" panose="02000000000000000000" pitchFamily="50" charset="0"/>
              </a:rPr>
              <a:t>Por Que?</a:t>
            </a:r>
          </a:p>
        </p:txBody>
      </p:sp>
    </p:spTree>
    <p:extLst>
      <p:ext uri="{BB962C8B-B14F-4D97-AF65-F5344CB8AC3E}">
        <p14:creationId xmlns:p14="http://schemas.microsoft.com/office/powerpoint/2010/main" val="1534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913434CF-38FE-9A4D-603A-FFAD027EF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AE6B69CD-4BB6-CB4B-A005-0DD71A37B4C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5C9140D9-3D3E-F539-1A91-15485B63D405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42EFAD8C-21C5-F6E9-28D0-95E5A7EDF098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AB8D7F2A-0292-2C78-71AA-A61CD1C8FC96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715A8A00-5783-4732-1269-2529B30A722C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BFCCAE2A-6041-E051-B697-E86055D63ED0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F06309BB-0700-923A-DB9D-66DE088EC245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C35449F3-6EAB-8C65-2A21-62D27C4D8733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Conclusão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1422905-DC72-994F-D500-40EAEBBA7D30}"/>
              </a:ext>
            </a:extLst>
          </p:cNvPr>
          <p:cNvSpPr txBox="1"/>
          <p:nvPr/>
        </p:nvSpPr>
        <p:spPr>
          <a:xfrm>
            <a:off x="799350" y="1919550"/>
            <a:ext cx="5098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O último parágrafo do seu texto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75406CB-2DA7-CD64-B628-FF25C4C18933}"/>
              </a:ext>
            </a:extLst>
          </p:cNvPr>
          <p:cNvSpPr txBox="1"/>
          <p:nvPr/>
        </p:nvSpPr>
        <p:spPr>
          <a:xfrm>
            <a:off x="799350" y="2726298"/>
            <a:ext cx="73155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EE404A"/>
                </a:solidFill>
                <a:latin typeface="Museo Slab 700" panose="02000000000000000000" pitchFamily="50" charset="0"/>
              </a:rPr>
              <a:t>A Conclusão não possui apenas uma Proposta de Intervenção</a:t>
            </a:r>
          </a:p>
          <a:p>
            <a:endParaRPr lang="pt-BR" sz="2800" dirty="0">
              <a:solidFill>
                <a:srgbClr val="EE404A"/>
              </a:solidFill>
              <a:latin typeface="Museo Slab 700" panose="02000000000000000000" pitchFamily="50" charset="0"/>
            </a:endParaRPr>
          </a:p>
          <a:p>
            <a:r>
              <a:rPr lang="pt-BR" sz="2800" dirty="0">
                <a:solidFill>
                  <a:srgbClr val="EE404A"/>
                </a:solidFill>
                <a:latin typeface="Museo Slab 700" panose="02000000000000000000" pitchFamily="50" charset="0"/>
              </a:rPr>
              <a:t>Você precisa fechar todas as lacunas abertas. Uma forma de fazer isso é retomando sua ideia, o eixo do seu texto.</a:t>
            </a:r>
          </a:p>
        </p:txBody>
      </p:sp>
    </p:spTree>
    <p:extLst>
      <p:ext uri="{BB962C8B-B14F-4D97-AF65-F5344CB8AC3E}">
        <p14:creationId xmlns:p14="http://schemas.microsoft.com/office/powerpoint/2010/main" val="245793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311BD515-438A-84CA-8CAB-D4A9B445A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2CE924EC-AEBE-7D2C-343A-D125BEC308D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D955E080-0EF6-2172-D01F-06B4B23737B9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BAB9237C-CD23-9506-F26D-FB856DB3E013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7A0AFC73-70C0-2EE9-1EB9-C82975EBF3B4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00C2F26F-DD67-1466-25EB-8882EAA85621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58DB4DDF-2E6E-CB68-F107-7AF387169B4D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18DF4CF2-CEC4-BB6B-0ACA-4A1B5AD1E667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85809871-3485-EBB1-38D3-23EDD68F3187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Conclusão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450982F-B85B-D6A3-3F12-452C5AFAA9EE}"/>
              </a:ext>
            </a:extLst>
          </p:cNvPr>
          <p:cNvSpPr txBox="1"/>
          <p:nvPr/>
        </p:nvSpPr>
        <p:spPr>
          <a:xfrm>
            <a:off x="799350" y="1919550"/>
            <a:ext cx="5098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O último parágrafo do seu texto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A4DA55-E2BC-2A29-F80C-FB76C7F6FFCC}"/>
              </a:ext>
            </a:extLst>
          </p:cNvPr>
          <p:cNvSpPr txBox="1"/>
          <p:nvPr/>
        </p:nvSpPr>
        <p:spPr>
          <a:xfrm>
            <a:off x="4316273" y="2982600"/>
            <a:ext cx="73155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dirty="0">
                <a:solidFill>
                  <a:srgbClr val="EE404A"/>
                </a:solidFill>
                <a:latin typeface="Museo Slab 700" panose="02000000000000000000" pitchFamily="50" charset="0"/>
              </a:rPr>
              <a:t>A TESE</a:t>
            </a:r>
          </a:p>
        </p:txBody>
      </p:sp>
    </p:spTree>
    <p:extLst>
      <p:ext uri="{BB962C8B-B14F-4D97-AF65-F5344CB8AC3E}">
        <p14:creationId xmlns:p14="http://schemas.microsoft.com/office/powerpoint/2010/main" val="3172537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A4B4464C-3C9E-335A-3124-487E93C71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C2FA083C-74F2-7AE5-8F50-B310B9D7840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3E8F4250-061C-FFBD-71A1-1A6F89F9AF28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9583AF0F-1C47-C879-3A46-05353F17345E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370DFD16-DEF7-CF22-D984-6C1A4D0885E2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6314A6EE-2822-32A1-16F0-8D572C305468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FE9C2DE9-735D-DD2F-FD65-6A82AB40F110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296C5D2C-C8E2-9593-3E0F-AEF43561A87D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31F431A4-7129-F4D4-9A4F-CCCAE04153CB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Introdução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8FA4406-6471-A702-EC1E-5A29D3654CA3}"/>
              </a:ext>
            </a:extLst>
          </p:cNvPr>
          <p:cNvSpPr txBox="1"/>
          <p:nvPr/>
        </p:nvSpPr>
        <p:spPr>
          <a:xfrm>
            <a:off x="799350" y="1919550"/>
            <a:ext cx="5098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O Primeiro  parágrafo do seu texto.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855BE56-39C4-6BA9-BF51-4ED8DF6D7AE5}"/>
              </a:ext>
            </a:extLst>
          </p:cNvPr>
          <p:cNvSpPr txBox="1"/>
          <p:nvPr/>
        </p:nvSpPr>
        <p:spPr>
          <a:xfrm>
            <a:off x="799350" y="2726298"/>
            <a:ext cx="7315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>
              <a:solidFill>
                <a:srgbClr val="EE404A"/>
              </a:solidFill>
              <a:latin typeface="Museo Slab 700" panose="02000000000000000000" pitchFamily="50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6903B58-7F34-DA84-4FE9-4FCE359C6E66}"/>
              </a:ext>
            </a:extLst>
          </p:cNvPr>
          <p:cNvSpPr txBox="1"/>
          <p:nvPr/>
        </p:nvSpPr>
        <p:spPr>
          <a:xfrm>
            <a:off x="6418750" y="3938546"/>
            <a:ext cx="50984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Ela Segue um padrão:</a:t>
            </a:r>
          </a:p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Se tem o tema da redação e seguiremos os seguintes passos:</a:t>
            </a:r>
          </a:p>
        </p:txBody>
      </p:sp>
    </p:spTree>
    <p:extLst>
      <p:ext uri="{BB962C8B-B14F-4D97-AF65-F5344CB8AC3E}">
        <p14:creationId xmlns:p14="http://schemas.microsoft.com/office/powerpoint/2010/main" val="2586935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7F6D1008-74D2-AC2A-FF04-8958E9A2B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171CD14A-28A7-6FE7-6F3E-091574867DC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E70337C0-14ED-642A-CE16-F526A7CC2FD1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B767F156-A009-0961-4050-F4293B9326A6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1FFDFF33-6BC0-8A5D-C968-A737A8F8FB3F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BD78F29D-7252-8800-1907-47B488822C0B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77707791-4415-E06C-8CC6-A7C1DD93C29C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FC5F7FC2-4C30-005A-9642-3E7FA3030968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6579436D-EFB7-4AB5-4692-B5880C834267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Introdução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A1F64B1-EFAE-EDE7-418F-C66B3F9B8B20}"/>
              </a:ext>
            </a:extLst>
          </p:cNvPr>
          <p:cNvSpPr txBox="1"/>
          <p:nvPr/>
        </p:nvSpPr>
        <p:spPr>
          <a:xfrm>
            <a:off x="799349" y="1919550"/>
            <a:ext cx="7022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3F4E8F"/>
                </a:solidFill>
                <a:latin typeface="Museo Slab 700" panose="02000000000000000000" pitchFamily="50" charset="0"/>
              </a:rPr>
              <a:t>1 – Apresentação do tema e Contextualização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6FB953C-2381-08BC-4FEC-8679D531ECB6}"/>
              </a:ext>
            </a:extLst>
          </p:cNvPr>
          <p:cNvSpPr txBox="1"/>
          <p:nvPr/>
        </p:nvSpPr>
        <p:spPr>
          <a:xfrm>
            <a:off x="799350" y="2726298"/>
            <a:ext cx="7315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>
              <a:solidFill>
                <a:srgbClr val="EE404A"/>
              </a:solidFill>
              <a:latin typeface="Museo Slab 700" panose="02000000000000000000" pitchFamily="50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E064E3-BCF0-D308-B058-AADF45729939}"/>
              </a:ext>
            </a:extLst>
          </p:cNvPr>
          <p:cNvSpPr txBox="1"/>
          <p:nvPr/>
        </p:nvSpPr>
        <p:spPr>
          <a:xfrm>
            <a:off x="799350" y="2461597"/>
            <a:ext cx="50984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Problematize, pode iniciar fazendo uma alusão histórica, usando um livro, um fato, seu repertório pode estar no primeiro parágrafo.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BB27FF5-6028-4D61-8BF7-8FDF28C55B01}"/>
              </a:ext>
            </a:extLst>
          </p:cNvPr>
          <p:cNvSpPr txBox="1"/>
          <p:nvPr/>
        </p:nvSpPr>
        <p:spPr>
          <a:xfrm>
            <a:off x="6755764" y="4968396"/>
            <a:ext cx="5098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Não esquecer de colocar as palavras principais do tema</a:t>
            </a:r>
          </a:p>
        </p:txBody>
      </p:sp>
    </p:spTree>
    <p:extLst>
      <p:ext uri="{BB962C8B-B14F-4D97-AF65-F5344CB8AC3E}">
        <p14:creationId xmlns:p14="http://schemas.microsoft.com/office/powerpoint/2010/main" val="720572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1ABA0BC5-F56F-671F-FE94-E57F71019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A9E21925-CC5A-8C6F-1A47-F88549FB06D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EFC58586-1B54-0CD5-A60F-D919F97CB545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0F763625-17E8-15B0-6893-BA6C77A0C08C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F79EA038-F27C-8FC1-E2FB-C39016BD6A5F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24A40D9F-91FC-E07C-6A35-2C78FAF986F1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7C68705F-0663-7643-29EE-04DE2E8C1610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7514E712-EE3E-5A68-9126-897B2B9C9991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C21A2889-9F3A-8570-C0BD-3C1B8DD68785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Introdução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9EF7340-2FF8-DCDC-5338-26885BF33D38}"/>
              </a:ext>
            </a:extLst>
          </p:cNvPr>
          <p:cNvSpPr txBox="1"/>
          <p:nvPr/>
        </p:nvSpPr>
        <p:spPr>
          <a:xfrm>
            <a:off x="799350" y="1919550"/>
            <a:ext cx="56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3F4E8F"/>
                </a:solidFill>
                <a:latin typeface="Museo Slab 700" panose="02000000000000000000" pitchFamily="50" charset="0"/>
              </a:rPr>
              <a:t>2 – Situar o leitor no tema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1C49613-EE67-0D85-7849-E078328D1AB6}"/>
              </a:ext>
            </a:extLst>
          </p:cNvPr>
          <p:cNvSpPr txBox="1"/>
          <p:nvPr/>
        </p:nvSpPr>
        <p:spPr>
          <a:xfrm>
            <a:off x="799350" y="2726298"/>
            <a:ext cx="7315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>
              <a:solidFill>
                <a:srgbClr val="EE404A"/>
              </a:solidFill>
              <a:latin typeface="Museo Slab 700" panose="02000000000000000000" pitchFamily="50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B66846-B04C-0E47-2CD7-07CE86C12E1C}"/>
              </a:ext>
            </a:extLst>
          </p:cNvPr>
          <p:cNvSpPr txBox="1"/>
          <p:nvPr/>
        </p:nvSpPr>
        <p:spPr>
          <a:xfrm>
            <a:off x="799350" y="2461597"/>
            <a:ext cx="54535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Mostre de forma clara e objetiva o que seu texto vai abordar.</a:t>
            </a:r>
          </a:p>
        </p:txBody>
      </p:sp>
    </p:spTree>
    <p:extLst>
      <p:ext uri="{BB962C8B-B14F-4D97-AF65-F5344CB8AC3E}">
        <p14:creationId xmlns:p14="http://schemas.microsoft.com/office/powerpoint/2010/main" val="2064826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>
          <a:extLst>
            <a:ext uri="{FF2B5EF4-FFF2-40B4-BE49-F238E27FC236}">
              <a16:creationId xmlns:a16="http://schemas.microsoft.com/office/drawing/2014/main" id="{68BFBB40-B543-E0F3-AA98-6714CFB55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04eb9d49a8_0_99">
            <a:extLst>
              <a:ext uri="{FF2B5EF4-FFF2-40B4-BE49-F238E27FC236}">
                <a16:creationId xmlns:a16="http://schemas.microsoft.com/office/drawing/2014/main" id="{68247A8E-A091-EE66-12DF-7D9A8F8DCA9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5508"/>
            <a:ext cx="12192000" cy="6963508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04eb9d49a8_0_99">
            <a:extLst>
              <a:ext uri="{FF2B5EF4-FFF2-40B4-BE49-F238E27FC236}">
                <a16:creationId xmlns:a16="http://schemas.microsoft.com/office/drawing/2014/main" id="{B1FA6230-77CE-946B-2E49-4886BFD44A2F}"/>
              </a:ext>
            </a:extLst>
          </p:cNvPr>
          <p:cNvSpPr txBox="1"/>
          <p:nvPr/>
        </p:nvSpPr>
        <p:spPr>
          <a:xfrm>
            <a:off x="1659825" y="1412550"/>
            <a:ext cx="7830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69" name="Google Shape;169;g304eb9d49a8_0_99">
            <a:extLst>
              <a:ext uri="{FF2B5EF4-FFF2-40B4-BE49-F238E27FC236}">
                <a16:creationId xmlns:a16="http://schemas.microsoft.com/office/drawing/2014/main" id="{1A868F6C-F733-C568-ACD0-00DD4A0C8E20}"/>
              </a:ext>
            </a:extLst>
          </p:cNvPr>
          <p:cNvSpPr txBox="1"/>
          <p:nvPr/>
        </p:nvSpPr>
        <p:spPr>
          <a:xfrm>
            <a:off x="6347800" y="1808900"/>
            <a:ext cx="4567500" cy="10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0" name="Google Shape;170;g304eb9d49a8_0_99">
            <a:extLst>
              <a:ext uri="{FF2B5EF4-FFF2-40B4-BE49-F238E27FC236}">
                <a16:creationId xmlns:a16="http://schemas.microsoft.com/office/drawing/2014/main" id="{F675D3D7-2292-B43F-15F3-FBDBB8C36BFD}"/>
              </a:ext>
            </a:extLst>
          </p:cNvPr>
          <p:cNvSpPr txBox="1"/>
          <p:nvPr/>
        </p:nvSpPr>
        <p:spPr>
          <a:xfrm>
            <a:off x="6418750" y="2928825"/>
            <a:ext cx="442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>
              <a:solidFill>
                <a:schemeClr val="dk1"/>
              </a:solidFill>
              <a:highlight>
                <a:srgbClr val="FFF2CC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1" name="Google Shape;171;g304eb9d49a8_0_99">
            <a:extLst>
              <a:ext uri="{FF2B5EF4-FFF2-40B4-BE49-F238E27FC236}">
                <a16:creationId xmlns:a16="http://schemas.microsoft.com/office/drawing/2014/main" id="{72A0FE7B-E6E9-5DED-A55C-D89EF75D3543}"/>
              </a:ext>
            </a:extLst>
          </p:cNvPr>
          <p:cNvSpPr txBox="1"/>
          <p:nvPr/>
        </p:nvSpPr>
        <p:spPr>
          <a:xfrm>
            <a:off x="1902300" y="1997550"/>
            <a:ext cx="83874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Arial"/>
              <a:buNone/>
            </a:pP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04eb9d49a8_0_99">
            <a:extLst>
              <a:ext uri="{FF2B5EF4-FFF2-40B4-BE49-F238E27FC236}">
                <a16:creationId xmlns:a16="http://schemas.microsoft.com/office/drawing/2014/main" id="{D0892C96-E020-5884-7B15-1F47CE21A23D}"/>
              </a:ext>
            </a:extLst>
          </p:cNvPr>
          <p:cNvSpPr txBox="1"/>
          <p:nvPr/>
        </p:nvSpPr>
        <p:spPr>
          <a:xfrm>
            <a:off x="1314525" y="10762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endParaRPr sz="4200" b="0" i="0" u="none" strike="noStrike" cap="none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73" name="Google Shape;173;g304eb9d49a8_0_99">
            <a:extLst>
              <a:ext uri="{FF2B5EF4-FFF2-40B4-BE49-F238E27FC236}">
                <a16:creationId xmlns:a16="http://schemas.microsoft.com/office/drawing/2014/main" id="{421B0246-BACB-AC1B-085F-15988BD06492}"/>
              </a:ext>
            </a:extLst>
          </p:cNvPr>
          <p:cNvSpPr txBox="1"/>
          <p:nvPr/>
        </p:nvSpPr>
        <p:spPr>
          <a:xfrm>
            <a:off x="1314525" y="19855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5" name="Google Shape;175;g304eb9d49a8_0_99">
            <a:extLst>
              <a:ext uri="{FF2B5EF4-FFF2-40B4-BE49-F238E27FC236}">
                <a16:creationId xmlns:a16="http://schemas.microsoft.com/office/drawing/2014/main" id="{EDA96245-AA97-8783-BD1E-ACCB2ADEC2AC}"/>
              </a:ext>
            </a:extLst>
          </p:cNvPr>
          <p:cNvSpPr txBox="1"/>
          <p:nvPr/>
        </p:nvSpPr>
        <p:spPr>
          <a:xfrm>
            <a:off x="759875" y="785670"/>
            <a:ext cx="5493000" cy="12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pt-BR" sz="49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Introdução</a:t>
            </a:r>
            <a:endParaRPr sz="4900" b="1" dirty="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B788027-3818-961E-90EB-E6EA27798EA0}"/>
              </a:ext>
            </a:extLst>
          </p:cNvPr>
          <p:cNvSpPr txBox="1"/>
          <p:nvPr/>
        </p:nvSpPr>
        <p:spPr>
          <a:xfrm>
            <a:off x="799349" y="1919550"/>
            <a:ext cx="7191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3F4E8F"/>
                </a:solidFill>
                <a:latin typeface="Museo Slab 700" panose="02000000000000000000" pitchFamily="50" charset="0"/>
              </a:rPr>
              <a:t>3 – Sua tese – Síntese dos Argumentos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AB0721F-E729-A758-118D-A4692BD07551}"/>
              </a:ext>
            </a:extLst>
          </p:cNvPr>
          <p:cNvSpPr txBox="1"/>
          <p:nvPr/>
        </p:nvSpPr>
        <p:spPr>
          <a:xfrm>
            <a:off x="799350" y="2726298"/>
            <a:ext cx="7315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>
              <a:solidFill>
                <a:srgbClr val="EE404A"/>
              </a:solidFill>
              <a:latin typeface="Museo Slab 700" panose="02000000000000000000" pitchFamily="50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FDB8659-80C7-60FF-97A3-2E03159ADB39}"/>
              </a:ext>
            </a:extLst>
          </p:cNvPr>
          <p:cNvSpPr txBox="1"/>
          <p:nvPr/>
        </p:nvSpPr>
        <p:spPr>
          <a:xfrm>
            <a:off x="799350" y="2461597"/>
            <a:ext cx="50984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613738"/>
                </a:solidFill>
                <a:latin typeface="Museo Slab 700" panose="02000000000000000000" pitchFamily="50" charset="0"/>
              </a:rPr>
              <a:t>A ideia principal do texto que apresenta o seu posicionamento, que vai conduzir a sua argumentação.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7F33FED-BD2E-066B-600F-CA86688BDA06}"/>
              </a:ext>
            </a:extLst>
          </p:cNvPr>
          <p:cNvSpPr txBox="1"/>
          <p:nvPr/>
        </p:nvSpPr>
        <p:spPr>
          <a:xfrm>
            <a:off x="7320812" y="4540332"/>
            <a:ext cx="5098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seo Slab 700" panose="02000000000000000000" pitchFamily="50" charset="0"/>
              </a:rPr>
              <a:t>Siga o que você falou no desenvolvimento</a:t>
            </a:r>
          </a:p>
        </p:txBody>
      </p:sp>
    </p:spTree>
    <p:extLst>
      <p:ext uri="{BB962C8B-B14F-4D97-AF65-F5344CB8AC3E}">
        <p14:creationId xmlns:p14="http://schemas.microsoft.com/office/powerpoint/2010/main" val="5661151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309</Words>
  <Application>Microsoft Office PowerPoint</Application>
  <PresentationFormat>Widescreen</PresentationFormat>
  <Paragraphs>55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Calibri</vt:lpstr>
      <vt:lpstr>Museo Slab 700</vt:lpstr>
      <vt:lpstr>Economica</vt:lpstr>
      <vt:lpstr>Open Sans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Gabriela Oliveira</dc:creator>
  <cp:lastModifiedBy>Gabriel Sena Do Nascimento</cp:lastModifiedBy>
  <cp:revision>7</cp:revision>
  <cp:lastPrinted>2025-05-08T16:01:27Z</cp:lastPrinted>
  <dcterms:created xsi:type="dcterms:W3CDTF">2025-01-16T21:57:08Z</dcterms:created>
  <dcterms:modified xsi:type="dcterms:W3CDTF">2025-05-12T18:39:05Z</dcterms:modified>
</cp:coreProperties>
</file>