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g"/>
  <Override PartName="/ppt/media/image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62" r:id="rId6"/>
    <p:sldId id="261" r:id="rId7"/>
    <p:sldId id="259" r:id="rId8"/>
    <p:sldId id="258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6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7794A-1167-4743-BCF2-9F74AB6C4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B91959-2A3B-469F-B4A7-3CE2A6AB1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40E396-F92E-4F22-B3D3-AAF409167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9DC3-C408-49ED-8DF3-F4073B2F6E81}" type="datetimeFigureOut">
              <a:rPr lang="pt-BR" smtClean="0"/>
              <a:t>22/02/2025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E1F67C-53DE-4959-9078-3848C2AD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3DE292-D213-4084-96FA-5C89C218C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ECCA-047D-43D3-A1D2-0C12A1216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58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A7966-BDCC-4BA3-A13E-B78E8EA6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3911B20-3529-4581-A406-85C249F3B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5B04B8-AF0A-4D33-AFBF-AA0B59D4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9DC3-C408-49ED-8DF3-F4073B2F6E81}" type="datetimeFigureOut">
              <a:rPr lang="pt-BR" smtClean="0"/>
              <a:t>22/02/2025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C26613-947B-4FAC-921D-F6CB3D768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EE8E2C-405D-4DC3-84F9-C1D8DB93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ECCA-047D-43D3-A1D2-0C12A1216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7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37014FA-8679-4422-9AE0-A34C8EC8E4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D54ED5D-2B47-44F7-AF8F-028EF9559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E80083-C8D5-4C8C-962D-47DA53F9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9DC3-C408-49ED-8DF3-F4073B2F6E81}" type="datetimeFigureOut">
              <a:rPr lang="pt-BR" smtClean="0"/>
              <a:t>22/02/2025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80446C-F684-43E2-8AC2-BEBFCCA7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B642DA-8137-468A-9435-1B7C4CA6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ECCA-047D-43D3-A1D2-0C12A1216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029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D321C0-43F2-48F0-8A6D-3C8FB248E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BD1DB9-192E-4099-BEE0-78D0F44A3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B73B6D-6A3B-422A-A0A7-3954B1F8D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9DC3-C408-49ED-8DF3-F4073B2F6E81}" type="datetimeFigureOut">
              <a:rPr lang="pt-BR" smtClean="0"/>
              <a:t>22/02/2025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F089B2-E2EE-4D8B-ADA2-AB96F6A16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CF61FA-1A8A-4D8C-A58C-BE73DFE6B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ECCA-047D-43D3-A1D2-0C12A1216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90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4BFE4-81E5-46C7-9795-5A6250AA0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5AEED3-CCD1-4101-9C0C-C64BE820B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B34F74-06A2-4B8B-98AE-54BCEFA7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9DC3-C408-49ED-8DF3-F4073B2F6E81}" type="datetimeFigureOut">
              <a:rPr lang="pt-BR" smtClean="0"/>
              <a:t>22/02/2025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4EFECB-B929-4D96-852D-497B2365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37CEC0-F344-4309-A14E-9E73F840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ECCA-047D-43D3-A1D2-0C12A1216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82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19FFE1-F6C3-4CB3-A50E-5F882275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90527D-26A2-427A-851B-EC7266F1B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731405-424A-4DEF-9274-5C40905F6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D30DD5-B6CA-41CF-8311-F81CEDB2D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9DC3-C408-49ED-8DF3-F4073B2F6E81}" type="datetimeFigureOut">
              <a:rPr lang="pt-BR" smtClean="0"/>
              <a:t>22/02/2025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BF850D-C02C-43D7-8FCF-5B6EC6801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73688D-F804-41E1-80EA-350AE312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ECCA-047D-43D3-A1D2-0C12A1216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53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E7B26C-AB4D-4A69-9FA2-65EA68F2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B09F1F-E81C-44B7-B394-FAECB31CD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B7B2B4-A1A9-434F-8556-79747D294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E4678BE-F922-4C02-9888-D3F2D0F6E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5CA27EF-7021-45C4-8E45-1565DEB6F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A7E84D2-56F0-4415-80BF-24D8E01D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9DC3-C408-49ED-8DF3-F4073B2F6E81}" type="datetimeFigureOut">
              <a:rPr lang="pt-BR" smtClean="0"/>
              <a:t>22/02/2025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A1D0E4-6BDA-41BB-96DD-EA86E938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FEE2678-1632-4410-AF68-93579B04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ECCA-047D-43D3-A1D2-0C12A1216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74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7D587-F14B-4D42-A6DF-4471814F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B50A6AF-B827-46AC-8EC6-EAFE5407A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9DC3-C408-49ED-8DF3-F4073B2F6E81}" type="datetimeFigureOut">
              <a:rPr lang="pt-BR" smtClean="0"/>
              <a:t>22/02/2025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8E30F12-EA67-4018-85D7-5EEB973C8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CA55EE8-3C38-483C-A529-FF85F20B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ECCA-047D-43D3-A1D2-0C12A1216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667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D1B3606-7C99-4EAF-A1DF-B83547E3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9DC3-C408-49ED-8DF3-F4073B2F6E81}" type="datetimeFigureOut">
              <a:rPr lang="pt-BR" smtClean="0"/>
              <a:t>22/02/2025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02501AF-4785-4454-BA2A-4705779B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CE0A6E-C340-49B3-A679-E7D0ACD7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ECCA-047D-43D3-A1D2-0C12A1216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63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F5C7B-0964-4350-91B6-1344B774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D88223-90EA-48B4-8156-725B01768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2B9ECF-5355-4BC5-A286-49BFB400C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4A1C4D-3040-44A6-B90D-DBBACBA9B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9DC3-C408-49ED-8DF3-F4073B2F6E81}" type="datetimeFigureOut">
              <a:rPr lang="pt-BR" smtClean="0"/>
              <a:t>22/02/2025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5B24A34-523D-44CA-B245-392507BE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DC6B78-BD71-4F75-8BF0-CB5F0838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ECCA-047D-43D3-A1D2-0C12A1216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42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967B60-6A3D-46E7-9FFF-C9B6BD358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8DF3BC4-1251-41E6-ACA1-9103EF15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E55CC7-4BC8-42D7-998B-46D11D17F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BF930E-7DB1-4091-AE69-9F46A5940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9DC3-C408-49ED-8DF3-F4073B2F6E81}" type="datetimeFigureOut">
              <a:rPr lang="pt-BR" smtClean="0"/>
              <a:t>22/02/2025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189353-3AA7-47C2-AD97-90E37FBF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FF28EF-3AE5-4513-BCEE-EF25267A5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DECCA-047D-43D3-A1D2-0C12A1216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15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6D1BF50-A9FE-4BA8-966C-47CC12FDB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C497BF3-BE4F-410C-BDA1-60B1E603C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6082DA-8599-4067-947E-92144D0F1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D9DC3-C408-49ED-8DF3-F4073B2F6E81}" type="datetimeFigureOut">
              <a:rPr lang="pt-BR" smtClean="0"/>
              <a:t>22/02/2025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101452-36F9-4488-9580-51A58DD9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259F14-778E-4C79-8C37-8F7387FF7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DECCA-047D-43D3-A1D2-0C12A1216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13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C1F8DF9-7388-4238-8061-66FFF3096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08DC556-2486-4CE8-B355-861426307E14}"/>
              </a:ext>
            </a:extLst>
          </p:cNvPr>
          <p:cNvSpPr txBox="1"/>
          <p:nvPr/>
        </p:nvSpPr>
        <p:spPr>
          <a:xfrm>
            <a:off x="4688542" y="4020669"/>
            <a:ext cx="750345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DD6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Aula III – Moderna 2 (Introdução a modernidade, revolução científica e Montaigne)</a:t>
            </a:r>
          </a:p>
          <a:p>
            <a:r>
              <a:rPr lang="pt-BR" sz="2000" b="1" dirty="0">
                <a:solidFill>
                  <a:srgbClr val="CDD6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Alexandre e Carlinhos</a:t>
            </a:r>
          </a:p>
        </p:txBody>
      </p:sp>
    </p:spTree>
    <p:extLst>
      <p:ext uri="{BB962C8B-B14F-4D97-AF65-F5344CB8AC3E}">
        <p14:creationId xmlns:p14="http://schemas.microsoft.com/office/powerpoint/2010/main" val="3568233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38807D6-4BF6-4C09-AC35-424356053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69E456A-37D4-BC8A-4C0C-9B5CF2B14D9B}"/>
              </a:ext>
            </a:extLst>
          </p:cNvPr>
          <p:cNvSpPr txBox="1"/>
          <p:nvPr/>
        </p:nvSpPr>
        <p:spPr>
          <a:xfrm>
            <a:off x="0" y="1609143"/>
            <a:ext cx="1219200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ENEM 2023 73 - Os séculos XV e XVI, quando se vão desmoronando as estruturas socioeconômicas da Idade Média perante os novos imperativos da Época moderna, constituem um momento-chave na história florestal de toda a Europa Ocidental. Abre-se, genericamente, um longo período de “crise florestal”, que se manifesta com acuidade nos países onde mais se desenvolvem as atividades industriais e comerciais. As necessidades em produtos lenhosos aumentam drasticamente com o crescimento do consumo nos mercados urbanos e nas regiões onde progridem a metalurgia e a construção naval, além da sua utilização na vida quotidiana de toda a população. 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DEVY-VARETA, N. Para uma geografia histórica da floresta portuguesa. Revista da Faculdade de Letras — Geografia, n. 1, 1986 (adaptado). </a:t>
            </a:r>
          </a:p>
          <a:p>
            <a:pPr rtl="0"/>
            <a:endParaRPr lang="pt-BR" b="0" dirty="0">
              <a:effectLst/>
            </a:endParaRPr>
          </a:p>
          <a:p>
            <a:pPr rtl="0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Qual acontecimento do período contribuiu diretamente para o agravamento da situação descrita? </a:t>
            </a:r>
            <a:endParaRPr lang="pt-BR" b="0" dirty="0">
              <a:effectLst/>
            </a:endParaRPr>
          </a:p>
          <a:p>
            <a:pPr rtl="0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A)O processo de expansão marítima. </a:t>
            </a:r>
            <a:endParaRPr lang="pt-BR" b="0" dirty="0">
              <a:effectLst/>
            </a:endParaRPr>
          </a:p>
          <a:p>
            <a:pPr rtl="0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B) A eclosão do renascimento cultural. </a:t>
            </a:r>
            <a:endParaRPr lang="pt-BR" b="0" dirty="0">
              <a:effectLst/>
            </a:endParaRPr>
          </a:p>
          <a:p>
            <a:pPr rtl="0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C) A concretização da centralização política. </a:t>
            </a:r>
            <a:endParaRPr lang="pt-BR" b="0" dirty="0">
              <a:effectLst/>
            </a:endParaRPr>
          </a:p>
          <a:p>
            <a:pPr rtl="0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D) O movimento de reformas religiosas. </a:t>
            </a:r>
            <a:endParaRPr lang="pt-BR" b="0" dirty="0">
              <a:effectLst/>
            </a:endParaRPr>
          </a:p>
          <a:p>
            <a:pPr rtl="0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E) A manutenção do sistema feudal.</a:t>
            </a:r>
            <a:endParaRPr lang="pt-BR" b="0" dirty="0">
              <a:effectLst/>
            </a:endParaRPr>
          </a:p>
          <a:p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5281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33F82-2F51-A1AE-4FC2-383B9CF6E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3BBF36B-F59F-79D0-E3CC-9CE466394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object 3">
            <a:extLst>
              <a:ext uri="{FF2B5EF4-FFF2-40B4-BE49-F238E27FC236}">
                <a16:creationId xmlns:a16="http://schemas.microsoft.com/office/drawing/2014/main" id="{41F771AF-FEF1-FAD3-36E9-1A343B4140F6}"/>
              </a:ext>
            </a:extLst>
          </p:cNvPr>
          <p:cNvGrpSpPr/>
          <p:nvPr/>
        </p:nvGrpSpPr>
        <p:grpSpPr>
          <a:xfrm>
            <a:off x="0" y="794996"/>
            <a:ext cx="12192000" cy="5646145"/>
            <a:chOff x="0" y="1010149"/>
            <a:chExt cx="12192000" cy="5848350"/>
          </a:xfrm>
        </p:grpSpPr>
        <p:pic>
          <p:nvPicPr>
            <p:cNvPr id="3" name="object 4">
              <a:extLst>
                <a:ext uri="{FF2B5EF4-FFF2-40B4-BE49-F238E27FC236}">
                  <a16:creationId xmlns:a16="http://schemas.microsoft.com/office/drawing/2014/main" id="{EE4E295F-D45D-7FFB-4627-45B11509592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10150"/>
              <a:ext cx="4264444" cy="5847849"/>
            </a:xfrm>
            <a:prstGeom prst="rect">
              <a:avLst/>
            </a:prstGeom>
          </p:spPr>
        </p:pic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738B5DCB-7425-D784-4F88-BA049BBFD61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4450" y="1010149"/>
              <a:ext cx="7927551" cy="5840963"/>
            </a:xfrm>
            <a:prstGeom prst="rect">
              <a:avLst/>
            </a:prstGeom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E572ED-7E9C-5E79-D28B-CE6477D61367}"/>
              </a:ext>
            </a:extLst>
          </p:cNvPr>
          <p:cNvSpPr txBox="1"/>
          <p:nvPr/>
        </p:nvSpPr>
        <p:spPr>
          <a:xfrm>
            <a:off x="-1" y="128869"/>
            <a:ext cx="3257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800" b="1" i="1" dirty="0">
                <a:latin typeface="Times New Roman"/>
                <a:cs typeface="Times New Roman"/>
              </a:rPr>
              <a:t>O</a:t>
            </a:r>
            <a:r>
              <a:rPr lang="pt-BR" sz="1800" b="1" i="1" spc="-20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Homem</a:t>
            </a:r>
            <a:r>
              <a:rPr lang="pt-BR" sz="1800" b="1" i="1" spc="-20" dirty="0">
                <a:latin typeface="Times New Roman"/>
                <a:cs typeface="Times New Roman"/>
              </a:rPr>
              <a:t> </a:t>
            </a:r>
            <a:r>
              <a:rPr lang="pt-BR" sz="1800" b="1" i="1" spc="-10" dirty="0">
                <a:latin typeface="Times New Roman"/>
                <a:cs typeface="Times New Roman"/>
              </a:rPr>
              <a:t>Vitruviano</a:t>
            </a:r>
            <a:endParaRPr lang="pt-BR"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pt-BR" sz="1800" b="1" dirty="0">
                <a:latin typeface="Times New Roman"/>
                <a:cs typeface="Times New Roman"/>
              </a:rPr>
              <a:t>Leonardo da</a:t>
            </a:r>
            <a:r>
              <a:rPr lang="pt-BR" sz="1800" b="1" spc="-20" dirty="0">
                <a:latin typeface="Times New Roman"/>
                <a:cs typeface="Times New Roman"/>
              </a:rPr>
              <a:t> Vinci</a:t>
            </a:r>
            <a:r>
              <a:rPr lang="pt-BR" spc="-2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c.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spc="-20" dirty="0">
                <a:latin typeface="Times New Roman"/>
                <a:cs typeface="Times New Roman"/>
              </a:rPr>
              <a:t>1490</a:t>
            </a:r>
            <a:endParaRPr lang="pt-BR" sz="1800" dirty="0">
              <a:latin typeface="Times New Roman"/>
              <a:cs typeface="Times New Roman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2815333-BF00-2E04-FD14-E1449E44D90B}"/>
              </a:ext>
            </a:extLst>
          </p:cNvPr>
          <p:cNvSpPr txBox="1"/>
          <p:nvPr/>
        </p:nvSpPr>
        <p:spPr>
          <a:xfrm>
            <a:off x="4193801" y="142016"/>
            <a:ext cx="3539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800" b="1" i="1" dirty="0">
                <a:latin typeface="Times New Roman"/>
                <a:cs typeface="Times New Roman"/>
              </a:rPr>
              <a:t>Retrato</a:t>
            </a:r>
            <a:r>
              <a:rPr lang="pt-BR" sz="1800" b="1" i="1" spc="-10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de</a:t>
            </a:r>
            <a:r>
              <a:rPr lang="pt-BR" sz="1800" b="1" i="1" spc="-15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Lourenço</a:t>
            </a:r>
            <a:r>
              <a:rPr lang="pt-BR" sz="1800" b="1" i="1" spc="-10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de</a:t>
            </a:r>
            <a:r>
              <a:rPr lang="pt-BR" sz="1800" b="1" i="1" spc="-15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Médici,</a:t>
            </a:r>
            <a:r>
              <a:rPr lang="pt-BR" sz="1800" b="1" i="1" spc="-10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o</a:t>
            </a:r>
            <a:r>
              <a:rPr lang="pt-BR" sz="1800" b="1" i="1" spc="-10" dirty="0">
                <a:latin typeface="Times New Roman"/>
                <a:cs typeface="Times New Roman"/>
              </a:rPr>
              <a:t> Magnífico</a:t>
            </a:r>
            <a:r>
              <a:rPr lang="pt-BR" i="1" dirty="0">
                <a:latin typeface="Times New Roman"/>
                <a:cs typeface="Times New Roman"/>
              </a:rPr>
              <a:t> </a:t>
            </a:r>
            <a:r>
              <a:rPr lang="pt-BR" sz="1800" b="1" spc="-10" dirty="0" err="1">
                <a:latin typeface="Times New Roman"/>
                <a:cs typeface="Times New Roman"/>
              </a:rPr>
              <a:t>Bronzino</a:t>
            </a:r>
            <a:r>
              <a:rPr lang="pt-BR" spc="-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c.</a:t>
            </a:r>
            <a:r>
              <a:rPr lang="pt-BR" sz="1800" b="1" spc="15" dirty="0">
                <a:latin typeface="Times New Roman"/>
                <a:cs typeface="Times New Roman"/>
              </a:rPr>
              <a:t> </a:t>
            </a:r>
            <a:r>
              <a:rPr lang="pt-BR" sz="1800" b="1" spc="-10" dirty="0">
                <a:latin typeface="Times New Roman"/>
                <a:cs typeface="Times New Roman"/>
              </a:rPr>
              <a:t>1565-</a:t>
            </a:r>
            <a:r>
              <a:rPr lang="pt-BR" sz="1800" b="1" spc="-20" dirty="0">
                <a:latin typeface="Times New Roman"/>
                <a:cs typeface="Times New Roman"/>
              </a:rPr>
              <a:t>1569</a:t>
            </a:r>
            <a:endParaRPr lang="pt-BR" sz="1800" dirty="0">
              <a:latin typeface="Times New Roman"/>
              <a:cs typeface="Times New Roman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EF68A36-FA30-5753-C5E8-C050F3F77C56}"/>
              </a:ext>
            </a:extLst>
          </p:cNvPr>
          <p:cNvSpPr txBox="1"/>
          <p:nvPr/>
        </p:nvSpPr>
        <p:spPr>
          <a:xfrm>
            <a:off x="8045823" y="237114"/>
            <a:ext cx="3163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600" b="1" i="1" dirty="0">
                <a:latin typeface="Times New Roman"/>
                <a:cs typeface="Times New Roman"/>
              </a:rPr>
              <a:t>O</a:t>
            </a:r>
            <a:r>
              <a:rPr lang="pt-BR" sz="1600" b="1" i="1" spc="-20" dirty="0">
                <a:latin typeface="Times New Roman"/>
                <a:cs typeface="Times New Roman"/>
              </a:rPr>
              <a:t> </a:t>
            </a:r>
            <a:r>
              <a:rPr lang="pt-BR" sz="1600" b="1" i="1" dirty="0">
                <a:latin typeface="Times New Roman"/>
                <a:cs typeface="Times New Roman"/>
              </a:rPr>
              <a:t>Casal</a:t>
            </a:r>
            <a:r>
              <a:rPr lang="pt-BR" sz="1600" b="1" i="1" spc="-55" dirty="0">
                <a:latin typeface="Times New Roman"/>
                <a:cs typeface="Times New Roman"/>
              </a:rPr>
              <a:t> </a:t>
            </a:r>
            <a:r>
              <a:rPr lang="pt-BR" sz="1600" b="1" i="1" spc="-10" dirty="0" err="1">
                <a:latin typeface="Times New Roman"/>
                <a:cs typeface="Times New Roman"/>
              </a:rPr>
              <a:t>Arnolfini</a:t>
            </a:r>
            <a:endParaRPr lang="pt-BR"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pt-BR" sz="1600" b="1" dirty="0">
                <a:latin typeface="Times New Roman"/>
                <a:cs typeface="Times New Roman"/>
              </a:rPr>
              <a:t>Jan</a:t>
            </a:r>
            <a:r>
              <a:rPr lang="pt-BR" sz="1600" b="1" spc="-25" dirty="0">
                <a:latin typeface="Times New Roman"/>
                <a:cs typeface="Times New Roman"/>
              </a:rPr>
              <a:t> </a:t>
            </a:r>
            <a:r>
              <a:rPr lang="pt-BR" sz="1600" b="1" dirty="0">
                <a:latin typeface="Times New Roman"/>
                <a:cs typeface="Times New Roman"/>
              </a:rPr>
              <a:t>van</a:t>
            </a:r>
            <a:r>
              <a:rPr lang="pt-BR" sz="1600" b="1" spc="-15" dirty="0">
                <a:latin typeface="Times New Roman"/>
                <a:cs typeface="Times New Roman"/>
              </a:rPr>
              <a:t> </a:t>
            </a:r>
            <a:r>
              <a:rPr lang="pt-BR" sz="1600" b="1" spc="-20" dirty="0">
                <a:latin typeface="Times New Roman"/>
                <a:cs typeface="Times New Roman"/>
              </a:rPr>
              <a:t>Eyck</a:t>
            </a:r>
            <a:r>
              <a:rPr lang="pt-BR" sz="1600" spc="-20" dirty="0">
                <a:latin typeface="Times New Roman"/>
                <a:cs typeface="Times New Roman"/>
              </a:rPr>
              <a:t> </a:t>
            </a:r>
            <a:r>
              <a:rPr lang="pt-BR" sz="1600" b="1" dirty="0">
                <a:latin typeface="Times New Roman"/>
                <a:cs typeface="Times New Roman"/>
              </a:rPr>
              <a:t>c.</a:t>
            </a:r>
            <a:r>
              <a:rPr lang="pt-BR" sz="1600" b="1" spc="-10" dirty="0">
                <a:latin typeface="Times New Roman"/>
                <a:cs typeface="Times New Roman"/>
              </a:rPr>
              <a:t> </a:t>
            </a:r>
            <a:r>
              <a:rPr lang="pt-BR" sz="1600" b="1" spc="-20" dirty="0">
                <a:latin typeface="Times New Roman"/>
                <a:cs typeface="Times New Roman"/>
              </a:rPr>
              <a:t>1434</a:t>
            </a:r>
            <a:endParaRPr lang="pt-BR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7958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4801F-6879-9515-B3B9-2EA0FC9F1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87D765D-5FF6-DBBD-62C6-0E901A07F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ject 3">
            <a:extLst>
              <a:ext uri="{FF2B5EF4-FFF2-40B4-BE49-F238E27FC236}">
                <a16:creationId xmlns:a16="http://schemas.microsoft.com/office/drawing/2014/main" id="{31FE726D-2226-6DC2-E034-E3AC53131C8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21820"/>
            <a:ext cx="12191999" cy="559242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375133B-3495-018A-7B76-A5A4F247E4A4}"/>
              </a:ext>
            </a:extLst>
          </p:cNvPr>
          <p:cNvSpPr txBox="1"/>
          <p:nvPr/>
        </p:nvSpPr>
        <p:spPr>
          <a:xfrm>
            <a:off x="0" y="175489"/>
            <a:ext cx="3082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 i="1" dirty="0">
                <a:latin typeface="Times New Roman"/>
                <a:cs typeface="Times New Roman"/>
              </a:rPr>
              <a:t>Retrato</a:t>
            </a:r>
            <a:r>
              <a:rPr lang="it-IT" sz="1800" b="1" i="1" spc="-15" dirty="0">
                <a:latin typeface="Times New Roman"/>
                <a:cs typeface="Times New Roman"/>
              </a:rPr>
              <a:t> </a:t>
            </a:r>
            <a:r>
              <a:rPr lang="it-IT" sz="1800" b="1" i="1" dirty="0">
                <a:latin typeface="Times New Roman"/>
                <a:cs typeface="Times New Roman"/>
              </a:rPr>
              <a:t>de</a:t>
            </a:r>
            <a:r>
              <a:rPr lang="it-IT" sz="1800" b="1" i="1" spc="-20" dirty="0">
                <a:latin typeface="Times New Roman"/>
                <a:cs typeface="Times New Roman"/>
              </a:rPr>
              <a:t> </a:t>
            </a:r>
            <a:r>
              <a:rPr lang="it-IT" sz="1800" b="1" i="1" dirty="0">
                <a:latin typeface="Times New Roman"/>
                <a:cs typeface="Times New Roman"/>
              </a:rPr>
              <a:t>Nicolau</a:t>
            </a:r>
            <a:r>
              <a:rPr lang="it-IT" sz="1800" b="1" i="1" spc="-20" dirty="0">
                <a:latin typeface="Times New Roman"/>
                <a:cs typeface="Times New Roman"/>
              </a:rPr>
              <a:t> </a:t>
            </a:r>
            <a:r>
              <a:rPr lang="it-IT" sz="1800" b="1" i="1" spc="-10" dirty="0">
                <a:latin typeface="Times New Roman"/>
                <a:cs typeface="Times New Roman"/>
              </a:rPr>
              <a:t>Maquiavel</a:t>
            </a:r>
            <a:endParaRPr lang="it-IT"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it-IT" sz="1800" b="1" dirty="0">
                <a:latin typeface="Times New Roman"/>
                <a:cs typeface="Times New Roman"/>
              </a:rPr>
              <a:t>Santi</a:t>
            </a:r>
            <a:r>
              <a:rPr lang="it-IT" sz="1800" b="1" spc="-15" dirty="0">
                <a:latin typeface="Times New Roman"/>
                <a:cs typeface="Times New Roman"/>
              </a:rPr>
              <a:t> </a:t>
            </a:r>
            <a:r>
              <a:rPr lang="it-IT" sz="1800" b="1" dirty="0">
                <a:latin typeface="Times New Roman"/>
                <a:cs typeface="Times New Roman"/>
              </a:rPr>
              <a:t>di</a:t>
            </a:r>
            <a:r>
              <a:rPr lang="it-IT" sz="1800" b="1" spc="-30" dirty="0">
                <a:latin typeface="Times New Roman"/>
                <a:cs typeface="Times New Roman"/>
              </a:rPr>
              <a:t> </a:t>
            </a:r>
            <a:r>
              <a:rPr lang="it-IT" sz="1800" b="1" spc="-20" dirty="0">
                <a:latin typeface="Times New Roman"/>
                <a:cs typeface="Times New Roman"/>
              </a:rPr>
              <a:t>Tito</a:t>
            </a:r>
            <a:r>
              <a:rPr lang="it-IT" spc="-20" dirty="0">
                <a:latin typeface="Times New Roman"/>
                <a:cs typeface="Times New Roman"/>
              </a:rPr>
              <a:t> </a:t>
            </a:r>
            <a:r>
              <a:rPr lang="it-IT" sz="1800" b="1" dirty="0">
                <a:latin typeface="Times New Roman"/>
                <a:cs typeface="Times New Roman"/>
              </a:rPr>
              <a:t>c.</a:t>
            </a:r>
            <a:r>
              <a:rPr lang="it-IT" sz="1800" b="1" spc="-10" dirty="0">
                <a:latin typeface="Times New Roman"/>
                <a:cs typeface="Times New Roman"/>
              </a:rPr>
              <a:t> </a:t>
            </a:r>
            <a:r>
              <a:rPr lang="it-IT" sz="1800" b="1" spc="-20" dirty="0">
                <a:latin typeface="Times New Roman"/>
                <a:cs typeface="Times New Roman"/>
              </a:rPr>
              <a:t>1550</a:t>
            </a:r>
            <a:endParaRPr lang="it-IT" sz="1800" dirty="0">
              <a:latin typeface="Times New Roman"/>
              <a:cs typeface="Times New Roman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6D64E00-29CD-D712-8A4C-070B8445252C}"/>
              </a:ext>
            </a:extLst>
          </p:cNvPr>
          <p:cNvSpPr txBox="1"/>
          <p:nvPr/>
        </p:nvSpPr>
        <p:spPr>
          <a:xfrm>
            <a:off x="6336927" y="120586"/>
            <a:ext cx="6192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800" b="1" dirty="0">
                <a:latin typeface="Times New Roman"/>
                <a:cs typeface="Times New Roman"/>
              </a:rPr>
              <a:t>Frontispício</a:t>
            </a:r>
            <a:r>
              <a:rPr lang="pt-BR" sz="1800" b="1" spc="-2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d’</a:t>
            </a:r>
            <a:r>
              <a:rPr lang="pt-BR" sz="1800" b="1" i="1" dirty="0">
                <a:latin typeface="Times New Roman"/>
                <a:cs typeface="Times New Roman"/>
              </a:rPr>
              <a:t>O</a:t>
            </a:r>
            <a:r>
              <a:rPr lang="pt-BR" sz="1800" b="1" i="1" spc="-30" dirty="0">
                <a:latin typeface="Times New Roman"/>
                <a:cs typeface="Times New Roman"/>
              </a:rPr>
              <a:t> </a:t>
            </a:r>
            <a:r>
              <a:rPr lang="pt-BR" sz="1800" b="1" i="1" spc="-10" dirty="0">
                <a:latin typeface="Times New Roman"/>
                <a:cs typeface="Times New Roman"/>
              </a:rPr>
              <a:t>Príncipe</a:t>
            </a:r>
            <a:endParaRPr lang="pt-BR"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pt-BR" sz="1800" b="1" dirty="0">
                <a:latin typeface="Times New Roman"/>
                <a:cs typeface="Times New Roman"/>
              </a:rPr>
              <a:t>ed. </a:t>
            </a:r>
            <a:r>
              <a:rPr lang="pt-BR" sz="1800" b="1" spc="-20" dirty="0">
                <a:latin typeface="Times New Roman"/>
                <a:cs typeface="Times New Roman"/>
              </a:rPr>
              <a:t>1550</a:t>
            </a:r>
            <a:endParaRPr lang="pt-BR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3657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DB835-6E42-B64D-346B-703AECBA8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567A957-3685-CDA2-DCE0-475F7F699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object 7">
            <a:extLst>
              <a:ext uri="{FF2B5EF4-FFF2-40B4-BE49-F238E27FC236}">
                <a16:creationId xmlns:a16="http://schemas.microsoft.com/office/drawing/2014/main" id="{27A42B22-47DD-7009-5C8A-2212850E4DD6}"/>
              </a:ext>
            </a:extLst>
          </p:cNvPr>
          <p:cNvGrpSpPr/>
          <p:nvPr/>
        </p:nvGrpSpPr>
        <p:grpSpPr>
          <a:xfrm>
            <a:off x="0" y="747837"/>
            <a:ext cx="12192000" cy="5679857"/>
            <a:chOff x="0" y="1030225"/>
            <a:chExt cx="12175490" cy="5828030"/>
          </a:xfrm>
        </p:grpSpPr>
        <p:pic>
          <p:nvPicPr>
            <p:cNvPr id="3" name="object 8">
              <a:extLst>
                <a:ext uri="{FF2B5EF4-FFF2-40B4-BE49-F238E27FC236}">
                  <a16:creationId xmlns:a16="http://schemas.microsoft.com/office/drawing/2014/main" id="{4BA72992-4404-25F4-407D-D480EEBD9ED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30250"/>
              <a:ext cx="4995373" cy="5827751"/>
            </a:xfrm>
            <a:prstGeom prst="rect">
              <a:avLst/>
            </a:prstGeom>
          </p:spPr>
        </p:pic>
        <p:sp>
          <p:nvSpPr>
            <p:cNvPr id="4" name="object 9">
              <a:extLst>
                <a:ext uri="{FF2B5EF4-FFF2-40B4-BE49-F238E27FC236}">
                  <a16:creationId xmlns:a16="http://schemas.microsoft.com/office/drawing/2014/main" id="{82602FA9-E44A-74B2-8FB2-F028C9F676E4}"/>
                </a:ext>
              </a:extLst>
            </p:cNvPr>
            <p:cNvSpPr/>
            <p:nvPr/>
          </p:nvSpPr>
          <p:spPr>
            <a:xfrm>
              <a:off x="4995374" y="1030225"/>
              <a:ext cx="7179945" cy="5828030"/>
            </a:xfrm>
            <a:custGeom>
              <a:avLst/>
              <a:gdLst/>
              <a:ahLst/>
              <a:cxnLst/>
              <a:rect l="l" t="t" r="r" b="b"/>
              <a:pathLst>
                <a:path w="7179945" h="5828030">
                  <a:moveTo>
                    <a:pt x="7179899" y="5827799"/>
                  </a:moveTo>
                  <a:lnTo>
                    <a:pt x="0" y="5827799"/>
                  </a:lnTo>
                  <a:lnTo>
                    <a:pt x="0" y="0"/>
                  </a:lnTo>
                  <a:lnTo>
                    <a:pt x="7179899" y="0"/>
                  </a:lnTo>
                  <a:lnTo>
                    <a:pt x="7179899" y="5827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06E30FEB-A11B-C343-6DA1-721C607CA835}"/>
              </a:ext>
            </a:extLst>
          </p:cNvPr>
          <p:cNvSpPr txBox="1"/>
          <p:nvPr/>
        </p:nvSpPr>
        <p:spPr>
          <a:xfrm>
            <a:off x="5743966" y="926784"/>
            <a:ext cx="60982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pt-BR" dirty="0">
                <a:solidFill>
                  <a:schemeClr val="bg1"/>
                </a:solidFill>
              </a:rPr>
              <a:t>“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Desocupado</a:t>
            </a:r>
            <a:r>
              <a:rPr lang="pt-BR" b="1" spc="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leitor:</a:t>
            </a:r>
            <a:r>
              <a:rPr lang="pt-BR" b="1" spc="5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podes</a:t>
            </a:r>
            <a:r>
              <a:rPr lang="pt-BR" spc="5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crer,</a:t>
            </a:r>
            <a:r>
              <a:rPr lang="pt-BR" spc="5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sem</a:t>
            </a:r>
            <a:r>
              <a:rPr lang="pt-BR" spc="5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juramento,</a:t>
            </a:r>
            <a:r>
              <a:rPr lang="pt-BR" spc="5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que</a:t>
            </a:r>
            <a:r>
              <a:rPr lang="pt-BR" spc="5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eu</a:t>
            </a:r>
            <a:r>
              <a:rPr lang="pt-BR" spc="50" dirty="0">
                <a:solidFill>
                  <a:schemeClr val="bg1"/>
                </a:solidFill>
              </a:rPr>
              <a:t> </a:t>
            </a:r>
            <a:r>
              <a:rPr lang="pt-BR" spc="-10" dirty="0">
                <a:solidFill>
                  <a:schemeClr val="bg1"/>
                </a:solidFill>
              </a:rPr>
              <a:t>gostaria </a:t>
            </a:r>
            <a:r>
              <a:rPr lang="pt-BR" dirty="0">
                <a:solidFill>
                  <a:schemeClr val="bg1"/>
                </a:solidFill>
              </a:rPr>
              <a:t>que</a:t>
            </a:r>
            <a:r>
              <a:rPr lang="pt-BR" spc="8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este</a:t>
            </a:r>
            <a:r>
              <a:rPr lang="pt-BR" spc="9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livro,</a:t>
            </a:r>
            <a:r>
              <a:rPr lang="pt-BR" spc="8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como</a:t>
            </a:r>
            <a:r>
              <a:rPr lang="pt-BR" spc="9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filho</a:t>
            </a:r>
            <a:r>
              <a:rPr lang="pt-BR" spc="8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da</a:t>
            </a:r>
            <a:r>
              <a:rPr lang="pt-BR" spc="9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inteligência,</a:t>
            </a:r>
            <a:r>
              <a:rPr lang="pt-BR" spc="8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fosse</a:t>
            </a:r>
            <a:r>
              <a:rPr lang="pt-BR" spc="9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o</a:t>
            </a:r>
            <a:r>
              <a:rPr lang="pt-BR" spc="8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mais</a:t>
            </a:r>
            <a:r>
              <a:rPr lang="pt-BR" spc="90" dirty="0">
                <a:solidFill>
                  <a:schemeClr val="bg1"/>
                </a:solidFill>
              </a:rPr>
              <a:t> </a:t>
            </a:r>
            <a:r>
              <a:rPr lang="pt-BR" spc="-10" dirty="0">
                <a:solidFill>
                  <a:schemeClr val="bg1"/>
                </a:solidFill>
              </a:rPr>
              <a:t>formoso, </a:t>
            </a:r>
            <a:r>
              <a:rPr lang="pt-BR" dirty="0">
                <a:solidFill>
                  <a:schemeClr val="bg1"/>
                </a:solidFill>
              </a:rPr>
              <a:t>o</a:t>
            </a:r>
            <a:r>
              <a:rPr lang="pt-BR" spc="18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mais</a:t>
            </a:r>
            <a:r>
              <a:rPr lang="pt-BR" spc="18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galhardo</a:t>
            </a:r>
            <a:r>
              <a:rPr lang="pt-BR" spc="18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e</a:t>
            </a:r>
            <a:r>
              <a:rPr lang="pt-BR" spc="18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o</a:t>
            </a:r>
            <a:r>
              <a:rPr lang="pt-BR" spc="18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mais</a:t>
            </a:r>
            <a:r>
              <a:rPr lang="pt-BR" spc="18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arguto</a:t>
            </a:r>
            <a:r>
              <a:rPr lang="pt-BR" spc="18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que</a:t>
            </a:r>
            <a:r>
              <a:rPr lang="pt-BR" spc="18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se</a:t>
            </a:r>
            <a:r>
              <a:rPr lang="pt-BR" spc="18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pudesse</a:t>
            </a:r>
            <a:r>
              <a:rPr lang="pt-BR" spc="18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imaginar.</a:t>
            </a:r>
            <a:r>
              <a:rPr lang="pt-BR" spc="180" dirty="0">
                <a:solidFill>
                  <a:schemeClr val="bg1"/>
                </a:solidFill>
              </a:rPr>
              <a:t> </a:t>
            </a:r>
            <a:r>
              <a:rPr lang="pt-BR" spc="-25" dirty="0">
                <a:solidFill>
                  <a:schemeClr val="bg1"/>
                </a:solidFill>
              </a:rPr>
              <a:t>Mas </a:t>
            </a:r>
            <a:r>
              <a:rPr lang="pt-BR" dirty="0">
                <a:solidFill>
                  <a:schemeClr val="bg1"/>
                </a:solidFill>
              </a:rPr>
              <a:t>não</a:t>
            </a:r>
            <a:r>
              <a:rPr lang="pt-BR" spc="10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consegui</a:t>
            </a:r>
            <a:r>
              <a:rPr lang="pt-BR" spc="10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contrariar</a:t>
            </a:r>
            <a:r>
              <a:rPr lang="pt-BR" spc="10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a</a:t>
            </a:r>
            <a:r>
              <a:rPr lang="pt-BR" spc="10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ordem</a:t>
            </a:r>
            <a:r>
              <a:rPr lang="pt-BR" spc="10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da</a:t>
            </a:r>
            <a:r>
              <a:rPr lang="pt-BR" spc="10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natureza,</a:t>
            </a:r>
            <a:r>
              <a:rPr lang="pt-BR" spc="10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em</a:t>
            </a:r>
            <a:r>
              <a:rPr lang="pt-BR" spc="10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que</a:t>
            </a:r>
            <a:r>
              <a:rPr lang="pt-BR" spc="10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cada</a:t>
            </a:r>
            <a:r>
              <a:rPr lang="pt-BR" spc="100" dirty="0">
                <a:solidFill>
                  <a:schemeClr val="bg1"/>
                </a:solidFill>
              </a:rPr>
              <a:t> </a:t>
            </a:r>
            <a:r>
              <a:rPr lang="pt-BR" spc="-20" dirty="0">
                <a:solidFill>
                  <a:schemeClr val="bg1"/>
                </a:solidFill>
              </a:rPr>
              <a:t>coisa </a:t>
            </a:r>
            <a:r>
              <a:rPr lang="pt-BR" dirty="0">
                <a:solidFill>
                  <a:schemeClr val="bg1"/>
                </a:solidFill>
              </a:rPr>
              <a:t>gera</a:t>
            </a:r>
            <a:r>
              <a:rPr lang="pt-BR" spc="12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seu</a:t>
            </a:r>
            <a:r>
              <a:rPr lang="pt-BR" spc="12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semelhante.</a:t>
            </a:r>
            <a:r>
              <a:rPr lang="pt-BR" spc="12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Então</a:t>
            </a:r>
            <a:r>
              <a:rPr lang="pt-BR" spc="12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o</a:t>
            </a:r>
            <a:r>
              <a:rPr lang="pt-BR" spc="12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que</a:t>
            </a:r>
            <a:r>
              <a:rPr lang="pt-BR" spc="12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poderia</a:t>
            </a:r>
            <a:r>
              <a:rPr lang="pt-BR" spc="12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criar</a:t>
            </a:r>
            <a:r>
              <a:rPr lang="pt-BR" spc="12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meu</a:t>
            </a:r>
            <a:r>
              <a:rPr lang="pt-BR" spc="12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árido</a:t>
            </a:r>
            <a:r>
              <a:rPr lang="pt-BR" spc="12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e</a:t>
            </a:r>
            <a:r>
              <a:rPr lang="pt-BR" spc="125" dirty="0">
                <a:solidFill>
                  <a:schemeClr val="bg1"/>
                </a:solidFill>
              </a:rPr>
              <a:t> </a:t>
            </a:r>
            <a:r>
              <a:rPr lang="pt-BR" spc="-25" dirty="0">
                <a:solidFill>
                  <a:schemeClr val="bg1"/>
                </a:solidFill>
              </a:rPr>
              <a:t>mal </a:t>
            </a:r>
            <a:r>
              <a:rPr lang="pt-BR" dirty="0">
                <a:solidFill>
                  <a:schemeClr val="bg1"/>
                </a:solidFill>
              </a:rPr>
              <a:t>cultivado</a:t>
            </a:r>
            <a:r>
              <a:rPr lang="pt-BR" spc="4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engenho</a:t>
            </a:r>
            <a:r>
              <a:rPr lang="pt-BR" spc="5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a</a:t>
            </a:r>
            <a:r>
              <a:rPr lang="pt-BR" spc="4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não</a:t>
            </a:r>
            <a:r>
              <a:rPr lang="pt-BR" spc="5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ser</a:t>
            </a:r>
            <a:r>
              <a:rPr lang="pt-BR" spc="5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a</a:t>
            </a:r>
            <a:r>
              <a:rPr lang="pt-BR" spc="4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história</a:t>
            </a:r>
            <a:r>
              <a:rPr lang="pt-BR" spc="4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de</a:t>
            </a:r>
            <a:r>
              <a:rPr lang="pt-BR" spc="4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um</a:t>
            </a:r>
            <a:r>
              <a:rPr lang="pt-BR" spc="4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filho</a:t>
            </a:r>
            <a:r>
              <a:rPr lang="pt-BR" spc="5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seco,</a:t>
            </a:r>
            <a:r>
              <a:rPr lang="pt-BR" spc="45" dirty="0">
                <a:solidFill>
                  <a:schemeClr val="bg1"/>
                </a:solidFill>
              </a:rPr>
              <a:t> </a:t>
            </a:r>
            <a:r>
              <a:rPr lang="pt-BR" spc="-10" dirty="0">
                <a:solidFill>
                  <a:schemeClr val="bg1"/>
                </a:solidFill>
              </a:rPr>
              <a:t>murcho, </a:t>
            </a:r>
            <a:r>
              <a:rPr lang="pt-BR" dirty="0">
                <a:solidFill>
                  <a:schemeClr val="bg1"/>
                </a:solidFill>
              </a:rPr>
              <a:t>caprichoso</a:t>
            </a:r>
            <a:r>
              <a:rPr lang="pt-BR" spc="32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e</a:t>
            </a:r>
            <a:r>
              <a:rPr lang="pt-BR" spc="325" dirty="0">
                <a:solidFill>
                  <a:schemeClr val="bg1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cheio</a:t>
            </a:r>
            <a:r>
              <a:rPr lang="pt-BR" b="1" spc="32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de</a:t>
            </a:r>
            <a:r>
              <a:rPr lang="pt-BR" b="1" spc="3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pensamentos</a:t>
            </a:r>
            <a:r>
              <a:rPr lang="pt-BR" b="1" spc="32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desencontrados</a:t>
            </a:r>
            <a:r>
              <a:rPr lang="pt-BR" b="1" spc="32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que</a:t>
            </a:r>
            <a:r>
              <a:rPr lang="pt-BR" b="1" spc="3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spc="-25" dirty="0">
                <a:solidFill>
                  <a:schemeClr val="bg1"/>
                </a:solidFill>
                <a:latin typeface="Times New Roman"/>
                <a:cs typeface="Times New Roman"/>
              </a:rPr>
              <a:t>não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passaram</a:t>
            </a:r>
            <a:r>
              <a:rPr lang="pt-BR" b="1" spc="17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pela</a:t>
            </a:r>
            <a:r>
              <a:rPr lang="pt-BR" b="1" spc="17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imaginação</a:t>
            </a:r>
            <a:r>
              <a:rPr lang="pt-BR" b="1" spc="17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de</a:t>
            </a:r>
            <a:r>
              <a:rPr lang="pt-BR" b="1" spc="17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nenhum</a:t>
            </a:r>
            <a:r>
              <a:rPr lang="pt-BR" b="1" spc="17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outro</a:t>
            </a:r>
            <a:r>
              <a:rPr lang="pt-BR" b="1" spc="19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(...)</a:t>
            </a:r>
            <a:r>
              <a:rPr lang="pt-BR" spc="175" dirty="0">
                <a:solidFill>
                  <a:schemeClr val="bg1"/>
                </a:solidFill>
              </a:rPr>
              <a:t>  </a:t>
            </a:r>
            <a:r>
              <a:rPr lang="pt-BR" dirty="0">
                <a:solidFill>
                  <a:schemeClr val="bg1"/>
                </a:solidFill>
              </a:rPr>
              <a:t>Disso</a:t>
            </a:r>
            <a:r>
              <a:rPr lang="pt-BR" spc="180" dirty="0">
                <a:solidFill>
                  <a:schemeClr val="bg1"/>
                </a:solidFill>
              </a:rPr>
              <a:t> </a:t>
            </a:r>
            <a:r>
              <a:rPr lang="pt-BR" spc="-20" dirty="0">
                <a:solidFill>
                  <a:schemeClr val="bg1"/>
                </a:solidFill>
              </a:rPr>
              <a:t>tudo </a:t>
            </a:r>
            <a:r>
              <a:rPr lang="pt-BR" dirty="0">
                <a:solidFill>
                  <a:schemeClr val="bg1"/>
                </a:solidFill>
              </a:rPr>
              <a:t>há</a:t>
            </a:r>
            <a:r>
              <a:rPr lang="pt-BR" spc="24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de</a:t>
            </a:r>
            <a:r>
              <a:rPr lang="pt-BR" spc="25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carecer</a:t>
            </a:r>
            <a:r>
              <a:rPr lang="pt-BR" spc="25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meu</a:t>
            </a:r>
            <a:r>
              <a:rPr lang="pt-BR" spc="24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livro,</a:t>
            </a:r>
            <a:r>
              <a:rPr lang="pt-BR" spc="265" dirty="0">
                <a:solidFill>
                  <a:schemeClr val="bg1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porque</a:t>
            </a:r>
            <a:r>
              <a:rPr lang="pt-BR" b="1" spc="24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não</a:t>
            </a:r>
            <a:r>
              <a:rPr lang="pt-BR" b="1" spc="2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tenho</a:t>
            </a:r>
            <a:r>
              <a:rPr lang="pt-BR" b="1" spc="2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o</a:t>
            </a:r>
            <a:r>
              <a:rPr lang="pt-BR" b="1" spc="2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que</a:t>
            </a:r>
            <a:r>
              <a:rPr lang="pt-BR" b="1" spc="24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anotar</a:t>
            </a:r>
            <a:r>
              <a:rPr lang="pt-BR" b="1" spc="2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spc="-25" dirty="0">
                <a:solidFill>
                  <a:schemeClr val="bg1"/>
                </a:solidFill>
                <a:latin typeface="Times New Roman"/>
                <a:cs typeface="Times New Roman"/>
              </a:rPr>
              <a:t>nas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margens</a:t>
            </a:r>
            <a:r>
              <a:rPr lang="pt-BR" b="1" spc="1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nem</a:t>
            </a:r>
            <a:r>
              <a:rPr lang="pt-BR" b="1" spc="11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comentar</a:t>
            </a:r>
            <a:r>
              <a:rPr lang="pt-BR" b="1" spc="7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no</a:t>
            </a:r>
            <a:r>
              <a:rPr lang="pt-BR" b="1" spc="11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fim,</a:t>
            </a:r>
            <a:r>
              <a:rPr lang="pt-BR" b="1" spc="11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muito</a:t>
            </a:r>
            <a:r>
              <a:rPr lang="pt-BR" b="1" spc="11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menos</a:t>
            </a:r>
            <a:r>
              <a:rPr lang="pt-BR" b="1" spc="11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sei</a:t>
            </a:r>
            <a:r>
              <a:rPr lang="pt-BR" b="1" spc="1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que</a:t>
            </a:r>
            <a:r>
              <a:rPr lang="pt-BR" b="1" spc="1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autores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sigo</a:t>
            </a:r>
            <a:r>
              <a:rPr lang="pt-BR" b="1" spc="3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nele</a:t>
            </a:r>
            <a:r>
              <a:rPr lang="pt-BR" b="1" spc="3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para</a:t>
            </a:r>
            <a:r>
              <a:rPr lang="pt-BR" b="1" spc="30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nomeá-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los</a:t>
            </a:r>
            <a:r>
              <a:rPr lang="pt-BR" b="1" spc="3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no</a:t>
            </a:r>
            <a:r>
              <a:rPr lang="pt-BR" b="1" spc="30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começo,</a:t>
            </a:r>
            <a:r>
              <a:rPr lang="pt-BR" b="1" spc="3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como</a:t>
            </a:r>
            <a:r>
              <a:rPr lang="pt-BR" b="1" spc="30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fazem</a:t>
            </a:r>
            <a:r>
              <a:rPr lang="pt-BR" b="1" spc="3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todos,</a:t>
            </a:r>
            <a:r>
              <a:rPr lang="pt-BR" b="1" spc="30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spc="-25" dirty="0">
                <a:solidFill>
                  <a:schemeClr val="bg1"/>
                </a:solidFill>
                <a:latin typeface="Times New Roman"/>
                <a:cs typeface="Times New Roman"/>
              </a:rPr>
              <a:t>na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ordem</a:t>
            </a:r>
            <a:r>
              <a:rPr lang="pt-BR" b="1" spc="10" dirty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do</a:t>
            </a:r>
            <a:r>
              <a:rPr lang="pt-BR" b="1" spc="10" dirty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abc,</a:t>
            </a:r>
            <a:r>
              <a:rPr lang="pt-BR" b="1" spc="10" dirty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começando</a:t>
            </a:r>
            <a:r>
              <a:rPr lang="pt-BR" b="1" spc="10" dirty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em</a:t>
            </a:r>
            <a:r>
              <a:rPr lang="pt-BR" b="1" spc="43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Aristóteles</a:t>
            </a:r>
            <a:r>
              <a:rPr lang="pt-BR" b="1" spc="10" dirty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  <a:r>
              <a:rPr lang="pt-BR" b="1" spc="5" dirty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acabando</a:t>
            </a:r>
            <a:r>
              <a:rPr lang="pt-BR" b="1" spc="10" dirty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pt-BR" b="1" spc="-25" dirty="0">
                <a:solidFill>
                  <a:schemeClr val="bg1"/>
                </a:solidFill>
                <a:latin typeface="Times New Roman"/>
                <a:cs typeface="Times New Roman"/>
              </a:rPr>
              <a:t>em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Xenofonte</a:t>
            </a:r>
            <a:r>
              <a:rPr lang="pt-BR" b="1" spc="4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  <a:r>
              <a:rPr lang="pt-BR" b="1" spc="4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Zoilo</a:t>
            </a:r>
            <a:r>
              <a:rPr lang="pt-BR" b="1" spc="4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>
                <a:solidFill>
                  <a:schemeClr val="bg1"/>
                </a:solidFill>
                <a:latin typeface="Times New Roman"/>
                <a:cs typeface="Times New Roman"/>
              </a:rPr>
              <a:t>ou</a:t>
            </a:r>
            <a:r>
              <a:rPr lang="pt-BR" b="1" spc="4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Times New Roman"/>
                <a:cs typeface="Times New Roman"/>
              </a:rPr>
              <a:t>Zêuxis</a:t>
            </a:r>
            <a:r>
              <a:rPr lang="pt-BR" dirty="0">
                <a:solidFill>
                  <a:schemeClr val="bg1"/>
                </a:solidFill>
              </a:rPr>
              <a:t>,</a:t>
            </a:r>
            <a:r>
              <a:rPr lang="pt-BR" spc="4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mesmo</a:t>
            </a:r>
            <a:r>
              <a:rPr lang="pt-BR" spc="4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que</a:t>
            </a:r>
            <a:r>
              <a:rPr lang="pt-BR" spc="4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um</a:t>
            </a:r>
            <a:r>
              <a:rPr lang="pt-BR" spc="4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fosse</a:t>
            </a:r>
            <a:r>
              <a:rPr lang="pt-BR" spc="45" dirty="0">
                <a:solidFill>
                  <a:schemeClr val="bg1"/>
                </a:solidFill>
              </a:rPr>
              <a:t> </a:t>
            </a:r>
            <a:r>
              <a:rPr lang="pt-BR" spc="-10" dirty="0">
                <a:solidFill>
                  <a:schemeClr val="bg1"/>
                </a:solidFill>
              </a:rPr>
              <a:t>maledicente </a:t>
            </a:r>
            <a:r>
              <a:rPr lang="pt-BR" dirty="0">
                <a:solidFill>
                  <a:schemeClr val="bg1"/>
                </a:solidFill>
              </a:rPr>
              <a:t>e</a:t>
            </a:r>
            <a:r>
              <a:rPr lang="pt-BR" spc="-3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o</a:t>
            </a:r>
            <a:r>
              <a:rPr lang="pt-BR" spc="-25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outro,</a:t>
            </a:r>
            <a:r>
              <a:rPr lang="pt-BR" spc="-30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pintor</a:t>
            </a:r>
            <a:r>
              <a:rPr lang="pt-BR" spc="-25" dirty="0">
                <a:solidFill>
                  <a:schemeClr val="bg1"/>
                </a:solidFill>
              </a:rPr>
              <a:t> </a:t>
            </a:r>
            <a:r>
              <a:rPr lang="pt-BR" spc="-10" dirty="0">
                <a:solidFill>
                  <a:schemeClr val="bg1"/>
                </a:solidFill>
              </a:rPr>
              <a:t>(...)”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F5DF25A-497E-97AB-2698-66239C53CDB4}"/>
              </a:ext>
            </a:extLst>
          </p:cNvPr>
          <p:cNvSpPr txBox="1"/>
          <p:nvPr/>
        </p:nvSpPr>
        <p:spPr>
          <a:xfrm>
            <a:off x="5743966" y="520458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800" dirty="0">
                <a:solidFill>
                  <a:srgbClr val="FFFFFF"/>
                </a:solidFill>
                <a:latin typeface="Times New Roman"/>
                <a:cs typeface="Times New Roman"/>
              </a:rPr>
              <a:t>Prólogo</a:t>
            </a:r>
            <a:r>
              <a:rPr lang="es-ES"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ES" sz="18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lang="es-ES"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ES" sz="1800" i="1" dirty="0">
                <a:solidFill>
                  <a:srgbClr val="FFFFFF"/>
                </a:solidFill>
                <a:latin typeface="Times New Roman"/>
                <a:cs typeface="Times New Roman"/>
              </a:rPr>
              <a:t>D.</a:t>
            </a:r>
            <a:r>
              <a:rPr lang="es-ES" sz="18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ES" sz="18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Quixote</a:t>
            </a:r>
            <a:r>
              <a:rPr lang="es-ES" sz="1800" i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ES" sz="1800" i="1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lang="es-ES" sz="1800" i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ES" sz="1800" i="1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lang="es-ES" sz="1800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ES" sz="1800" i="1" dirty="0">
                <a:solidFill>
                  <a:srgbClr val="FFFFFF"/>
                </a:solidFill>
                <a:latin typeface="Times New Roman"/>
                <a:cs typeface="Times New Roman"/>
              </a:rPr>
              <a:t>Mancha</a:t>
            </a:r>
            <a:r>
              <a:rPr lang="es-ES" sz="180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lang="es-ES"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ES"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1605</a:t>
            </a:r>
            <a:endParaRPr lang="es-ES" sz="1800" dirty="0">
              <a:latin typeface="Times New Roman"/>
              <a:cs typeface="Times New Roman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38D5BA7-2AD1-1A08-B1C8-444494C4DAEB}"/>
              </a:ext>
            </a:extLst>
          </p:cNvPr>
          <p:cNvSpPr txBox="1"/>
          <p:nvPr/>
        </p:nvSpPr>
        <p:spPr>
          <a:xfrm>
            <a:off x="105337" y="173064"/>
            <a:ext cx="609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800" b="1" i="1" dirty="0">
                <a:latin typeface="Times New Roman"/>
                <a:cs typeface="Times New Roman"/>
              </a:rPr>
              <a:t>Retrato</a:t>
            </a:r>
            <a:r>
              <a:rPr lang="pt-BR" sz="1800" b="1" i="1" spc="-35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de</a:t>
            </a:r>
            <a:r>
              <a:rPr lang="pt-BR" sz="1800" b="1" i="1" spc="-40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Miguel</a:t>
            </a:r>
            <a:r>
              <a:rPr lang="pt-BR" sz="1800" b="1" i="1" spc="-35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de</a:t>
            </a:r>
            <a:r>
              <a:rPr lang="pt-BR" sz="1800" b="1" i="1" spc="-35" dirty="0">
                <a:latin typeface="Times New Roman"/>
                <a:cs typeface="Times New Roman"/>
              </a:rPr>
              <a:t> </a:t>
            </a:r>
            <a:r>
              <a:rPr lang="pt-BR" sz="1800" b="1" i="1" spc="-10" dirty="0">
                <a:latin typeface="Times New Roman"/>
                <a:cs typeface="Times New Roman"/>
              </a:rPr>
              <a:t>Cervantes</a:t>
            </a:r>
            <a:endParaRPr lang="pt-BR"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pt-BR" sz="1800" b="1" spc="-20" dirty="0">
                <a:latin typeface="Times New Roman"/>
                <a:cs typeface="Times New Roman"/>
              </a:rPr>
              <a:t>Juan</a:t>
            </a:r>
            <a:r>
              <a:rPr lang="pt-BR" spc="-2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c.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spc="-20" dirty="0">
                <a:latin typeface="Times New Roman"/>
                <a:cs typeface="Times New Roman"/>
              </a:rPr>
              <a:t>1600</a:t>
            </a:r>
            <a:endParaRPr lang="pt-BR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8487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0C0B2-5572-1EFF-8BFA-2A68972D9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A84FF14-ACCD-7F8C-A8A7-78B3F765D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ject 3">
            <a:extLst>
              <a:ext uri="{FF2B5EF4-FFF2-40B4-BE49-F238E27FC236}">
                <a16:creationId xmlns:a16="http://schemas.microsoft.com/office/drawing/2014/main" id="{C9B8B962-EE04-4580-6E64-9110B79371A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86472"/>
            <a:ext cx="12192000" cy="564122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94190D3-5E04-C1EF-98DF-25DE4C07A3D0}"/>
              </a:ext>
            </a:extLst>
          </p:cNvPr>
          <p:cNvSpPr txBox="1"/>
          <p:nvPr/>
        </p:nvSpPr>
        <p:spPr>
          <a:xfrm>
            <a:off x="0" y="140141"/>
            <a:ext cx="609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800" b="1" i="1" dirty="0">
                <a:latin typeface="Times New Roman"/>
                <a:cs typeface="Times New Roman"/>
              </a:rPr>
              <a:t>Retrato</a:t>
            </a:r>
            <a:r>
              <a:rPr lang="pt-BR" sz="1800" b="1" i="1" spc="-25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do</a:t>
            </a:r>
            <a:r>
              <a:rPr lang="pt-BR" sz="1800" b="1" i="1" spc="-20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Senhor</a:t>
            </a:r>
            <a:r>
              <a:rPr lang="pt-BR" sz="1800" b="1" i="1" spc="-30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Thomas</a:t>
            </a:r>
            <a:r>
              <a:rPr lang="pt-BR" sz="1800" b="1" i="1" spc="-25" dirty="0">
                <a:latin typeface="Times New Roman"/>
                <a:cs typeface="Times New Roman"/>
              </a:rPr>
              <a:t> </a:t>
            </a:r>
            <a:r>
              <a:rPr lang="pt-BR" sz="1800" b="1" i="1" spc="-20" dirty="0">
                <a:latin typeface="Times New Roman"/>
                <a:cs typeface="Times New Roman"/>
              </a:rPr>
              <a:t>More</a:t>
            </a:r>
            <a:endParaRPr lang="pt-BR" sz="1800" dirty="0">
              <a:latin typeface="Times New Roman"/>
              <a:cs typeface="Times New Roman"/>
            </a:endParaRPr>
          </a:p>
          <a:p>
            <a:pPr marL="12700" marR="609600">
              <a:lnSpc>
                <a:spcPct val="100000"/>
              </a:lnSpc>
            </a:pPr>
            <a:r>
              <a:rPr lang="pt-BR" sz="1800" b="1" dirty="0">
                <a:latin typeface="Times New Roman"/>
                <a:cs typeface="Times New Roman"/>
              </a:rPr>
              <a:t>Hans</a:t>
            </a:r>
            <a:r>
              <a:rPr lang="pt-BR" sz="1800" b="1" spc="-15" dirty="0">
                <a:latin typeface="Times New Roman"/>
                <a:cs typeface="Times New Roman"/>
              </a:rPr>
              <a:t> </a:t>
            </a:r>
            <a:r>
              <a:rPr lang="pt-BR" sz="1800" b="1" spc="-10" dirty="0" err="1">
                <a:latin typeface="Times New Roman"/>
                <a:cs typeface="Times New Roman"/>
              </a:rPr>
              <a:t>Holbein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o</a:t>
            </a:r>
            <a:r>
              <a:rPr lang="pt-BR" sz="1800" b="1" spc="-5" dirty="0">
                <a:latin typeface="Times New Roman"/>
                <a:cs typeface="Times New Roman"/>
              </a:rPr>
              <a:t> </a:t>
            </a:r>
            <a:r>
              <a:rPr lang="pt-BR" sz="1800" b="1" spc="-10" dirty="0">
                <a:latin typeface="Times New Roman"/>
                <a:cs typeface="Times New Roman"/>
              </a:rPr>
              <a:t>Jovem </a:t>
            </a:r>
            <a:r>
              <a:rPr lang="pt-BR" sz="1800" b="1" spc="-20" dirty="0">
                <a:latin typeface="Times New Roman"/>
                <a:cs typeface="Times New Roman"/>
              </a:rPr>
              <a:t>1527</a:t>
            </a:r>
            <a:endParaRPr lang="pt-BR" sz="1800" dirty="0">
              <a:latin typeface="Times New Roman"/>
              <a:cs typeface="Times New Roman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E6FE18-28FF-EB93-8FE3-213A67B273EC}"/>
              </a:ext>
            </a:extLst>
          </p:cNvPr>
          <p:cNvSpPr txBox="1"/>
          <p:nvPr/>
        </p:nvSpPr>
        <p:spPr>
          <a:xfrm>
            <a:off x="7187454" y="140141"/>
            <a:ext cx="6118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800" b="1" i="1" dirty="0">
                <a:latin typeface="Times New Roman"/>
                <a:cs typeface="Times New Roman"/>
              </a:rPr>
              <a:t>Ilustração</a:t>
            </a:r>
            <a:r>
              <a:rPr lang="pt-BR" sz="1800" b="1" i="1" spc="-5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da</a:t>
            </a:r>
            <a:r>
              <a:rPr lang="pt-BR" sz="1800" b="1" i="1" spc="-5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Ilha</a:t>
            </a:r>
            <a:r>
              <a:rPr lang="pt-BR" sz="1800" b="1" i="1" spc="-5" dirty="0">
                <a:latin typeface="Times New Roman"/>
                <a:cs typeface="Times New Roman"/>
              </a:rPr>
              <a:t> </a:t>
            </a:r>
            <a:r>
              <a:rPr lang="pt-BR" sz="1800" b="1" i="1" dirty="0">
                <a:latin typeface="Times New Roman"/>
                <a:cs typeface="Times New Roman"/>
              </a:rPr>
              <a:t>de</a:t>
            </a:r>
            <a:r>
              <a:rPr lang="pt-BR" sz="1800" b="1" i="1" spc="-10" dirty="0">
                <a:latin typeface="Times New Roman"/>
                <a:cs typeface="Times New Roman"/>
              </a:rPr>
              <a:t> Utopia</a:t>
            </a:r>
            <a:endParaRPr lang="pt-BR"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pt-BR" sz="1800" b="1" spc="-10" dirty="0">
                <a:latin typeface="Times New Roman"/>
                <a:cs typeface="Times New Roman"/>
              </a:rPr>
              <a:t>c.1516</a:t>
            </a:r>
            <a:endParaRPr lang="pt-BR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7074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A56A8-B509-BA03-DF7F-A612EA147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6BC9598-1ED6-DDFC-2D22-04B43974B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AA2AE30-732B-EE17-B51B-5F6C44689CD5}"/>
              </a:ext>
            </a:extLst>
          </p:cNvPr>
          <p:cNvSpPr txBox="1"/>
          <p:nvPr/>
        </p:nvSpPr>
        <p:spPr>
          <a:xfrm>
            <a:off x="0" y="1056250"/>
            <a:ext cx="12192000" cy="5116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5240" algn="just">
              <a:lnSpc>
                <a:spcPct val="100000"/>
              </a:lnSpc>
              <a:spcBef>
                <a:spcPts val="100"/>
              </a:spcBef>
            </a:pPr>
            <a:r>
              <a:rPr lang="pt-BR" sz="1800" dirty="0">
                <a:latin typeface="Times New Roman"/>
                <a:cs typeface="Times New Roman"/>
              </a:rPr>
              <a:t>"</a:t>
            </a:r>
            <a:r>
              <a:rPr lang="pt-BR" sz="1800" spc="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(...)</a:t>
            </a:r>
            <a:r>
              <a:rPr lang="pt-BR" sz="1800" spc="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não</a:t>
            </a:r>
            <a:r>
              <a:rPr lang="pt-BR" sz="1800" spc="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vejo</a:t>
            </a:r>
            <a:r>
              <a:rPr lang="pt-BR" sz="1800" spc="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nada</a:t>
            </a:r>
            <a:r>
              <a:rPr lang="pt-BR" sz="1800" spc="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de</a:t>
            </a:r>
            <a:r>
              <a:rPr lang="pt-BR" sz="1800" spc="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bárbaro</a:t>
            </a:r>
            <a:r>
              <a:rPr lang="pt-BR" sz="1800" spc="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ou</a:t>
            </a:r>
            <a:r>
              <a:rPr lang="pt-BR" sz="1800" spc="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selvagem</a:t>
            </a:r>
            <a:r>
              <a:rPr lang="pt-BR" sz="1800" spc="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no</a:t>
            </a:r>
            <a:r>
              <a:rPr lang="pt-BR" sz="1800" spc="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que</a:t>
            </a:r>
            <a:r>
              <a:rPr lang="pt-BR" sz="1800" spc="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dizem</a:t>
            </a:r>
            <a:r>
              <a:rPr lang="pt-BR" sz="1800" spc="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daqueles</a:t>
            </a:r>
            <a:r>
              <a:rPr lang="pt-BR" sz="1800" spc="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povos</a:t>
            </a:r>
            <a:r>
              <a:rPr lang="pt-BR" sz="1800" spc="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</a:t>
            </a:r>
            <a:r>
              <a:rPr lang="pt-BR" sz="1800" spc="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(...)</a:t>
            </a:r>
            <a:r>
              <a:rPr lang="pt-BR" sz="1800" spc="5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cada</a:t>
            </a:r>
            <a:r>
              <a:rPr lang="pt-BR" sz="1800" b="1" spc="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qual</a:t>
            </a:r>
            <a:r>
              <a:rPr lang="pt-BR" sz="1800" b="1" spc="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considera</a:t>
            </a:r>
            <a:r>
              <a:rPr lang="pt-BR" sz="1800" b="1" spc="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bárbaro</a:t>
            </a:r>
            <a:r>
              <a:rPr lang="pt-BR" sz="1800" b="1" spc="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o</a:t>
            </a:r>
            <a:r>
              <a:rPr lang="pt-BR" sz="1800" b="1" spc="10" dirty="0">
                <a:latin typeface="Times New Roman"/>
                <a:cs typeface="Times New Roman"/>
              </a:rPr>
              <a:t> </a:t>
            </a:r>
            <a:r>
              <a:rPr lang="pt-BR" sz="1800" b="1" spc="-25" dirty="0">
                <a:latin typeface="Times New Roman"/>
                <a:cs typeface="Times New Roman"/>
              </a:rPr>
              <a:t>que </a:t>
            </a:r>
            <a:r>
              <a:rPr lang="pt-BR" sz="1800" b="1" dirty="0">
                <a:latin typeface="Times New Roman"/>
                <a:cs typeface="Times New Roman"/>
              </a:rPr>
              <a:t>não</a:t>
            </a:r>
            <a:r>
              <a:rPr lang="pt-BR" sz="1800" b="1" spc="18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se</a:t>
            </a:r>
            <a:r>
              <a:rPr lang="pt-BR" sz="1800" b="1" spc="17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pratica</a:t>
            </a:r>
            <a:r>
              <a:rPr lang="pt-BR" sz="1800" b="1" spc="18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em</a:t>
            </a:r>
            <a:r>
              <a:rPr lang="pt-BR" sz="1800" b="1" spc="18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sua</a:t>
            </a:r>
            <a:r>
              <a:rPr lang="pt-BR" sz="1800" b="1" spc="18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terra</a:t>
            </a:r>
            <a:r>
              <a:rPr lang="pt-BR" sz="1800" dirty="0">
                <a:latin typeface="Times New Roman"/>
                <a:cs typeface="Times New Roman"/>
              </a:rPr>
              <a:t>"</a:t>
            </a:r>
            <a:r>
              <a:rPr lang="pt-BR" sz="1800" spc="18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"é</a:t>
            </a:r>
            <a:r>
              <a:rPr lang="pt-BR" sz="1800" spc="17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um</a:t>
            </a:r>
            <a:r>
              <a:rPr lang="pt-BR" sz="1800" spc="17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país</a:t>
            </a:r>
            <a:r>
              <a:rPr lang="pt-BR" sz="1800" spc="18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onde</a:t>
            </a:r>
            <a:r>
              <a:rPr lang="pt-BR" sz="1800" spc="17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não</a:t>
            </a:r>
            <a:r>
              <a:rPr lang="pt-BR" sz="1800" spc="18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há</a:t>
            </a:r>
            <a:r>
              <a:rPr lang="pt-BR" sz="1800" spc="17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comércio,</a:t>
            </a:r>
            <a:r>
              <a:rPr lang="pt-BR" sz="1800" spc="18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nem</a:t>
            </a:r>
            <a:r>
              <a:rPr lang="pt-BR" sz="1800" spc="17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literatura,</a:t>
            </a:r>
            <a:r>
              <a:rPr lang="pt-BR" sz="1800" spc="18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nem</a:t>
            </a:r>
            <a:r>
              <a:rPr lang="pt-BR" sz="1800" spc="17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matemáticas,</a:t>
            </a:r>
            <a:r>
              <a:rPr lang="pt-BR" sz="1800" spc="18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nem</a:t>
            </a:r>
            <a:r>
              <a:rPr lang="pt-BR" sz="1800" spc="180" dirty="0">
                <a:latin typeface="Times New Roman"/>
                <a:cs typeface="Times New Roman"/>
              </a:rPr>
              <a:t> </a:t>
            </a:r>
            <a:r>
              <a:rPr lang="pt-BR" sz="1800" spc="-10" dirty="0">
                <a:latin typeface="Times New Roman"/>
                <a:cs typeface="Times New Roman"/>
              </a:rPr>
              <a:t>hierarquia </a:t>
            </a:r>
            <a:r>
              <a:rPr lang="pt-BR" sz="1800" dirty="0">
                <a:latin typeface="Times New Roman"/>
                <a:cs typeface="Times New Roman"/>
              </a:rPr>
              <a:t>política,</a:t>
            </a:r>
            <a:r>
              <a:rPr lang="pt-BR" sz="1800" spc="-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nem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ricos,</a:t>
            </a:r>
            <a:r>
              <a:rPr lang="pt-BR" sz="1800" spc="-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nem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pobres"</a:t>
            </a:r>
            <a:r>
              <a:rPr lang="pt-BR" sz="1800" spc="-15" dirty="0">
                <a:latin typeface="Times New Roman"/>
                <a:cs typeface="Times New Roman"/>
              </a:rPr>
              <a:t> </a:t>
            </a:r>
            <a:r>
              <a:rPr lang="pt-BR" sz="1800" spc="-10" dirty="0">
                <a:latin typeface="Times New Roman"/>
                <a:cs typeface="Times New Roman"/>
              </a:rPr>
              <a:t>(adaptado)</a:t>
            </a:r>
            <a:endParaRPr lang="pt-BR"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lang="pt-BR" sz="1800" dirty="0">
              <a:latin typeface="Times New Roman"/>
              <a:cs typeface="Times New Roman"/>
            </a:endParaRPr>
          </a:p>
          <a:p>
            <a:pPr marL="12700" marR="8890" algn="just">
              <a:lnSpc>
                <a:spcPct val="100000"/>
              </a:lnSpc>
            </a:pPr>
            <a:r>
              <a:rPr lang="pt-BR" sz="1800" dirty="0">
                <a:latin typeface="Times New Roman"/>
                <a:cs typeface="Times New Roman"/>
              </a:rPr>
              <a:t>"'(...)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é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pior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esquartejar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um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homem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entre</a:t>
            </a:r>
            <a:r>
              <a:rPr lang="pt-BR" sz="1800" spc="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suplícios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</a:t>
            </a:r>
            <a:r>
              <a:rPr lang="pt-BR" sz="1800" spc="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tormentos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</a:t>
            </a:r>
            <a:r>
              <a:rPr lang="pt-BR" sz="1800" spc="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o</a:t>
            </a:r>
            <a:r>
              <a:rPr lang="pt-BR" sz="1800" spc="3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queimar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aos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poucos,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ou</a:t>
            </a:r>
            <a:r>
              <a:rPr lang="pt-BR" sz="1800" spc="3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entregá-lo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a</a:t>
            </a:r>
            <a:r>
              <a:rPr lang="pt-BR" sz="1800" spc="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cães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</a:t>
            </a:r>
            <a:r>
              <a:rPr lang="pt-BR" sz="1800" spc="30" dirty="0">
                <a:latin typeface="Times New Roman"/>
                <a:cs typeface="Times New Roman"/>
              </a:rPr>
              <a:t> </a:t>
            </a:r>
            <a:r>
              <a:rPr lang="pt-BR" sz="1800" spc="-10" dirty="0">
                <a:latin typeface="Times New Roman"/>
                <a:cs typeface="Times New Roman"/>
              </a:rPr>
              <a:t>porcos, </a:t>
            </a:r>
            <a:r>
              <a:rPr lang="pt-BR" sz="1800" dirty="0">
                <a:latin typeface="Times New Roman"/>
                <a:cs typeface="Times New Roman"/>
              </a:rPr>
              <a:t>a</a:t>
            </a:r>
            <a:r>
              <a:rPr lang="pt-BR" sz="1800" spc="5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pretexto</a:t>
            </a:r>
            <a:r>
              <a:rPr lang="pt-BR" sz="1800" spc="7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de</a:t>
            </a:r>
            <a:r>
              <a:rPr lang="pt-BR" sz="1800" spc="6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devoção</a:t>
            </a:r>
            <a:r>
              <a:rPr lang="pt-BR" sz="1800" spc="7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</a:t>
            </a:r>
            <a:r>
              <a:rPr lang="pt-BR" sz="1800" spc="7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fé,</a:t>
            </a:r>
            <a:r>
              <a:rPr lang="pt-BR" sz="1800" spc="6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como</a:t>
            </a:r>
            <a:r>
              <a:rPr lang="pt-BR" sz="1800" spc="7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não</a:t>
            </a:r>
            <a:r>
              <a:rPr lang="pt-BR" sz="1800" spc="7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somente</a:t>
            </a:r>
            <a:r>
              <a:rPr lang="pt-BR" sz="1800" spc="6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o</a:t>
            </a:r>
            <a:r>
              <a:rPr lang="pt-BR" sz="1800" spc="7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lemos</a:t>
            </a:r>
            <a:r>
              <a:rPr lang="pt-BR" sz="1800" spc="6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mas</a:t>
            </a:r>
            <a:r>
              <a:rPr lang="pt-BR" sz="1800" spc="7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vimos</a:t>
            </a:r>
            <a:r>
              <a:rPr lang="pt-BR" sz="1800" spc="7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ocorrer</a:t>
            </a:r>
            <a:r>
              <a:rPr lang="pt-BR" sz="1800" spc="6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entre</a:t>
            </a:r>
            <a:r>
              <a:rPr lang="pt-BR" sz="1800" spc="7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vizinhos</a:t>
            </a:r>
            <a:r>
              <a:rPr lang="pt-BR" sz="1800" spc="7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nossos</a:t>
            </a:r>
            <a:r>
              <a:rPr lang="pt-BR" sz="1800" spc="6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conterrâneos"</a:t>
            </a:r>
            <a:r>
              <a:rPr lang="pt-BR" sz="1800" spc="70" dirty="0">
                <a:latin typeface="Times New Roman"/>
                <a:cs typeface="Times New Roman"/>
              </a:rPr>
              <a:t>  </a:t>
            </a:r>
            <a:r>
              <a:rPr lang="pt-BR" sz="1800" spc="-20" dirty="0">
                <a:latin typeface="Times New Roman"/>
                <a:cs typeface="Times New Roman"/>
              </a:rPr>
              <a:t>"</a:t>
            </a:r>
            <a:r>
              <a:rPr lang="pt-BR" sz="1800" b="1" spc="-20" dirty="0">
                <a:latin typeface="Times New Roman"/>
                <a:cs typeface="Times New Roman"/>
              </a:rPr>
              <a:t>por </a:t>
            </a:r>
            <a:r>
              <a:rPr lang="pt-BR" sz="1800" b="1" dirty="0">
                <a:latin typeface="Times New Roman"/>
                <a:cs typeface="Times New Roman"/>
              </a:rPr>
              <a:t>certo</a:t>
            </a:r>
            <a:r>
              <a:rPr lang="pt-BR" sz="1800" b="1" spc="-2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em</a:t>
            </a:r>
            <a:r>
              <a:rPr lang="pt-BR" sz="1800" b="1" spc="-1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relação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a</a:t>
            </a:r>
            <a:r>
              <a:rPr lang="pt-BR" sz="1800" b="1" spc="-1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nós</a:t>
            </a:r>
            <a:r>
              <a:rPr lang="pt-BR" sz="1800" b="1" spc="-2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são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realmente</a:t>
            </a:r>
            <a:r>
              <a:rPr lang="pt-BR" sz="1800" b="1" spc="-2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selvagens</a:t>
            </a:r>
            <a:r>
              <a:rPr lang="pt-BR" sz="1800" b="1" spc="-1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[...]</a:t>
            </a:r>
            <a:r>
              <a:rPr lang="pt-BR" sz="1800" b="1" spc="-1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ou</a:t>
            </a:r>
            <a:r>
              <a:rPr lang="pt-BR" sz="1800" b="1" spc="-1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o</a:t>
            </a:r>
            <a:r>
              <a:rPr lang="pt-BR" sz="1800" b="1" spc="-1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são</a:t>
            </a:r>
            <a:r>
              <a:rPr lang="pt-BR" sz="1800" b="1" spc="-1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ou</a:t>
            </a:r>
            <a:r>
              <a:rPr lang="pt-BR" sz="1800" b="1" spc="-1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o</a:t>
            </a:r>
            <a:r>
              <a:rPr lang="pt-BR" sz="1800" b="1" spc="-1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somos</a:t>
            </a:r>
            <a:r>
              <a:rPr lang="pt-BR" sz="1800" b="1" spc="-15" dirty="0">
                <a:latin typeface="Times New Roman"/>
                <a:cs typeface="Times New Roman"/>
              </a:rPr>
              <a:t> </a:t>
            </a:r>
            <a:r>
              <a:rPr lang="pt-BR" sz="1800" b="1" spc="-10" dirty="0">
                <a:latin typeface="Times New Roman"/>
                <a:cs typeface="Times New Roman"/>
              </a:rPr>
              <a:t>nós.</a:t>
            </a:r>
            <a:r>
              <a:rPr lang="pt-BR" sz="1800" spc="-10" dirty="0">
                <a:latin typeface="Times New Roman"/>
                <a:cs typeface="Times New Roman"/>
              </a:rPr>
              <a:t>"</a:t>
            </a:r>
            <a:endParaRPr lang="pt-BR"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pt-BR"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pt-BR" sz="18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pt-BR" sz="1800" dirty="0">
                <a:latin typeface="Times New Roman"/>
                <a:cs typeface="Times New Roman"/>
              </a:rPr>
              <a:t>“Alguém</a:t>
            </a:r>
            <a:r>
              <a:rPr lang="pt-BR" sz="1800" spc="5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lhes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havendo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perguntado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mais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tarde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o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que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pensavam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da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cidade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o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que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ela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lhes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tinha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revelado,</a:t>
            </a:r>
            <a:r>
              <a:rPr lang="pt-BR" sz="1800" spc="6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citaram</a:t>
            </a:r>
            <a:r>
              <a:rPr lang="pt-BR" sz="1800" spc="65" dirty="0">
                <a:latin typeface="Times New Roman"/>
                <a:cs typeface="Times New Roman"/>
              </a:rPr>
              <a:t> </a:t>
            </a:r>
            <a:r>
              <a:rPr lang="pt-BR" sz="1800" spc="-20" dirty="0">
                <a:latin typeface="Times New Roman"/>
                <a:cs typeface="Times New Roman"/>
              </a:rPr>
              <a:t>três </a:t>
            </a:r>
            <a:r>
              <a:rPr lang="pt-BR" sz="1800" dirty="0">
                <a:latin typeface="Times New Roman"/>
                <a:cs typeface="Times New Roman"/>
              </a:rPr>
              <a:t>coisas.</a:t>
            </a:r>
            <a:r>
              <a:rPr lang="pt-BR" sz="1800" spc="2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Esqueci</a:t>
            </a:r>
            <a:r>
              <a:rPr lang="pt-BR" sz="1800" spc="2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a</a:t>
            </a:r>
            <a:r>
              <a:rPr lang="pt-BR" sz="1800" spc="2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terceira,</a:t>
            </a:r>
            <a:r>
              <a:rPr lang="pt-BR" sz="1800" spc="2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</a:t>
            </a:r>
            <a:r>
              <a:rPr lang="pt-BR" sz="1800" spc="2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o</a:t>
            </a:r>
            <a:r>
              <a:rPr lang="pt-BR" sz="1800" spc="229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lamento,</a:t>
            </a:r>
            <a:r>
              <a:rPr lang="pt-BR" sz="1800" spc="2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mas</a:t>
            </a:r>
            <a:r>
              <a:rPr lang="pt-BR" sz="1800" spc="229" dirty="0">
                <a:latin typeface="Times New Roman"/>
                <a:cs typeface="Times New Roman"/>
              </a:rPr>
              <a:t> </a:t>
            </a:r>
            <a:r>
              <a:rPr lang="pt-BR" sz="1800" spc="-10" dirty="0">
                <a:latin typeface="Times New Roman"/>
                <a:cs typeface="Times New Roman"/>
              </a:rPr>
              <a:t>lembro-</a:t>
            </a:r>
            <a:r>
              <a:rPr lang="pt-BR" sz="1800" dirty="0">
                <a:latin typeface="Times New Roman"/>
                <a:cs typeface="Times New Roman"/>
              </a:rPr>
              <a:t>me</a:t>
            </a:r>
            <a:r>
              <a:rPr lang="pt-BR" sz="1800" spc="2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das</a:t>
            </a:r>
            <a:r>
              <a:rPr lang="pt-BR" sz="1800" spc="2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duas</a:t>
            </a:r>
            <a:r>
              <a:rPr lang="pt-BR" sz="1800" spc="229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outras.</a:t>
            </a:r>
            <a:r>
              <a:rPr lang="pt-BR" sz="1800" spc="229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Disseram</a:t>
            </a:r>
            <a:r>
              <a:rPr lang="pt-BR" sz="1800" spc="22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antes</a:t>
            </a:r>
            <a:r>
              <a:rPr lang="pt-BR" sz="1800" spc="229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de</a:t>
            </a:r>
            <a:r>
              <a:rPr lang="pt-BR" sz="1800" spc="2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tudo</a:t>
            </a:r>
            <a:r>
              <a:rPr lang="pt-BR" sz="1800" spc="22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que</a:t>
            </a:r>
            <a:r>
              <a:rPr lang="pt-BR" sz="1800" spc="26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lhes</a:t>
            </a:r>
            <a:r>
              <a:rPr lang="pt-BR" sz="1800" b="1" spc="229" dirty="0">
                <a:latin typeface="Times New Roman"/>
                <a:cs typeface="Times New Roman"/>
              </a:rPr>
              <a:t> </a:t>
            </a:r>
            <a:r>
              <a:rPr lang="pt-BR" sz="1800" b="1" spc="-10" dirty="0">
                <a:latin typeface="Times New Roman"/>
                <a:cs typeface="Times New Roman"/>
              </a:rPr>
              <a:t>parecia </a:t>
            </a:r>
            <a:r>
              <a:rPr lang="pt-BR" sz="1800" b="1" dirty="0">
                <a:latin typeface="Times New Roman"/>
                <a:cs typeface="Times New Roman"/>
              </a:rPr>
              <a:t>estranho</a:t>
            </a:r>
            <a:r>
              <a:rPr lang="pt-BR" sz="1800" b="1" spc="-2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tão</a:t>
            </a:r>
            <a:r>
              <a:rPr lang="pt-BR" sz="1800" b="1" spc="-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grande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número</a:t>
            </a:r>
            <a:r>
              <a:rPr lang="pt-BR" sz="1800" b="1" spc="-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de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homens</a:t>
            </a:r>
            <a:r>
              <a:rPr lang="pt-BR" sz="1800" b="1" spc="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de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alta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estatura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barba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na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cara,</a:t>
            </a:r>
            <a:r>
              <a:rPr lang="pt-BR" sz="1800" spc="-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robustos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armados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que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se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achavam</a:t>
            </a:r>
            <a:r>
              <a:rPr lang="pt-BR" sz="1800" spc="-10" dirty="0">
                <a:latin typeface="Times New Roman"/>
                <a:cs typeface="Times New Roman"/>
              </a:rPr>
              <a:t> junto </a:t>
            </a:r>
            <a:r>
              <a:rPr lang="pt-BR" sz="1800" dirty="0">
                <a:latin typeface="Times New Roman"/>
                <a:cs typeface="Times New Roman"/>
              </a:rPr>
              <a:t>do</a:t>
            </a:r>
            <a:r>
              <a:rPr lang="pt-BR" sz="1800" spc="-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rei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(provavelmente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se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referiam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aos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suíços</a:t>
            </a:r>
            <a:r>
              <a:rPr lang="pt-BR" sz="1800" spc="-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da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guarda)</a:t>
            </a:r>
            <a:r>
              <a:rPr lang="pt-BR" sz="1800" spc="4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se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sujeitassem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em</a:t>
            </a:r>
            <a:r>
              <a:rPr lang="pt-BR" sz="1800" b="1" spc="-1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obedecer</a:t>
            </a:r>
            <a:r>
              <a:rPr lang="pt-BR" sz="1800" b="1" spc="-4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a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uma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criança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e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que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fora</a:t>
            </a:r>
            <a:r>
              <a:rPr lang="pt-BR" sz="1800" b="1" spc="-10" dirty="0">
                <a:latin typeface="Times New Roman"/>
                <a:cs typeface="Times New Roman"/>
              </a:rPr>
              <a:t> </a:t>
            </a:r>
            <a:r>
              <a:rPr lang="pt-BR" sz="1800" b="1" spc="-20" dirty="0">
                <a:latin typeface="Times New Roman"/>
                <a:cs typeface="Times New Roman"/>
              </a:rPr>
              <a:t>mais </a:t>
            </a:r>
            <a:r>
              <a:rPr lang="pt-BR" sz="1800" b="1" dirty="0">
                <a:latin typeface="Times New Roman"/>
                <a:cs typeface="Times New Roman"/>
              </a:rPr>
              <a:t>natural</a:t>
            </a:r>
            <a:r>
              <a:rPr lang="pt-BR" sz="1800" b="1" spc="30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se</a:t>
            </a:r>
            <a:r>
              <a:rPr lang="pt-BR" sz="1800" b="1" spc="30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escolhessem</a:t>
            </a:r>
            <a:r>
              <a:rPr lang="pt-BR" sz="1800" b="1" spc="30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um</a:t>
            </a:r>
            <a:r>
              <a:rPr lang="pt-BR" sz="1800" b="1" spc="30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deles</a:t>
            </a:r>
            <a:r>
              <a:rPr lang="pt-BR" sz="1800" b="1" spc="30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para</a:t>
            </a:r>
            <a:r>
              <a:rPr lang="pt-BR" sz="1800" b="1" spc="30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o</a:t>
            </a:r>
            <a:r>
              <a:rPr lang="pt-BR" sz="1800" b="1" spc="30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comando</a:t>
            </a:r>
            <a:r>
              <a:rPr lang="pt-BR" sz="1800" dirty="0">
                <a:latin typeface="Times New Roman"/>
                <a:cs typeface="Times New Roman"/>
              </a:rPr>
              <a:t>.</a:t>
            </a:r>
            <a:r>
              <a:rPr lang="pt-BR" sz="1800" spc="30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Em</a:t>
            </a:r>
            <a:r>
              <a:rPr lang="pt-BR" sz="1800" spc="30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segundo</a:t>
            </a:r>
            <a:r>
              <a:rPr lang="pt-BR" sz="1800" spc="30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lugar</a:t>
            </a:r>
            <a:r>
              <a:rPr lang="pt-BR" sz="1800" spc="30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observaram</a:t>
            </a:r>
            <a:r>
              <a:rPr lang="pt-BR" sz="1800" spc="30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que</a:t>
            </a:r>
            <a:r>
              <a:rPr lang="pt-BR" sz="1800" spc="30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há</a:t>
            </a:r>
            <a:r>
              <a:rPr lang="pt-BR" sz="1800" spc="30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entre</a:t>
            </a:r>
            <a:r>
              <a:rPr lang="pt-BR" sz="1800" spc="30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nós</a:t>
            </a:r>
            <a:r>
              <a:rPr lang="pt-BR" sz="1800" spc="30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gente</a:t>
            </a:r>
            <a:r>
              <a:rPr lang="pt-BR" sz="1800" spc="305" dirty="0">
                <a:latin typeface="Times New Roman"/>
                <a:cs typeface="Times New Roman"/>
              </a:rPr>
              <a:t> </a:t>
            </a:r>
            <a:r>
              <a:rPr lang="pt-BR" sz="1800" spc="-25" dirty="0">
                <a:latin typeface="Times New Roman"/>
                <a:cs typeface="Times New Roman"/>
              </a:rPr>
              <a:t>bem </a:t>
            </a:r>
            <a:r>
              <a:rPr lang="pt-BR" sz="1800" dirty="0">
                <a:latin typeface="Times New Roman"/>
                <a:cs typeface="Times New Roman"/>
              </a:rPr>
              <a:t>alimentada,</a:t>
            </a:r>
            <a:r>
              <a:rPr lang="pt-BR" sz="1800" spc="3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gozando</a:t>
            </a:r>
            <a:r>
              <a:rPr lang="pt-BR" sz="1800" spc="3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as</a:t>
            </a:r>
            <a:r>
              <a:rPr lang="pt-BR" sz="1800" spc="3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comodidades</a:t>
            </a:r>
            <a:r>
              <a:rPr lang="pt-BR" sz="1800" spc="3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da</a:t>
            </a:r>
            <a:r>
              <a:rPr lang="pt-BR" sz="1800" spc="3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vida,</a:t>
            </a:r>
            <a:r>
              <a:rPr lang="pt-BR" sz="1800" spc="3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enquanto</a:t>
            </a:r>
            <a:r>
              <a:rPr lang="pt-BR" sz="1800" spc="3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metades</a:t>
            </a:r>
            <a:r>
              <a:rPr lang="pt-BR" sz="1800" spc="3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de</a:t>
            </a:r>
            <a:r>
              <a:rPr lang="pt-BR" sz="1800" spc="3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homens</a:t>
            </a:r>
            <a:r>
              <a:rPr lang="pt-BR" sz="1800" spc="3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emagrecidos,</a:t>
            </a:r>
            <a:r>
              <a:rPr lang="pt-BR" sz="1800" spc="3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esfaimados,</a:t>
            </a:r>
            <a:r>
              <a:rPr lang="pt-BR" sz="1800" spc="315" dirty="0">
                <a:latin typeface="Times New Roman"/>
                <a:cs typeface="Times New Roman"/>
              </a:rPr>
              <a:t> </a:t>
            </a:r>
            <a:r>
              <a:rPr lang="pt-BR" sz="1800" spc="-10" dirty="0">
                <a:latin typeface="Times New Roman"/>
                <a:cs typeface="Times New Roman"/>
              </a:rPr>
              <a:t>miseráveis </a:t>
            </a:r>
            <a:r>
              <a:rPr lang="pt-BR" sz="1800" dirty="0">
                <a:latin typeface="Times New Roman"/>
                <a:cs typeface="Times New Roman"/>
              </a:rPr>
              <a:t>mendigam</a:t>
            </a:r>
            <a:r>
              <a:rPr lang="pt-BR" sz="1800" spc="-10" dirty="0">
                <a:latin typeface="Times New Roman"/>
                <a:cs typeface="Times New Roman"/>
              </a:rPr>
              <a:t>  </a:t>
            </a:r>
            <a:r>
              <a:rPr lang="pt-BR" sz="1800" dirty="0">
                <a:latin typeface="Times New Roman"/>
                <a:cs typeface="Times New Roman"/>
              </a:rPr>
              <a:t>às</a:t>
            </a:r>
            <a:r>
              <a:rPr lang="pt-BR" sz="1800" spc="10" dirty="0">
                <a:latin typeface="Times New Roman"/>
                <a:cs typeface="Times New Roman"/>
              </a:rPr>
              <a:t>  </a:t>
            </a:r>
            <a:r>
              <a:rPr lang="pt-BR" sz="1800" dirty="0">
                <a:latin typeface="Times New Roman"/>
                <a:cs typeface="Times New Roman"/>
              </a:rPr>
              <a:t>portas</a:t>
            </a:r>
            <a:r>
              <a:rPr lang="pt-BR" sz="1800" spc="5" dirty="0">
                <a:latin typeface="Times New Roman"/>
                <a:cs typeface="Times New Roman"/>
              </a:rPr>
              <a:t>  </a:t>
            </a:r>
            <a:r>
              <a:rPr lang="pt-BR" sz="1800" dirty="0">
                <a:latin typeface="Times New Roman"/>
                <a:cs typeface="Times New Roman"/>
              </a:rPr>
              <a:t>dos</a:t>
            </a:r>
            <a:r>
              <a:rPr lang="pt-BR" sz="1800" spc="5" dirty="0">
                <a:latin typeface="Times New Roman"/>
                <a:cs typeface="Times New Roman"/>
              </a:rPr>
              <a:t>  </a:t>
            </a:r>
            <a:r>
              <a:rPr lang="pt-BR" sz="1800" dirty="0">
                <a:latin typeface="Times New Roman"/>
                <a:cs typeface="Times New Roman"/>
              </a:rPr>
              <a:t>outros</a:t>
            </a:r>
            <a:r>
              <a:rPr lang="pt-BR" sz="1800" spc="5" dirty="0">
                <a:latin typeface="Times New Roman"/>
                <a:cs typeface="Times New Roman"/>
              </a:rPr>
              <a:t>  </a:t>
            </a:r>
            <a:r>
              <a:rPr lang="pt-BR" sz="1800" dirty="0">
                <a:latin typeface="Times New Roman"/>
                <a:cs typeface="Times New Roman"/>
              </a:rPr>
              <a:t>(em</a:t>
            </a:r>
            <a:r>
              <a:rPr lang="pt-BR" sz="1800" spc="5" dirty="0">
                <a:latin typeface="Times New Roman"/>
                <a:cs typeface="Times New Roman"/>
              </a:rPr>
              <a:t>  </a:t>
            </a:r>
            <a:r>
              <a:rPr lang="pt-BR" sz="1800" dirty="0">
                <a:latin typeface="Times New Roman"/>
                <a:cs typeface="Times New Roman"/>
              </a:rPr>
              <a:t>sua</a:t>
            </a:r>
            <a:r>
              <a:rPr lang="pt-BR" sz="1800" spc="5" dirty="0">
                <a:latin typeface="Times New Roman"/>
                <a:cs typeface="Times New Roman"/>
              </a:rPr>
              <a:t>  </a:t>
            </a:r>
            <a:r>
              <a:rPr lang="pt-BR" sz="1800" dirty="0">
                <a:latin typeface="Times New Roman"/>
                <a:cs typeface="Times New Roman"/>
              </a:rPr>
              <a:t>linguagem</a:t>
            </a:r>
            <a:r>
              <a:rPr lang="pt-BR" sz="1800" spc="5" dirty="0">
                <a:latin typeface="Times New Roman"/>
                <a:cs typeface="Times New Roman"/>
              </a:rPr>
              <a:t>  </a:t>
            </a:r>
            <a:r>
              <a:rPr lang="pt-BR" sz="1800" dirty="0">
                <a:latin typeface="Times New Roman"/>
                <a:cs typeface="Times New Roman"/>
              </a:rPr>
              <a:t>metafórica</a:t>
            </a:r>
            <a:r>
              <a:rPr lang="pt-BR" sz="1800" spc="5" dirty="0">
                <a:latin typeface="Times New Roman"/>
                <a:cs typeface="Times New Roman"/>
              </a:rPr>
              <a:t>  </a:t>
            </a:r>
            <a:r>
              <a:rPr lang="pt-BR" sz="1800" dirty="0">
                <a:latin typeface="Times New Roman"/>
                <a:cs typeface="Times New Roman"/>
              </a:rPr>
              <a:t>a  tais</a:t>
            </a:r>
            <a:r>
              <a:rPr lang="pt-BR" sz="1800" spc="10" dirty="0">
                <a:latin typeface="Times New Roman"/>
                <a:cs typeface="Times New Roman"/>
              </a:rPr>
              <a:t>  </a:t>
            </a:r>
            <a:r>
              <a:rPr lang="pt-BR" sz="1800" dirty="0">
                <a:latin typeface="Times New Roman"/>
                <a:cs typeface="Times New Roman"/>
              </a:rPr>
              <a:t>infelizes</a:t>
            </a:r>
            <a:r>
              <a:rPr lang="pt-BR" sz="1800" spc="5" dirty="0">
                <a:latin typeface="Times New Roman"/>
                <a:cs typeface="Times New Roman"/>
              </a:rPr>
              <a:t>  </a:t>
            </a:r>
            <a:r>
              <a:rPr lang="pt-BR" sz="1800" dirty="0">
                <a:latin typeface="Times New Roman"/>
                <a:cs typeface="Times New Roman"/>
              </a:rPr>
              <a:t>chamam</a:t>
            </a:r>
            <a:r>
              <a:rPr lang="pt-BR" sz="1800" spc="5" dirty="0">
                <a:latin typeface="Times New Roman"/>
                <a:cs typeface="Times New Roman"/>
              </a:rPr>
              <a:t>  </a:t>
            </a:r>
            <a:r>
              <a:rPr lang="pt-BR" sz="1800" dirty="0">
                <a:latin typeface="Times New Roman"/>
                <a:cs typeface="Times New Roman"/>
              </a:rPr>
              <a:t>“metades”);  e</a:t>
            </a:r>
            <a:r>
              <a:rPr lang="pt-BR" sz="1800" spc="50" dirty="0">
                <a:latin typeface="Times New Roman"/>
                <a:cs typeface="Times New Roman"/>
              </a:rPr>
              <a:t>  </a:t>
            </a:r>
            <a:r>
              <a:rPr lang="pt-BR" sz="1800" b="1" spc="-10" dirty="0">
                <a:latin typeface="Times New Roman"/>
                <a:cs typeface="Times New Roman"/>
              </a:rPr>
              <a:t>acham </a:t>
            </a:r>
            <a:r>
              <a:rPr lang="pt-BR" sz="1800" b="1" dirty="0">
                <a:latin typeface="Times New Roman"/>
                <a:cs typeface="Times New Roman"/>
              </a:rPr>
              <a:t>extraordinário</a:t>
            </a:r>
            <a:r>
              <a:rPr lang="pt-BR" sz="1800" b="1" spc="30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que</a:t>
            </a:r>
            <a:r>
              <a:rPr lang="pt-BR" sz="1800" b="1" spc="30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essas</a:t>
            </a:r>
            <a:r>
              <a:rPr lang="pt-BR" sz="1800" b="1" spc="30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metades</a:t>
            </a:r>
            <a:r>
              <a:rPr lang="pt-BR" sz="1800" b="1" spc="30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de</a:t>
            </a:r>
            <a:r>
              <a:rPr lang="pt-BR" sz="1800" b="1" spc="30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homens</a:t>
            </a:r>
            <a:r>
              <a:rPr lang="pt-BR" sz="1800" b="1" spc="30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suportem</a:t>
            </a:r>
            <a:r>
              <a:rPr lang="pt-BR" sz="1800" b="1" spc="30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tanta</a:t>
            </a:r>
            <a:r>
              <a:rPr lang="pt-BR" sz="1800" b="1" spc="30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injustiça</a:t>
            </a:r>
            <a:r>
              <a:rPr lang="pt-BR" sz="1800" b="1" spc="30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sem</a:t>
            </a:r>
            <a:r>
              <a:rPr lang="pt-BR" sz="1800" b="1" spc="30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se</a:t>
            </a:r>
            <a:r>
              <a:rPr lang="pt-BR" sz="1800" b="1" spc="30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revoltarem</a:t>
            </a:r>
            <a:r>
              <a:rPr lang="pt-BR" sz="1800" b="1" spc="30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e</a:t>
            </a:r>
            <a:r>
              <a:rPr lang="pt-BR" sz="1800" b="1" spc="30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incendiarem</a:t>
            </a:r>
            <a:r>
              <a:rPr lang="pt-BR" sz="1800" b="1" spc="305" dirty="0">
                <a:latin typeface="Times New Roman"/>
                <a:cs typeface="Times New Roman"/>
              </a:rPr>
              <a:t> </a:t>
            </a:r>
            <a:r>
              <a:rPr lang="pt-BR" sz="1800" b="1" spc="-25" dirty="0">
                <a:latin typeface="Times New Roman"/>
                <a:cs typeface="Times New Roman"/>
              </a:rPr>
              <a:t>as </a:t>
            </a:r>
            <a:r>
              <a:rPr lang="pt-BR" sz="1800" b="1" dirty="0">
                <a:latin typeface="Times New Roman"/>
                <a:cs typeface="Times New Roman"/>
              </a:rPr>
              <a:t>casas</a:t>
            </a:r>
            <a:r>
              <a:rPr lang="pt-BR" sz="1800" b="1" spc="-20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dos</a:t>
            </a:r>
            <a:r>
              <a:rPr lang="pt-BR" sz="1800" b="1" spc="-15" dirty="0">
                <a:latin typeface="Times New Roman"/>
                <a:cs typeface="Times New Roman"/>
              </a:rPr>
              <a:t> </a:t>
            </a:r>
            <a:r>
              <a:rPr lang="pt-BR" sz="1800" b="1" dirty="0">
                <a:latin typeface="Times New Roman"/>
                <a:cs typeface="Times New Roman"/>
              </a:rPr>
              <a:t>demais.</a:t>
            </a:r>
            <a:r>
              <a:rPr lang="pt-BR" sz="1800" b="1" spc="-2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(...)Tudo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isso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é,</a:t>
            </a:r>
            <a:r>
              <a:rPr lang="pt-BR" sz="1800" spc="-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em</a:t>
            </a:r>
            <a:r>
              <a:rPr lang="pt-BR" sz="1800" spc="-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verdade,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interessante,</a:t>
            </a:r>
            <a:r>
              <a:rPr lang="pt-BR" sz="1800" spc="-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mas,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que</a:t>
            </a:r>
            <a:r>
              <a:rPr lang="pt-BR" sz="1800" spc="-2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diabo,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essa</a:t>
            </a:r>
            <a:r>
              <a:rPr lang="pt-BR" sz="1800" spc="-15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gente</a:t>
            </a:r>
            <a:r>
              <a:rPr lang="pt-BR" sz="1800" spc="-2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não</a:t>
            </a:r>
            <a:r>
              <a:rPr lang="pt-BR" sz="1800" spc="-10" dirty="0">
                <a:latin typeface="Times New Roman"/>
                <a:cs typeface="Times New Roman"/>
              </a:rPr>
              <a:t> </a:t>
            </a:r>
            <a:r>
              <a:rPr lang="pt-BR" sz="1800" dirty="0">
                <a:latin typeface="Times New Roman"/>
                <a:cs typeface="Times New Roman"/>
              </a:rPr>
              <a:t>usa</a:t>
            </a:r>
            <a:r>
              <a:rPr lang="pt-BR" sz="1800" spc="-15" dirty="0">
                <a:latin typeface="Times New Roman"/>
                <a:cs typeface="Times New Roman"/>
              </a:rPr>
              <a:t> </a:t>
            </a:r>
            <a:r>
              <a:rPr lang="pt-BR" sz="1800" spc="-10" dirty="0">
                <a:latin typeface="Times New Roman"/>
                <a:cs typeface="Times New Roman"/>
              </a:rPr>
              <a:t>calças!”</a:t>
            </a:r>
            <a:endParaRPr lang="pt-BR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3933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B6C6D1-73F8-4592-8AC1-1149510D7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09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753</Words>
  <Application>Microsoft Office PowerPoint</Application>
  <PresentationFormat>Widescreen</PresentationFormat>
  <Paragraphs>34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Gabriela Oliveira</dc:creator>
  <cp:lastModifiedBy>carlos henrique</cp:lastModifiedBy>
  <cp:revision>4</cp:revision>
  <dcterms:created xsi:type="dcterms:W3CDTF">2025-01-16T21:57:08Z</dcterms:created>
  <dcterms:modified xsi:type="dcterms:W3CDTF">2025-02-22T12:54:42Z</dcterms:modified>
</cp:coreProperties>
</file>