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7794A-1167-4743-BCF2-9F74AB6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91959-2A3B-469F-B4A7-3CE2A6AB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0E396-F92E-4F22-B3D3-AAF40916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1F67C-53DE-4959-9078-3848C2A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DE292-D213-4084-96FA-5C89C21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7966-BDCC-4BA3-A13E-B78E8EA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911B20-3529-4581-A406-85C249F3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B04B8-AF0A-4D33-AFBF-AA0B59D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26613-947B-4FAC-921D-F6CB3D7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E8E2C-405D-4DC3-84F9-C1D8DB93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014FA-8679-4422-9AE0-A34C8EC8E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54ED5D-2B47-44F7-AF8F-028EF9559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E80083-C8D5-4C8C-962D-47DA53F9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0446C-F684-43E2-8AC2-BEBFCCA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642DA-8137-468A-9435-1B7C4CA6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0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321C0-43F2-48F0-8A6D-3C8FB24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D1DB9-192E-4099-BEE0-78D0F44A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3B6D-6A3B-422A-A0A7-3954B1F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F089B2-E2EE-4D8B-ADA2-AB96F6A1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F61FA-1A8A-4D8C-A58C-BE73DFE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BFE4-81E5-46C7-9795-5A6250AA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5AEED3-CCD1-4101-9C0C-C64BE820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34F74-06A2-4B8B-98AE-54BCEFA7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EFECB-B929-4D96-852D-497B236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7CEC0-F344-4309-A14E-9E73F840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FFE1-F6C3-4CB3-A50E-5F88227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90527D-26A2-427A-851B-EC7266F1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31405-424A-4DEF-9274-5C40905F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30DD5-B6CA-41CF-8311-F81CEDB2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BF850D-C02C-43D7-8FCF-5B6EC680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3688D-F804-41E1-80EA-350AE31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7B26C-AB4D-4A69-9FA2-65EA68F2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B09F1F-E81C-44B7-B394-FAECB31C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7B2B4-A1A9-434F-8556-79747D294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4678BE-F922-4C02-9888-D3F2D0F6E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CA27EF-7021-45C4-8E45-1565DEB6F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7E84D2-56F0-4415-80BF-24D8E01D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A1D0E4-6BDA-41BB-96DD-EA86E93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EE2678-1632-4410-AF68-93579B04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D587-F14B-4D42-A6DF-4471814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50A6AF-B827-46AC-8EC6-EAFE5407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E30F12-EA67-4018-85D7-5EEB973C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A55EE8-3C38-483C-A529-FF85F20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1B3606-7C99-4EAF-A1DF-B83547E3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2501AF-4785-4454-BA2A-4705779B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E0A6E-C340-49B3-A679-E7D0ACD7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F5C7B-0964-4350-91B6-1344B774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88223-90EA-48B4-8156-725B0176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2B9ECF-5355-4BC5-A286-49BFB400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4A1C4D-3040-44A6-B90D-DBBACBA9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B24A34-523D-44CA-B245-392507BE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DC6B78-BD71-4F75-8BF0-CB5F0838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67B60-6A3D-46E7-9FFF-C9B6BD35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F3BC4-1251-41E6-ACA1-9103EF15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55CC7-4BC8-42D7-998B-46D11D17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BF930E-7DB1-4091-AE69-9F46A594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89353-3AA7-47C2-AD97-90E37FB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FF28EF-3AE5-4513-BCEE-EF25267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D1BF50-A9FE-4BA8-966C-47CC12F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97BF3-BE4F-410C-BDA1-60B1E603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082DA-8599-4067-947E-92144D0F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9DC3-C408-49ED-8DF3-F4073B2F6E81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01452-36F9-4488-9580-51A58DD9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59F14-778E-4C79-8C37-8F7387FF7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C1F8DF9-7388-4238-8061-66FFF309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8DC556-2486-4CE8-B355-861426307E14}"/>
              </a:ext>
            </a:extLst>
          </p:cNvPr>
          <p:cNvSpPr txBox="1"/>
          <p:nvPr/>
        </p:nvSpPr>
        <p:spPr>
          <a:xfrm>
            <a:off x="4809565" y="4020668"/>
            <a:ext cx="66607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I - Idade Média (Feudalismo, Igreja Medieval, Crise do século XIV)</a:t>
            </a:r>
          </a:p>
          <a:p>
            <a:endParaRPr lang="pt-BR" sz="2800" b="1" dirty="0">
              <a:solidFill>
                <a:srgbClr val="CDD6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e Carlinhos</a:t>
            </a:r>
          </a:p>
          <a:p>
            <a:endParaRPr lang="pt-BR" sz="2000" b="1" dirty="0">
              <a:solidFill>
                <a:srgbClr val="CDD6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3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C6AEE-AA09-427A-FB03-18122F1D8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52BA474-2A73-2938-61CE-34934248A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02792575-1997-AC19-507A-251AF9A5BD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8019"/>
            <a:ext cx="12191999" cy="56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5D0B-8C77-7CF3-ABA9-75CFB7B44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35EE0B6-12E8-D9F8-79E6-37FC9DB6A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D5539007-22A9-BE1A-D10D-A197861462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713847"/>
            <a:ext cx="12191999" cy="57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6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F053F-1690-5909-4B27-A02E15D7D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D4A5DFA-CF9D-A0A8-DFD7-31E07919B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CCFB54-954A-AC26-0506-1D2D85FEC4C2}"/>
              </a:ext>
            </a:extLst>
          </p:cNvPr>
          <p:cNvSpPr txBox="1"/>
          <p:nvPr/>
        </p:nvSpPr>
        <p:spPr>
          <a:xfrm>
            <a:off x="-2240" y="797023"/>
            <a:ext cx="609824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pt-BR" sz="2600" b="1" dirty="0">
                <a:latin typeface="Calibri"/>
                <a:cs typeface="Calibri"/>
              </a:rPr>
              <a:t>Idade</a:t>
            </a:r>
            <a:r>
              <a:rPr lang="pt-BR" sz="2600" b="1" spc="-55" dirty="0">
                <a:latin typeface="Calibri"/>
                <a:cs typeface="Calibri"/>
              </a:rPr>
              <a:t> </a:t>
            </a:r>
            <a:r>
              <a:rPr lang="pt-BR" sz="2600" b="1" dirty="0">
                <a:latin typeface="Calibri"/>
                <a:cs typeface="Calibri"/>
              </a:rPr>
              <a:t>Média</a:t>
            </a:r>
            <a:r>
              <a:rPr lang="pt-BR" sz="2600" b="1" spc="-50" dirty="0">
                <a:latin typeface="Calibri"/>
                <a:cs typeface="Calibri"/>
              </a:rPr>
              <a:t> </a:t>
            </a:r>
            <a:r>
              <a:rPr lang="pt-BR" sz="2600" b="1" dirty="0">
                <a:latin typeface="Calibri"/>
                <a:cs typeface="Calibri"/>
              </a:rPr>
              <a:t>476</a:t>
            </a:r>
            <a:r>
              <a:rPr lang="pt-BR" sz="2600" b="1" spc="-55" dirty="0">
                <a:latin typeface="Calibri"/>
                <a:cs typeface="Calibri"/>
              </a:rPr>
              <a:t> </a:t>
            </a:r>
            <a:r>
              <a:rPr lang="pt-BR" sz="2600" b="1" dirty="0">
                <a:latin typeface="Calibri"/>
                <a:cs typeface="Calibri"/>
              </a:rPr>
              <a:t>-</a:t>
            </a:r>
            <a:r>
              <a:rPr lang="pt-BR" sz="2600" b="1" spc="-50" dirty="0">
                <a:latin typeface="Calibri"/>
                <a:cs typeface="Calibri"/>
              </a:rPr>
              <a:t> </a:t>
            </a:r>
            <a:r>
              <a:rPr lang="pt-BR" sz="2600" b="1" spc="-20" dirty="0">
                <a:latin typeface="Calibri"/>
                <a:cs typeface="Calibri"/>
              </a:rPr>
              <a:t>1453</a:t>
            </a:r>
            <a:endParaRPr lang="pt-BR" sz="2600" dirty="0">
              <a:latin typeface="Calibri"/>
              <a:cs typeface="Calibri"/>
            </a:endParaRPr>
          </a:p>
          <a:p>
            <a:pPr marL="114935" marR="107314" algn="ctr">
              <a:lnSpc>
                <a:spcPct val="100000"/>
              </a:lnSpc>
            </a:pPr>
            <a:r>
              <a:rPr lang="pt-BR" sz="2600" b="1" dirty="0">
                <a:latin typeface="Calibri"/>
                <a:cs typeface="Calibri"/>
              </a:rPr>
              <a:t>Político:</a:t>
            </a:r>
            <a:r>
              <a:rPr lang="pt-BR" sz="2600" b="1" spc="-10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fragmentação</a:t>
            </a:r>
            <a:r>
              <a:rPr lang="pt-BR" sz="2600" spc="-9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política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e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territorial Relação</a:t>
            </a:r>
            <a:r>
              <a:rPr lang="pt-BR" sz="2600" spc="-6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de</a:t>
            </a:r>
            <a:r>
              <a:rPr lang="pt-BR" sz="2600" spc="-55" dirty="0">
                <a:latin typeface="Calibri"/>
                <a:cs typeface="Calibri"/>
              </a:rPr>
              <a:t> </a:t>
            </a:r>
            <a:r>
              <a:rPr lang="pt-BR" sz="2600" spc="-20" dirty="0">
                <a:latin typeface="Calibri"/>
                <a:cs typeface="Calibri"/>
              </a:rPr>
              <a:t>Vassalagem:</a:t>
            </a:r>
            <a:r>
              <a:rPr lang="pt-BR" sz="2600" spc="-6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senhor/</a:t>
            </a:r>
            <a:r>
              <a:rPr lang="pt-BR" sz="2600" spc="-5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vassalo Relação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senhorial: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senhor feudal/camponeses</a:t>
            </a:r>
            <a:endParaRPr lang="pt-BR" sz="2600" dirty="0">
              <a:latin typeface="Calibri"/>
              <a:cs typeface="Calibri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lang="pt-BR" sz="2600" b="1" spc="-10" dirty="0">
                <a:latin typeface="Calibri"/>
                <a:cs typeface="Calibri"/>
              </a:rPr>
              <a:t>Econômico:</a:t>
            </a:r>
            <a:r>
              <a:rPr lang="pt-BR" sz="2600" b="1" spc="-5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unidades</a:t>
            </a:r>
            <a:r>
              <a:rPr lang="pt-BR" sz="2600" spc="-4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de</a:t>
            </a:r>
            <a:r>
              <a:rPr lang="pt-BR" sz="2600" spc="-5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produção</a:t>
            </a:r>
            <a:r>
              <a:rPr lang="pt-BR" sz="2600" spc="-50" dirty="0">
                <a:latin typeface="Calibri"/>
                <a:cs typeface="Calibri"/>
              </a:rPr>
              <a:t> </a:t>
            </a:r>
            <a:r>
              <a:rPr lang="pt-BR" sz="2600" spc="-25" dirty="0">
                <a:latin typeface="Calibri"/>
                <a:cs typeface="Calibri"/>
              </a:rPr>
              <a:t>de </a:t>
            </a:r>
            <a:r>
              <a:rPr lang="pt-BR" sz="2600" spc="-10" dirty="0">
                <a:latin typeface="Calibri"/>
                <a:cs typeface="Calibri"/>
              </a:rPr>
              <a:t>subsistência,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com</a:t>
            </a:r>
            <a:r>
              <a:rPr lang="pt-BR" sz="2600" spc="-6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pequenas</a:t>
            </a:r>
            <a:r>
              <a:rPr lang="pt-BR" sz="2600" spc="-6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trocas comerciais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Divisão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da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terra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em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feudos </a:t>
            </a:r>
            <a:r>
              <a:rPr lang="pt-BR" sz="2600" b="1" dirty="0">
                <a:latin typeface="Calibri"/>
                <a:cs typeface="Calibri"/>
              </a:rPr>
              <a:t>Social:</a:t>
            </a:r>
            <a:r>
              <a:rPr lang="pt-BR" sz="2600" b="1" spc="-8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rural</a:t>
            </a:r>
            <a:r>
              <a:rPr lang="pt-BR" sz="2600" spc="-5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e</a:t>
            </a:r>
            <a:r>
              <a:rPr lang="pt-BR" sz="2600" spc="-5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hierárquica</a:t>
            </a:r>
            <a:r>
              <a:rPr lang="pt-BR" sz="2600" spc="-3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MS PGothic"/>
                <a:cs typeface="MS PGothic"/>
              </a:rPr>
              <a:t>‣</a:t>
            </a:r>
            <a:r>
              <a:rPr lang="pt-BR" sz="2600" spc="-204" dirty="0">
                <a:latin typeface="MS PGothic"/>
                <a:cs typeface="MS PGothic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Sociedade </a:t>
            </a:r>
            <a:r>
              <a:rPr lang="pt-BR" sz="2600" spc="-20" dirty="0">
                <a:latin typeface="Calibri"/>
                <a:cs typeface="Calibri"/>
              </a:rPr>
              <a:t>estratificada:</a:t>
            </a:r>
            <a:r>
              <a:rPr lang="pt-BR" sz="2600" spc="-25" dirty="0">
                <a:latin typeface="Calibri"/>
                <a:cs typeface="Calibri"/>
              </a:rPr>
              <a:t> </a:t>
            </a:r>
            <a:r>
              <a:rPr lang="pt-BR" sz="2600" spc="-20" dirty="0">
                <a:latin typeface="Calibri"/>
                <a:cs typeface="Calibri"/>
              </a:rPr>
              <a:t>aristocracia </a:t>
            </a:r>
            <a:r>
              <a:rPr lang="pt-BR" sz="2600" dirty="0">
                <a:latin typeface="Calibri"/>
                <a:cs typeface="Calibri"/>
              </a:rPr>
              <a:t>&gt;</a:t>
            </a:r>
            <a:r>
              <a:rPr lang="pt-BR" sz="2600" spc="-2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camponeses Relação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de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trabalho: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servidão,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com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trabalho </a:t>
            </a:r>
            <a:r>
              <a:rPr lang="pt-BR" sz="2600" dirty="0">
                <a:latin typeface="Calibri"/>
                <a:cs typeface="Calibri"/>
              </a:rPr>
              <a:t>livre</a:t>
            </a:r>
            <a:r>
              <a:rPr lang="pt-BR" sz="2600" spc="-9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limitado</a:t>
            </a:r>
            <a:endParaRPr lang="pt-BR" sz="2600" dirty="0">
              <a:latin typeface="Calibri"/>
              <a:cs typeface="Calibri"/>
            </a:endParaRPr>
          </a:p>
          <a:p>
            <a:pPr marL="225425" marR="213995" algn="ctr">
              <a:lnSpc>
                <a:spcPct val="100000"/>
              </a:lnSpc>
            </a:pPr>
            <a:r>
              <a:rPr lang="pt-BR" sz="2600" b="1" spc="-10" dirty="0">
                <a:latin typeface="Calibri"/>
                <a:cs typeface="Calibri"/>
              </a:rPr>
              <a:t>Cultural/</a:t>
            </a:r>
            <a:r>
              <a:rPr lang="pt-BR" sz="2600" b="1" spc="-80" dirty="0">
                <a:latin typeface="Calibri"/>
                <a:cs typeface="Calibri"/>
              </a:rPr>
              <a:t> </a:t>
            </a:r>
            <a:r>
              <a:rPr lang="pt-BR" sz="2600" b="1" spc="-10" dirty="0">
                <a:latin typeface="Calibri"/>
                <a:cs typeface="Calibri"/>
              </a:rPr>
              <a:t>Intelectual:</a:t>
            </a:r>
            <a:r>
              <a:rPr lang="pt-BR" sz="2600" b="1" spc="-5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Domínio</a:t>
            </a:r>
            <a:r>
              <a:rPr lang="pt-BR" sz="2600" spc="-8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da</a:t>
            </a:r>
            <a:r>
              <a:rPr lang="pt-BR" sz="2600" spc="-8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Leitura circunscrita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à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Igreja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Católica</a:t>
            </a:r>
            <a:endParaRPr lang="pt-BR" sz="2600" dirty="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5FAAA3-B146-1474-B942-AFB6849B0654}"/>
              </a:ext>
            </a:extLst>
          </p:cNvPr>
          <p:cNvSpPr txBox="1"/>
          <p:nvPr/>
        </p:nvSpPr>
        <p:spPr>
          <a:xfrm>
            <a:off x="3910852" y="181470"/>
            <a:ext cx="43702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/>
              <a:t>Tabela comparativa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6B7195-05DB-A3D8-9B9B-1E683CD02A2D}"/>
              </a:ext>
            </a:extLst>
          </p:cNvPr>
          <p:cNvSpPr txBox="1"/>
          <p:nvPr/>
        </p:nvSpPr>
        <p:spPr>
          <a:xfrm>
            <a:off x="6095999" y="978493"/>
            <a:ext cx="6125134" cy="5781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Idade</a:t>
            </a:r>
            <a:r>
              <a:rPr lang="pt-BR" sz="24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Moderna</a:t>
            </a:r>
            <a:r>
              <a:rPr lang="pt-BR" sz="24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1453-</a:t>
            </a:r>
            <a:r>
              <a:rPr lang="pt-BR" sz="24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400" b="1" spc="-20" dirty="0">
                <a:solidFill>
                  <a:srgbClr val="000000"/>
                </a:solidFill>
                <a:latin typeface="Calibri"/>
                <a:cs typeface="Calibri"/>
              </a:rPr>
              <a:t>1789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2200" b="1" dirty="0">
                <a:solidFill>
                  <a:srgbClr val="000000"/>
                </a:solidFill>
                <a:latin typeface="Calibri"/>
                <a:cs typeface="Calibri"/>
              </a:rPr>
              <a:t>Político:</a:t>
            </a:r>
            <a:r>
              <a:rPr lang="pt-BR" sz="2200" b="1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spc="-10" dirty="0">
                <a:solidFill>
                  <a:srgbClr val="000000"/>
                </a:solidFill>
                <a:latin typeface="Calibri"/>
                <a:cs typeface="Calibri"/>
              </a:rPr>
              <a:t>centralização</a:t>
            </a:r>
            <a:r>
              <a:rPr lang="pt-BR" sz="22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política</a:t>
            </a:r>
            <a:r>
              <a:rPr lang="pt-BR" sz="22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pt-BR" sz="22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spc="-10" dirty="0">
                <a:solidFill>
                  <a:srgbClr val="000000"/>
                </a:solidFill>
                <a:latin typeface="Calibri"/>
                <a:cs typeface="Calibri"/>
              </a:rPr>
              <a:t>territorial surgimento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spc="-1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Nacional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Moderno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spc="-5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endParaRPr lang="pt-BR"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2200" dirty="0">
                <a:latin typeface="Calibri"/>
                <a:cs typeface="Calibri"/>
              </a:rPr>
              <a:t>formação</a:t>
            </a:r>
            <a:r>
              <a:rPr lang="pt-BR" sz="2200" spc="-8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do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Antigo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Regime</a:t>
            </a:r>
            <a:endParaRPr lang="pt-BR" sz="22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lang="pt-BR" sz="2200" b="1" spc="-10" dirty="0">
                <a:latin typeface="Calibri"/>
                <a:cs typeface="Calibri"/>
              </a:rPr>
              <a:t>Econômico:</a:t>
            </a:r>
            <a:r>
              <a:rPr lang="pt-BR" sz="2200" b="1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produção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subsistência</a:t>
            </a:r>
            <a:r>
              <a:rPr lang="pt-BR" sz="2200" spc="-6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+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ampliação comercial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no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final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da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I.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M.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(feiras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comércio </a:t>
            </a:r>
            <a:r>
              <a:rPr lang="pt-BR" sz="2200" dirty="0">
                <a:latin typeface="Calibri"/>
                <a:cs typeface="Calibri"/>
              </a:rPr>
              <a:t>marítimo)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Arial MT"/>
                <a:cs typeface="Arial MT"/>
              </a:rPr>
              <a:t>→</a:t>
            </a:r>
            <a:r>
              <a:rPr lang="pt-BR" sz="2200" spc="-15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Calibri"/>
                <a:cs typeface="Calibri"/>
              </a:rPr>
              <a:t>Expansão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Marítima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Mercantilismo </a:t>
            </a:r>
            <a:r>
              <a:rPr lang="pt-BR" sz="2200" b="1" dirty="0">
                <a:latin typeface="Calibri"/>
                <a:cs typeface="Calibri"/>
              </a:rPr>
              <a:t>Social:</a:t>
            </a:r>
            <a:r>
              <a:rPr lang="pt-BR" sz="2200" b="1" spc="-50" dirty="0">
                <a:latin typeface="Calibri"/>
                <a:cs typeface="Calibri"/>
              </a:rPr>
              <a:t> </a:t>
            </a:r>
            <a:r>
              <a:rPr lang="pt-BR" sz="2200" spc="-25" dirty="0">
                <a:latin typeface="Calibri"/>
                <a:cs typeface="Calibri"/>
              </a:rPr>
              <a:t>crescentemente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urbana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5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hierárquica</a:t>
            </a:r>
            <a:r>
              <a:rPr lang="pt-BR" sz="2200" spc="-45" dirty="0">
                <a:latin typeface="Calibri"/>
                <a:cs typeface="Calibri"/>
              </a:rPr>
              <a:t> </a:t>
            </a:r>
            <a:r>
              <a:rPr lang="pt-BR" sz="2200" spc="-50" dirty="0">
                <a:latin typeface="MS PGothic"/>
                <a:cs typeface="MS PGothic"/>
              </a:rPr>
              <a:t>‣ </a:t>
            </a:r>
            <a:r>
              <a:rPr lang="pt-BR" sz="2200" spc="-10" dirty="0">
                <a:latin typeface="Calibri"/>
                <a:cs typeface="Calibri"/>
              </a:rPr>
              <a:t>Sociedade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estratificada: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aristocracia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spc="-50" dirty="0">
                <a:latin typeface="Arial MT"/>
                <a:cs typeface="Arial MT"/>
              </a:rPr>
              <a:t>→ </a:t>
            </a:r>
            <a:r>
              <a:rPr lang="pt-BR" sz="2200" spc="-20" dirty="0">
                <a:latin typeface="Calibri"/>
                <a:cs typeface="Calibri"/>
              </a:rPr>
              <a:t>comerciantes</a:t>
            </a:r>
            <a:r>
              <a:rPr lang="pt-BR" sz="2200" spc="-5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5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financeiros</a:t>
            </a:r>
            <a:r>
              <a:rPr lang="pt-BR" sz="2200" spc="-5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+</a:t>
            </a:r>
            <a:r>
              <a:rPr lang="pt-BR" sz="2200" spc="-4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camponeses</a:t>
            </a:r>
            <a:r>
              <a:rPr lang="pt-BR" sz="2200" spc="-30" dirty="0">
                <a:latin typeface="Calibri"/>
                <a:cs typeface="Calibri"/>
              </a:rPr>
              <a:t> </a:t>
            </a:r>
            <a:r>
              <a:rPr lang="pt-BR" sz="2200" spc="-50" dirty="0">
                <a:latin typeface="MS PGothic"/>
                <a:cs typeface="MS PGothic"/>
              </a:rPr>
              <a:t>‣ </a:t>
            </a:r>
            <a:r>
              <a:rPr lang="pt-BR" sz="2200" spc="-10" dirty="0">
                <a:latin typeface="Calibri"/>
                <a:cs typeface="Calibri"/>
              </a:rPr>
              <a:t>Relação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de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trabalho: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servidão,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com</a:t>
            </a:r>
            <a:r>
              <a:rPr lang="pt-BR" sz="2200" spc="-7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trabalho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livre </a:t>
            </a:r>
            <a:r>
              <a:rPr lang="pt-BR" sz="2200" dirty="0">
                <a:latin typeface="Calibri"/>
                <a:cs typeface="Calibri"/>
              </a:rPr>
              <a:t>em</a:t>
            </a:r>
            <a:r>
              <a:rPr lang="pt-BR" sz="2200" spc="-5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expansão</a:t>
            </a:r>
            <a:r>
              <a:rPr lang="pt-BR" sz="2200" spc="-45" dirty="0">
                <a:latin typeface="Calibri"/>
                <a:cs typeface="Calibri"/>
              </a:rPr>
              <a:t> </a:t>
            </a:r>
            <a:r>
              <a:rPr lang="pt-BR" sz="2200" spc="-20" dirty="0">
                <a:latin typeface="Calibri"/>
                <a:cs typeface="Calibri"/>
              </a:rPr>
              <a:t>(Renascimento</a:t>
            </a:r>
            <a:r>
              <a:rPr lang="pt-BR" sz="2200" spc="-4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Urbano)</a:t>
            </a:r>
            <a:endParaRPr lang="pt-BR" sz="2200" dirty="0">
              <a:latin typeface="Calibri"/>
              <a:cs typeface="Calibri"/>
            </a:endParaRPr>
          </a:p>
          <a:p>
            <a:pPr marL="53975" marR="46990" indent="1905" algn="ctr">
              <a:lnSpc>
                <a:spcPct val="100000"/>
              </a:lnSpc>
            </a:pPr>
            <a:r>
              <a:rPr lang="pt-BR" sz="2200" b="1" dirty="0">
                <a:latin typeface="Calibri"/>
                <a:cs typeface="Calibri"/>
              </a:rPr>
              <a:t>Cultural/</a:t>
            </a:r>
            <a:r>
              <a:rPr lang="pt-BR" sz="2200" b="1" spc="-70" dirty="0">
                <a:latin typeface="Calibri"/>
                <a:cs typeface="Calibri"/>
              </a:rPr>
              <a:t> </a:t>
            </a:r>
            <a:r>
              <a:rPr lang="pt-BR" sz="2200" b="1" spc="-10" dirty="0">
                <a:latin typeface="Calibri"/>
                <a:cs typeface="Calibri"/>
              </a:rPr>
              <a:t>Intelectual:</a:t>
            </a:r>
            <a:r>
              <a:rPr lang="pt-BR" sz="2200" b="1" spc="-4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Aumento</a:t>
            </a:r>
            <a:r>
              <a:rPr lang="pt-BR" sz="2200" spc="-6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do</a:t>
            </a:r>
            <a:r>
              <a:rPr lang="pt-BR" sz="2200" spc="-65" dirty="0">
                <a:latin typeface="Calibri"/>
                <a:cs typeface="Calibri"/>
              </a:rPr>
              <a:t> </a:t>
            </a:r>
            <a:r>
              <a:rPr lang="pt-BR" sz="2200" spc="-20" dirty="0">
                <a:latin typeface="Calibri"/>
                <a:cs typeface="Calibri"/>
              </a:rPr>
              <a:t>letramento</a:t>
            </a:r>
            <a:r>
              <a:rPr lang="pt-BR" sz="2200" spc="-70" dirty="0">
                <a:latin typeface="Calibri"/>
                <a:cs typeface="Calibri"/>
              </a:rPr>
              <a:t> </a:t>
            </a:r>
            <a:r>
              <a:rPr lang="pt-BR" sz="2200" spc="-50" dirty="0">
                <a:latin typeface="Calibri"/>
                <a:cs typeface="Calibri"/>
              </a:rPr>
              <a:t>&gt; </a:t>
            </a:r>
            <a:r>
              <a:rPr lang="pt-BR" sz="2200" dirty="0">
                <a:latin typeface="Calibri"/>
                <a:cs typeface="Calibri"/>
              </a:rPr>
              <a:t>maior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pluralidade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religiosa</a:t>
            </a:r>
            <a:r>
              <a:rPr lang="pt-BR" sz="2200" spc="-6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intelectual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+</a:t>
            </a:r>
            <a:r>
              <a:rPr lang="pt-BR" sz="2200" spc="-5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contato </a:t>
            </a:r>
            <a:r>
              <a:rPr lang="pt-BR" sz="2200" dirty="0">
                <a:latin typeface="Calibri"/>
                <a:cs typeface="Calibri"/>
              </a:rPr>
              <a:t>com</a:t>
            </a:r>
            <a:r>
              <a:rPr lang="pt-BR" sz="2200" spc="-7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outros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povos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(globalização)</a:t>
            </a:r>
            <a:endParaRPr lang="pt-BR" sz="2200" dirty="0">
              <a:latin typeface="Calibri"/>
              <a:cs typeface="Calibri"/>
            </a:endParaRPr>
          </a:p>
          <a:p>
            <a:pPr algn="ctr"/>
            <a:endParaRPr lang="pt-BR" sz="2000" dirty="0">
              <a:latin typeface="Calibri"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90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2E75-4D13-E169-24BA-DA645517D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DC400DC-3FD8-8B19-F553-0CC455EE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3B5A47C-5586-D891-8754-996824A0E8FB}"/>
              </a:ext>
            </a:extLst>
          </p:cNvPr>
          <p:cNvSpPr txBox="1"/>
          <p:nvPr/>
        </p:nvSpPr>
        <p:spPr>
          <a:xfrm>
            <a:off x="0" y="883432"/>
            <a:ext cx="12192000" cy="379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0">
              <a:lnSpc>
                <a:spcPct val="100000"/>
              </a:lnSpc>
              <a:spcBef>
                <a:spcPts val="100"/>
              </a:spcBef>
            </a:pPr>
            <a:r>
              <a:rPr lang="pt-BR" sz="2000" spc="-20" dirty="0">
                <a:latin typeface="Arial MT"/>
                <a:cs typeface="Arial MT"/>
              </a:rPr>
              <a:t>(PUC)</a:t>
            </a:r>
            <a:r>
              <a:rPr lang="pt-BR" sz="2000" spc="-18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A</a:t>
            </a:r>
            <a:r>
              <a:rPr lang="pt-BR" sz="2000" spc="-18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característica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marcante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do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feudalismo,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sob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o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ponto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de</a:t>
            </a:r>
            <a:r>
              <a:rPr lang="pt-BR" sz="2000" spc="-20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vista </a:t>
            </a:r>
            <a:r>
              <a:rPr lang="pt-BR" sz="2000" dirty="0">
                <a:latin typeface="Arial MT"/>
                <a:cs typeface="Arial MT"/>
              </a:rPr>
              <a:t>político,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foi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o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enfraquecimento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do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Estado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enquanto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instituição,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porque:</a:t>
            </a:r>
            <a:endParaRPr lang="pt-BR"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lang="pt-BR" sz="2000" dirty="0">
              <a:latin typeface="Arial MT"/>
              <a:cs typeface="Arial MT"/>
            </a:endParaRPr>
          </a:p>
          <a:p>
            <a:pPr marL="12700" marR="1456055" indent="427990">
              <a:lnSpc>
                <a:spcPct val="100000"/>
              </a:lnSpc>
              <a:buAutoNum type="alphaLcParenR"/>
              <a:tabLst>
                <a:tab pos="440690" algn="l"/>
              </a:tabLst>
            </a:pPr>
            <a:r>
              <a:rPr lang="pt-BR" sz="2000" dirty="0">
                <a:latin typeface="Arial MT"/>
                <a:cs typeface="Arial MT"/>
              </a:rPr>
              <a:t>a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inexistência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de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um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governo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central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forte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contribuiu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para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spc="-50" dirty="0">
                <a:latin typeface="Arial MT"/>
                <a:cs typeface="Arial MT"/>
              </a:rPr>
              <a:t>a </a:t>
            </a:r>
            <a:r>
              <a:rPr lang="pt-BR" sz="2000" dirty="0">
                <a:latin typeface="Arial MT"/>
                <a:cs typeface="Arial MT"/>
              </a:rPr>
              <a:t>decadência</a:t>
            </a:r>
            <a:r>
              <a:rPr lang="pt-BR" sz="2000" spc="-6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e</a:t>
            </a:r>
            <a:r>
              <a:rPr lang="pt-BR" sz="2000" spc="-6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o</a:t>
            </a:r>
            <a:r>
              <a:rPr lang="pt-BR" sz="2000" spc="-5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empobrecimento</a:t>
            </a:r>
            <a:r>
              <a:rPr lang="pt-BR" sz="2000" spc="-6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da</a:t>
            </a:r>
            <a:r>
              <a:rPr lang="pt-BR" sz="2000" spc="-55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nobreza;</a:t>
            </a:r>
            <a:endParaRPr lang="pt-BR" sz="2000" dirty="0">
              <a:latin typeface="Arial MT"/>
              <a:cs typeface="Arial MT"/>
            </a:endParaRPr>
          </a:p>
          <a:p>
            <a:pPr marL="12700" marR="1701800" indent="427990">
              <a:lnSpc>
                <a:spcPct val="100000"/>
              </a:lnSpc>
              <a:buAutoNum type="alphaLcParenR"/>
              <a:tabLst>
                <a:tab pos="440690" algn="l"/>
              </a:tabLst>
            </a:pPr>
            <a:r>
              <a:rPr lang="pt-BR" sz="2000" dirty="0">
                <a:latin typeface="Arial MT"/>
                <a:cs typeface="Arial MT"/>
              </a:rPr>
              <a:t>a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prática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do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 err="1">
                <a:latin typeface="Arial MT"/>
                <a:cs typeface="Arial MT"/>
              </a:rPr>
              <a:t>enfeudamento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acabou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por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ampliar</a:t>
            </a:r>
            <a:r>
              <a:rPr lang="pt-BR" sz="2000" spc="-3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os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feudos, </a:t>
            </a:r>
            <a:r>
              <a:rPr lang="pt-BR" sz="2000" dirty="0">
                <a:latin typeface="Arial MT"/>
                <a:cs typeface="Arial MT"/>
              </a:rPr>
              <a:t>enfraquecendo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o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poder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político</a:t>
            </a:r>
            <a:r>
              <a:rPr lang="pt-BR" sz="2000" spc="-2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dos</a:t>
            </a:r>
            <a:r>
              <a:rPr lang="pt-BR" sz="2000" spc="-20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senhores;</a:t>
            </a:r>
            <a:endParaRPr lang="pt-BR" sz="2000" dirty="0">
              <a:latin typeface="Arial MT"/>
              <a:cs typeface="Arial MT"/>
            </a:endParaRPr>
          </a:p>
          <a:p>
            <a:pPr marL="12700" marR="5080" indent="407670">
              <a:lnSpc>
                <a:spcPct val="100000"/>
              </a:lnSpc>
              <a:buAutoNum type="alphaLcParenR"/>
              <a:tabLst>
                <a:tab pos="420370" algn="l"/>
              </a:tabLst>
            </a:pPr>
            <a:r>
              <a:rPr lang="pt-BR" sz="2000" dirty="0">
                <a:latin typeface="Arial MT"/>
                <a:cs typeface="Arial MT"/>
              </a:rPr>
              <a:t>a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soberania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estava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vinculada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a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laços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de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ordem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pessoal,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tais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como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spc="-50" dirty="0">
                <a:latin typeface="Arial MT"/>
                <a:cs typeface="Arial MT"/>
              </a:rPr>
              <a:t>a </a:t>
            </a:r>
            <a:r>
              <a:rPr lang="pt-BR" sz="2000" dirty="0">
                <a:latin typeface="Arial MT"/>
                <a:cs typeface="Arial MT"/>
              </a:rPr>
              <a:t>fidelidade</a:t>
            </a:r>
            <a:r>
              <a:rPr lang="pt-BR" sz="2000" spc="-7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e</a:t>
            </a:r>
            <a:r>
              <a:rPr lang="pt-BR" sz="2000" spc="-7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a</a:t>
            </a:r>
            <a:r>
              <a:rPr lang="pt-BR" sz="2000" spc="-7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lealdade</a:t>
            </a:r>
            <a:r>
              <a:rPr lang="pt-BR" sz="2000" spc="-7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ao</a:t>
            </a:r>
            <a:r>
              <a:rPr lang="pt-BR" sz="2000" spc="-65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suserano;</a:t>
            </a:r>
            <a:endParaRPr lang="pt-BR" sz="2000" dirty="0">
              <a:latin typeface="Arial MT"/>
              <a:cs typeface="Arial MT"/>
            </a:endParaRPr>
          </a:p>
          <a:p>
            <a:pPr marL="12700" marR="1515110" indent="427990">
              <a:lnSpc>
                <a:spcPct val="100000"/>
              </a:lnSpc>
              <a:buAutoNum type="alphaLcParenR"/>
              <a:tabLst>
                <a:tab pos="440690" algn="l"/>
              </a:tabLst>
            </a:pPr>
            <a:r>
              <a:rPr lang="pt-BR" sz="2000" dirty="0">
                <a:latin typeface="Arial MT"/>
                <a:cs typeface="Arial MT"/>
              </a:rPr>
              <a:t>a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proteção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pessoal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dada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pelo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senhor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feudal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a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seus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súditos onerava-</a:t>
            </a:r>
            <a:r>
              <a:rPr lang="pt-BR" sz="2000" dirty="0">
                <a:latin typeface="Arial MT"/>
                <a:cs typeface="Arial MT"/>
              </a:rPr>
              <a:t>lhe as</a:t>
            </a:r>
            <a:r>
              <a:rPr lang="pt-BR" sz="2000" spc="10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rendas;</a:t>
            </a:r>
            <a:endParaRPr lang="pt-BR" sz="2000" dirty="0">
              <a:latin typeface="Arial MT"/>
              <a:cs typeface="Arial MT"/>
            </a:endParaRPr>
          </a:p>
          <a:p>
            <a:pPr marL="12700" marR="535940" indent="427990">
              <a:lnSpc>
                <a:spcPct val="100000"/>
              </a:lnSpc>
              <a:buAutoNum type="alphaLcParenR"/>
              <a:tabLst>
                <a:tab pos="440690" algn="l"/>
              </a:tabLst>
            </a:pPr>
            <a:r>
              <a:rPr lang="pt-BR" sz="2000" dirty="0">
                <a:latin typeface="Arial MT"/>
                <a:cs typeface="Arial MT"/>
              </a:rPr>
              <a:t>a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competência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política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para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centralizar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o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poder,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reservada</a:t>
            </a:r>
            <a:r>
              <a:rPr lang="pt-BR" sz="2000" spc="-4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ao</a:t>
            </a:r>
            <a:r>
              <a:rPr lang="pt-BR" sz="2000" spc="-35" dirty="0">
                <a:latin typeface="Arial MT"/>
                <a:cs typeface="Arial MT"/>
              </a:rPr>
              <a:t> </a:t>
            </a:r>
            <a:r>
              <a:rPr lang="pt-BR" sz="2000" spc="-20" dirty="0">
                <a:latin typeface="Arial MT"/>
                <a:cs typeface="Arial MT"/>
              </a:rPr>
              <a:t>rei, </a:t>
            </a:r>
            <a:r>
              <a:rPr lang="pt-BR" sz="2000" dirty="0">
                <a:latin typeface="Arial MT"/>
                <a:cs typeface="Arial MT"/>
              </a:rPr>
              <a:t>advinha</a:t>
            </a:r>
            <a:r>
              <a:rPr lang="pt-BR" sz="2000" spc="-5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da</a:t>
            </a:r>
            <a:r>
              <a:rPr lang="pt-BR" sz="2000" spc="-5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origem</a:t>
            </a:r>
            <a:r>
              <a:rPr lang="pt-BR" sz="2000" spc="-55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divina</a:t>
            </a:r>
            <a:r>
              <a:rPr lang="pt-BR" sz="2000" spc="-50" dirty="0">
                <a:latin typeface="Arial MT"/>
                <a:cs typeface="Arial MT"/>
              </a:rPr>
              <a:t> </a:t>
            </a:r>
            <a:r>
              <a:rPr lang="pt-BR" sz="2000" dirty="0">
                <a:latin typeface="Arial MT"/>
                <a:cs typeface="Arial MT"/>
              </a:rPr>
              <a:t>da</a:t>
            </a:r>
            <a:r>
              <a:rPr lang="pt-BR" sz="2000" spc="-55" dirty="0">
                <a:latin typeface="Arial MT"/>
                <a:cs typeface="Arial MT"/>
              </a:rPr>
              <a:t> </a:t>
            </a:r>
            <a:r>
              <a:rPr lang="pt-BR" sz="2000" spc="-10" dirty="0">
                <a:latin typeface="Arial MT"/>
                <a:cs typeface="Arial MT"/>
              </a:rPr>
              <a:t>monarquia.</a:t>
            </a:r>
            <a:endParaRPr lang="pt-BR" sz="20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23440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B6C6D1-73F8-4592-8AC1-1149510D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38807D6-4BF6-4C09-AC35-424356053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4E32C0F-7D51-CAB8-FD10-E1D7DC926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376"/>
            <a:ext cx="12192000" cy="56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0E8F9-A486-4F77-16E5-779BCB3CB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9FFE85F-46A0-CCD5-629F-EA4C2158F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19BD0FB-8B6A-521C-7001-4B25BD7F0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93376"/>
            <a:ext cx="12191999" cy="56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1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034EA-38E9-1AA7-131C-3325A8B37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95EE51F-8DBB-7043-EAA0-2EAA4D095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314B801-1B1C-5781-500C-A4472788F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6824"/>
            <a:ext cx="12191999" cy="56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5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42D5E-B80B-3ABF-02D2-B1E5C7498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D5BD78F-045A-64C2-0119-F6FA734C1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D26846-9209-4810-C7E2-B7C923A2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588"/>
            <a:ext cx="12186205" cy="56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59FD1-64F1-3034-6C2A-D9A9A8223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3654EC4-D8BD-3092-FBA1-B69333A0B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14C66669-ABC1-EA73-BEE5-C86393B328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2128"/>
            <a:ext cx="12191999" cy="55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6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990A5-2ED4-08DA-549D-8B7D359E4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73A9470-838A-9FC6-DA81-4B88E708F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48E17294-5F4C-13CD-584F-37DE35126C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852129"/>
            <a:ext cx="12191999" cy="55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13F62-A736-18D9-40E3-F8E2BDCB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E8FD417-1529-83C4-8908-6F030ACFC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FB32924E-D9F1-21BE-FB48-2F673450330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9315"/>
            <a:ext cx="12192000" cy="56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7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8943-18D4-D217-5684-D7757F656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21C0CE8-9F08-D443-D195-51B3DAEDE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98D684F6-510A-746F-E1D2-9DF8F95331E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740629"/>
            <a:ext cx="12191998" cy="56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8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309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Arial MT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Oliveira</dc:creator>
  <cp:lastModifiedBy>carlos henrique</cp:lastModifiedBy>
  <cp:revision>4</cp:revision>
  <dcterms:created xsi:type="dcterms:W3CDTF">2025-01-16T21:57:08Z</dcterms:created>
  <dcterms:modified xsi:type="dcterms:W3CDTF">2025-02-22T12:13:34Z</dcterms:modified>
</cp:coreProperties>
</file>