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5" r:id="rId9"/>
    <p:sldId id="264" r:id="rId10"/>
    <p:sldId id="267" r:id="rId11"/>
    <p:sldId id="266" r:id="rId12"/>
    <p:sldId id="268" r:id="rId13"/>
    <p:sldId id="270" r:id="rId14"/>
    <p:sldId id="269" r:id="rId15"/>
    <p:sldId id="25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7794A-1167-4743-BCF2-9F74AB6C4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B91959-2A3B-469F-B4A7-3CE2A6AB1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40E396-F92E-4F22-B3D3-AAF40916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E1F67C-53DE-4959-9078-3848C2AD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3DE292-D213-4084-96FA-5C89C218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58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A7966-BDCC-4BA3-A13E-B78E8EA6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911B20-3529-4581-A406-85C249F3B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5B04B8-AF0A-4D33-AFBF-AA0B59D4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C26613-947B-4FAC-921D-F6CB3D76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E8E2C-405D-4DC3-84F9-C1D8DB93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7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7014FA-8679-4422-9AE0-A34C8EC8E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54ED5D-2B47-44F7-AF8F-028EF9559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E80083-C8D5-4C8C-962D-47DA53F9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80446C-F684-43E2-8AC2-BEBFCCA7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B642DA-8137-468A-9435-1B7C4CA6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02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321C0-43F2-48F0-8A6D-3C8FB24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BD1DB9-192E-4099-BEE0-78D0F44A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B73B6D-6A3B-422A-A0A7-3954B1F8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F089B2-E2EE-4D8B-ADA2-AB96F6A1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CF61FA-1A8A-4D8C-A58C-BE73DFE6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90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4BFE4-81E5-46C7-9795-5A6250AA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5AEED3-CCD1-4101-9C0C-C64BE820B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34F74-06A2-4B8B-98AE-54BCEFA7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4EFECB-B929-4D96-852D-497B2365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37CEC0-F344-4309-A14E-9E73F840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82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9FFE1-F6C3-4CB3-A50E-5F882275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90527D-26A2-427A-851B-EC7266F1B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731405-424A-4DEF-9274-5C40905F6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D30DD5-B6CA-41CF-8311-F81CEDB2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BF850D-C02C-43D7-8FCF-5B6EC680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73688D-F804-41E1-80EA-350AE312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5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7B26C-AB4D-4A69-9FA2-65EA68F2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B09F1F-E81C-44B7-B394-FAECB31CD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B7B2B4-A1A9-434F-8556-79747D294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4678BE-F922-4C02-9888-D3F2D0F6E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CA27EF-7021-45C4-8E45-1565DEB6F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7E84D2-56F0-4415-80BF-24D8E01D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A1D0E4-6BDA-41BB-96DD-EA86E938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FEE2678-1632-4410-AF68-93579B04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74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7D587-F14B-4D42-A6DF-4471814F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50A6AF-B827-46AC-8EC6-EAFE5407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E30F12-EA67-4018-85D7-5EEB973C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A55EE8-3C38-483C-A529-FF85F20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7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1B3606-7C99-4EAF-A1DF-B83547E3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2501AF-4785-4454-BA2A-4705779B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CE0A6E-C340-49B3-A679-E7D0ACD7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6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F5C7B-0964-4350-91B6-1344B774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D88223-90EA-48B4-8156-725B0176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2B9ECF-5355-4BC5-A286-49BFB400C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4A1C4D-3040-44A6-B90D-DBBACBA9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B24A34-523D-44CA-B245-392507BE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DC6B78-BD71-4F75-8BF0-CB5F0838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2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67B60-6A3D-46E7-9FFF-C9B6BD35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DF3BC4-1251-41E6-ACA1-9103EF15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E55CC7-4BC8-42D7-998B-46D11D17F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BF930E-7DB1-4091-AE69-9F46A594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189353-3AA7-47C2-AD97-90E37FBF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FF28EF-3AE5-4513-BCEE-EF25267A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1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D1BF50-A9FE-4BA8-966C-47CC12F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497BF3-BE4F-410C-BDA1-60B1E603C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6082DA-8599-4067-947E-92144D0F1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01452-36F9-4488-9580-51A58DD9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259F14-778E-4C79-8C37-8F7387FF7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13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C1F8DF9-7388-4238-8061-66FFF309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8DC556-2486-4CE8-B355-861426307E14}"/>
              </a:ext>
            </a:extLst>
          </p:cNvPr>
          <p:cNvSpPr txBox="1"/>
          <p:nvPr/>
        </p:nvSpPr>
        <p:spPr>
          <a:xfrm>
            <a:off x="4486837" y="3980327"/>
            <a:ext cx="71045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DD6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VIII – Revolução Francesa (estrutura, economia, Napoleão e Restauração)</a:t>
            </a:r>
          </a:p>
          <a:p>
            <a:r>
              <a:rPr lang="pt-BR" sz="2000" b="1" dirty="0">
                <a:solidFill>
                  <a:srgbClr val="CDD6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Alexandre e Carlinhos</a:t>
            </a:r>
          </a:p>
        </p:txBody>
      </p:sp>
    </p:spTree>
    <p:extLst>
      <p:ext uri="{BB962C8B-B14F-4D97-AF65-F5344CB8AC3E}">
        <p14:creationId xmlns:p14="http://schemas.microsoft.com/office/powerpoint/2010/main" val="356823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8FA92-A007-0E6B-09A6-7A825EE06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4FF626D-5117-CFDA-CF06-F65FFE3F3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F6FC241-EDF3-3735-6B22-6877F0B98994}"/>
              </a:ext>
            </a:extLst>
          </p:cNvPr>
          <p:cNvSpPr txBox="1"/>
          <p:nvPr/>
        </p:nvSpPr>
        <p:spPr>
          <a:xfrm>
            <a:off x="1" y="1569554"/>
            <a:ext cx="1219199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ENEM 2023 86 - Durante a Revolução Francesa, um certo padre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Niollant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escondeu-se no pequeno castelo de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L’Escarbas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Pagou amplamente a hospitalidade do velho fidalgo ocupando-se da educação de sua filha,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Anaïs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A presença da mãe em nada modificou essa educação masculina dada a uma jovem criatura já muito inclinada à independência em virtude da vida no campo. O padre transmitiu à aluna sua intrepidez de opiniões e sua facilidade de julgamento, sem pensar que essas qualidades, tão necessárias num homem, se tornam defeitos numa mulher destinada aos humildes afazeres de mãe de família. Embora o padre recomendasse continuamente à aluna ser tanto mais graciosa e modesta quanto seu saber era mais extenso, a senhorita de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Nègrepelisse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ficou com excelente opinião de si mesma. BALZAC, H. Ilusões perdidas. São Paulo: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Penguin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Classics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Cia. das Letras, 2011 (adaptado). O comportamento desenvolvido pela personagem evidencia uma postura de </a:t>
            </a:r>
            <a:endParaRPr lang="pt-BR" sz="2000" b="0" dirty="0">
              <a:effectLst/>
            </a:endParaRPr>
          </a:p>
          <a:p>
            <a:pPr rtl="0"/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abandono de laços afetivos. </a:t>
            </a:r>
            <a:endParaRPr lang="pt-BR" sz="2000" b="0" dirty="0">
              <a:effectLst/>
            </a:endParaRPr>
          </a:p>
          <a:p>
            <a:pPr rtl="0"/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negação da ideia de subjetividade. </a:t>
            </a:r>
            <a:endParaRPr lang="pt-BR" sz="2000" b="0" dirty="0">
              <a:effectLst/>
            </a:endParaRPr>
          </a:p>
          <a:p>
            <a:pPr rtl="0"/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aceitação da hierarquia de gênero. </a:t>
            </a:r>
            <a:endParaRPr lang="pt-BR" sz="2000" b="0" dirty="0">
              <a:effectLst/>
            </a:endParaRPr>
          </a:p>
          <a:p>
            <a:pPr rtl="0"/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 consolidação da estratificação social. </a:t>
            </a:r>
            <a:endParaRPr lang="pt-BR" sz="2000" b="0" dirty="0">
              <a:effectLst/>
            </a:endParaRPr>
          </a:p>
          <a:p>
            <a:pPr rtl="0"/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 ruptura de valores institucionalizados.</a:t>
            </a:r>
            <a:endParaRPr lang="pt-BR" sz="2000" b="0" dirty="0">
              <a:effectLst/>
            </a:endParaRPr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118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DD09A-285E-816F-DD34-6B619933F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AE651AC-F625-B806-E495-B3C83DBCD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BB544C39-256A-30A3-05F9-7D8CC610AF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900953"/>
            <a:ext cx="12191999" cy="545950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C798EF9-3B89-51C2-0E78-F48DB909F6AD}"/>
              </a:ext>
            </a:extLst>
          </p:cNvPr>
          <p:cNvSpPr txBox="1"/>
          <p:nvPr/>
        </p:nvSpPr>
        <p:spPr>
          <a:xfrm>
            <a:off x="4158503" y="312875"/>
            <a:ext cx="6192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1800" b="1" dirty="0">
                <a:latin typeface="Times New Roman"/>
                <a:cs typeface="Times New Roman"/>
              </a:rPr>
              <a:t>A</a:t>
            </a:r>
            <a:r>
              <a:rPr lang="pt-BR" sz="1800" b="1" spc="-100" dirty="0">
                <a:latin typeface="Times New Roman"/>
                <a:cs typeface="Times New Roman"/>
              </a:rPr>
              <a:t> </a:t>
            </a:r>
            <a:r>
              <a:rPr lang="pt-BR" sz="1800" b="1" dirty="0">
                <a:latin typeface="Times New Roman"/>
                <a:cs typeface="Times New Roman"/>
              </a:rPr>
              <a:t>Europa</a:t>
            </a:r>
            <a:r>
              <a:rPr lang="pt-BR" sz="1800" b="1" spc="-55" dirty="0">
                <a:latin typeface="Times New Roman"/>
                <a:cs typeface="Times New Roman"/>
              </a:rPr>
              <a:t> </a:t>
            </a:r>
            <a:r>
              <a:rPr lang="pt-BR" sz="1800" b="1" dirty="0">
                <a:latin typeface="Times New Roman"/>
                <a:cs typeface="Times New Roman"/>
              </a:rPr>
              <a:t>de</a:t>
            </a:r>
            <a:r>
              <a:rPr lang="pt-BR" sz="1800" b="1" spc="-40" dirty="0">
                <a:latin typeface="Times New Roman"/>
                <a:cs typeface="Times New Roman"/>
              </a:rPr>
              <a:t> </a:t>
            </a:r>
            <a:r>
              <a:rPr lang="pt-BR" sz="1800" b="1" spc="-10" dirty="0">
                <a:latin typeface="Times New Roman"/>
                <a:cs typeface="Times New Roman"/>
              </a:rPr>
              <a:t>Napoleão </a:t>
            </a:r>
            <a:r>
              <a:rPr lang="pt-BR" sz="1800" b="1" spc="-20" dirty="0">
                <a:latin typeface="Times New Roman"/>
                <a:cs typeface="Times New Roman"/>
              </a:rPr>
              <a:t>1812</a:t>
            </a:r>
            <a:endParaRPr lang="pt-BR" sz="1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0648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803FA-06AA-6C9F-6EEF-925500619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298467B-D9FB-7347-B293-FBE94C905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924BEAB1-7E27-7CCD-B9C7-CDF6950D0F4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93377"/>
            <a:ext cx="12192000" cy="549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3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7BDD2-950F-1318-1A23-22D612B90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76EAD63-4092-923B-1B29-F4F66516B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192000" cy="6858000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E93DD3D3-0217-9F4F-DF53-193A0C8F77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874058"/>
            <a:ext cx="12039600" cy="543261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D21CE13-E884-6092-CABA-49682823F719}"/>
              </a:ext>
            </a:extLst>
          </p:cNvPr>
          <p:cNvSpPr txBox="1"/>
          <p:nvPr/>
        </p:nvSpPr>
        <p:spPr>
          <a:xfrm>
            <a:off x="2679327" y="322729"/>
            <a:ext cx="6192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pt-BR"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pt-BR" sz="1800" dirty="0">
                <a:solidFill>
                  <a:srgbClr val="FFFFFF"/>
                </a:solidFill>
                <a:latin typeface="Times New Roman"/>
                <a:cs typeface="Times New Roman"/>
              </a:rPr>
              <a:t>Europa</a:t>
            </a:r>
            <a:r>
              <a:rPr lang="pt-BR"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pt-BR" sz="1800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lang="pt-BR"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pt-BR" sz="1800" b="1" dirty="0">
                <a:latin typeface="Times New Roman"/>
                <a:cs typeface="Times New Roman"/>
              </a:rPr>
              <a:t>Congresso</a:t>
            </a:r>
            <a:r>
              <a:rPr lang="pt-BR"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pt-BR" sz="1800" b="1" dirty="0">
                <a:latin typeface="Times New Roman"/>
                <a:cs typeface="Times New Roman"/>
              </a:rPr>
              <a:t>de</a:t>
            </a:r>
            <a:r>
              <a:rPr lang="pt-BR"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pt-BR" sz="1800" b="1" spc="-10" dirty="0">
                <a:latin typeface="Times New Roman"/>
                <a:cs typeface="Times New Roman"/>
              </a:rPr>
              <a:t>Viena</a:t>
            </a:r>
            <a:r>
              <a:rPr lang="pt-BR"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pt-BR" sz="1800" b="1" spc="-20" dirty="0">
                <a:latin typeface="Times New Roman"/>
                <a:cs typeface="Times New Roman"/>
              </a:rPr>
              <a:t>1815</a:t>
            </a:r>
            <a:endParaRPr lang="pt-BR" sz="1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040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1B714-A81E-F903-AA7C-22550C996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C8E1E3B-64A7-D35B-0AFB-73B56E208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8E42C41-E1D0-248D-9367-BA6434AC209B}"/>
              </a:ext>
            </a:extLst>
          </p:cNvPr>
          <p:cNvSpPr txBox="1"/>
          <p:nvPr/>
        </p:nvSpPr>
        <p:spPr>
          <a:xfrm>
            <a:off x="-1" y="0"/>
            <a:ext cx="10730754" cy="6537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000240" algn="r">
              <a:lnSpc>
                <a:spcPct val="100000"/>
              </a:lnSpc>
              <a:spcBef>
                <a:spcPts val="100"/>
              </a:spcBef>
            </a:pPr>
            <a:r>
              <a:rPr lang="pt-BR" b="1" dirty="0">
                <a:latin typeface="Arial"/>
                <a:cs typeface="Arial"/>
              </a:rPr>
              <a:t>Fases do Regime de   Napoleão</a:t>
            </a:r>
          </a:p>
          <a:p>
            <a:pPr marR="7000240" algn="r">
              <a:lnSpc>
                <a:spcPct val="100000"/>
              </a:lnSpc>
              <a:spcBef>
                <a:spcPts val="100"/>
              </a:spcBef>
            </a:pPr>
            <a:endParaRPr lang="pt-BR" sz="1600" dirty="0">
              <a:latin typeface="Arial"/>
              <a:cs typeface="Arial"/>
            </a:endParaRPr>
          </a:p>
          <a:p>
            <a:pPr marL="340995" marR="7050405" indent="-340995" algn="r">
              <a:lnSpc>
                <a:spcPct val="100000"/>
              </a:lnSpc>
              <a:buAutoNum type="romanUcPeriod"/>
              <a:tabLst>
                <a:tab pos="340995" algn="l"/>
              </a:tabLst>
            </a:pPr>
            <a:r>
              <a:rPr lang="pt-BR" sz="1600" b="1" dirty="0">
                <a:latin typeface="Arial"/>
                <a:cs typeface="Arial"/>
              </a:rPr>
              <a:t>O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Consulado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(1799-</a:t>
            </a:r>
            <a:r>
              <a:rPr lang="pt-BR" sz="1600" b="1" spc="-10" dirty="0">
                <a:latin typeface="Arial"/>
                <a:cs typeface="Arial"/>
              </a:rPr>
              <a:t>1804)</a:t>
            </a:r>
            <a:endParaRPr lang="pt-BR" sz="1600" dirty="0">
              <a:latin typeface="Arial"/>
              <a:cs typeface="Arial"/>
            </a:endParaRPr>
          </a:p>
          <a:p>
            <a:pPr marL="926465" lvl="1" indent="-431165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Nova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constituição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por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plebiscito</a:t>
            </a:r>
            <a:endParaRPr lang="pt-BR" sz="1600" dirty="0">
              <a:latin typeface="Arial"/>
              <a:cs typeface="Arial"/>
            </a:endParaRPr>
          </a:p>
          <a:p>
            <a:pPr marL="926465" lvl="1" indent="-431165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Napoleão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como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Cônsul</a:t>
            </a:r>
            <a:endParaRPr lang="pt-BR" sz="1600" dirty="0">
              <a:latin typeface="Arial"/>
              <a:cs typeface="Arial"/>
            </a:endParaRPr>
          </a:p>
          <a:p>
            <a:pPr marL="926465" lvl="1" indent="-431165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1800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1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Banco</a:t>
            </a:r>
            <a:r>
              <a:rPr lang="pt-BR" sz="1600" b="1" spc="-1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da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França</a:t>
            </a:r>
            <a:endParaRPr lang="pt-BR" sz="1600" dirty="0">
              <a:latin typeface="Arial"/>
              <a:cs typeface="Arial"/>
            </a:endParaRPr>
          </a:p>
          <a:p>
            <a:pPr marL="926465" lvl="1" indent="-431165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1801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8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A</a:t>
            </a:r>
            <a:r>
              <a:rPr lang="pt-BR" sz="1600" b="1" spc="-8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Concordata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Religiosa</a:t>
            </a:r>
            <a:endParaRPr lang="pt-BR" sz="1600" dirty="0">
              <a:latin typeface="Arial"/>
              <a:cs typeface="Arial"/>
            </a:endParaRPr>
          </a:p>
          <a:p>
            <a:pPr marL="926465" lvl="1" indent="-420370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1803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Caderneta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de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trabalho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e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proibição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da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greve</a:t>
            </a:r>
            <a:endParaRPr lang="pt-BR" sz="1600" dirty="0">
              <a:latin typeface="Arial"/>
              <a:cs typeface="Arial"/>
            </a:endParaRPr>
          </a:p>
          <a:p>
            <a:pPr marL="926465" lvl="1" indent="-386080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1804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Código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Civil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Napoleônico</a:t>
            </a:r>
            <a:endParaRPr lang="pt-BR" sz="1600" dirty="0">
              <a:latin typeface="Arial"/>
              <a:cs typeface="Arial"/>
            </a:endParaRPr>
          </a:p>
          <a:p>
            <a:pPr marL="926465" lvl="1" indent="-442595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Restabelecimento</a:t>
            </a:r>
            <a:r>
              <a:rPr lang="pt-BR" sz="1600" b="1" spc="-6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do</a:t>
            </a:r>
            <a:r>
              <a:rPr lang="pt-BR" sz="1600" b="1" spc="-6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sufrágio</a:t>
            </a:r>
            <a:r>
              <a:rPr lang="pt-BR" sz="1600" b="1" spc="-65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universal</a:t>
            </a:r>
          </a:p>
          <a:p>
            <a:pPr marL="483870" lvl="1">
              <a:lnSpc>
                <a:spcPct val="100000"/>
              </a:lnSpc>
              <a:tabLst>
                <a:tab pos="926465" algn="l"/>
              </a:tabLst>
            </a:pPr>
            <a:endParaRPr lang="pt-BR" sz="1600" b="1" spc="-10" dirty="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  <a:tabLst>
                <a:tab pos="469265" algn="l"/>
              </a:tabLst>
            </a:pPr>
            <a:r>
              <a:rPr lang="pt-BR" sz="1600" b="1" dirty="0">
                <a:latin typeface="Arial"/>
                <a:cs typeface="Arial"/>
              </a:rPr>
              <a:t>             II.    O</a:t>
            </a:r>
            <a:r>
              <a:rPr lang="pt-BR" sz="1600" b="1" spc="-6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Império</a:t>
            </a:r>
            <a:r>
              <a:rPr lang="pt-BR" sz="1600" b="1" spc="-5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Napoleônico</a:t>
            </a:r>
            <a:r>
              <a:rPr lang="pt-BR" sz="1600" b="1" spc="-5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(1804-</a:t>
            </a:r>
            <a:r>
              <a:rPr lang="pt-BR" sz="1600" b="1" spc="-10" dirty="0">
                <a:latin typeface="Arial"/>
                <a:cs typeface="Arial"/>
              </a:rPr>
              <a:t>1814)</a:t>
            </a:r>
          </a:p>
          <a:p>
            <a:pPr marL="71755">
              <a:lnSpc>
                <a:spcPct val="100000"/>
              </a:lnSpc>
              <a:tabLst>
                <a:tab pos="469265" algn="l"/>
              </a:tabLst>
            </a:pPr>
            <a:endParaRPr lang="pt-BR" sz="1600" dirty="0">
              <a:latin typeface="Arial"/>
              <a:cs typeface="Arial"/>
            </a:endParaRPr>
          </a:p>
          <a:p>
            <a:pPr marL="926465" lvl="1" indent="-431165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1804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Napoleão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é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declarado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Imperador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por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plebiscito</a:t>
            </a:r>
            <a:endParaRPr lang="pt-BR" sz="1600" dirty="0">
              <a:latin typeface="Arial"/>
              <a:cs typeface="Arial"/>
            </a:endParaRPr>
          </a:p>
          <a:p>
            <a:pPr marL="926465" lvl="1" indent="-431165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1805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1809: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Conquista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francesa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da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spc="-10" dirty="0" err="1">
                <a:latin typeface="Arial"/>
                <a:cs typeface="Arial"/>
              </a:rPr>
              <a:t>europa</a:t>
            </a:r>
            <a:endParaRPr lang="pt-BR" sz="1600" dirty="0">
              <a:latin typeface="Arial"/>
              <a:cs typeface="Arial"/>
            </a:endParaRPr>
          </a:p>
          <a:p>
            <a:pPr marL="926465" lvl="1" indent="-431165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1805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Batalha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de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Trafalgar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e</a:t>
            </a:r>
            <a:r>
              <a:rPr lang="pt-BR" sz="1600" b="1" spc="-85" dirty="0">
                <a:latin typeface="Arial"/>
                <a:cs typeface="Arial"/>
              </a:rPr>
              <a:t> </a:t>
            </a:r>
            <a:r>
              <a:rPr lang="pt-BR" sz="1600" b="1" spc="-10" dirty="0" err="1">
                <a:latin typeface="Arial"/>
                <a:cs typeface="Arial"/>
              </a:rPr>
              <a:t>Austerlitz</a:t>
            </a:r>
            <a:endParaRPr lang="pt-BR" sz="1600" dirty="0">
              <a:latin typeface="Arial"/>
              <a:cs typeface="Arial"/>
            </a:endParaRPr>
          </a:p>
          <a:p>
            <a:pPr marL="926465" lvl="1" indent="-431165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1806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Fim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do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Sacro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Império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e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início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da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Confederação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do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spc="-20" dirty="0">
                <a:latin typeface="Arial"/>
                <a:cs typeface="Arial"/>
              </a:rPr>
              <a:t>Reno</a:t>
            </a:r>
            <a:endParaRPr lang="pt-BR" sz="1600" dirty="0">
              <a:latin typeface="Arial"/>
              <a:cs typeface="Arial"/>
            </a:endParaRPr>
          </a:p>
          <a:p>
            <a:pPr marL="926465" lvl="1" indent="-420370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1806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Bloqueio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Continental</a:t>
            </a:r>
            <a:endParaRPr lang="pt-BR" sz="1600" dirty="0">
              <a:latin typeface="Arial"/>
              <a:cs typeface="Arial"/>
            </a:endParaRPr>
          </a:p>
          <a:p>
            <a:pPr marL="926465" lvl="1" indent="-386080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1807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Invasão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de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Portugal</a:t>
            </a:r>
            <a:endParaRPr lang="pt-BR" sz="1600" dirty="0">
              <a:latin typeface="Arial"/>
              <a:cs typeface="Arial"/>
            </a:endParaRPr>
          </a:p>
          <a:p>
            <a:pPr marL="926465" lvl="1" indent="-442595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1808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Submissão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da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Espanha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e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dos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Estados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pontificais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prisão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do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spc="-20" dirty="0">
                <a:latin typeface="Arial"/>
                <a:cs typeface="Arial"/>
              </a:rPr>
              <a:t>papa</a:t>
            </a:r>
            <a:endParaRPr lang="pt-BR" sz="1600" dirty="0">
              <a:latin typeface="Arial"/>
              <a:cs typeface="Arial"/>
            </a:endParaRPr>
          </a:p>
          <a:p>
            <a:pPr marL="926465" lvl="1" indent="-431165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1809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Código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Penal</a:t>
            </a:r>
            <a:endParaRPr lang="pt-BR" sz="1600" dirty="0">
              <a:latin typeface="Arial"/>
              <a:cs typeface="Arial"/>
            </a:endParaRPr>
          </a:p>
          <a:p>
            <a:pPr marL="926465" lvl="1" indent="-340995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1811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9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Apogeu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do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Império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Napoleônico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implementação</a:t>
            </a:r>
            <a:r>
              <a:rPr lang="pt-BR" sz="1600" b="1" spc="-3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do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modelo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francês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em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toda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a</a:t>
            </a:r>
            <a:r>
              <a:rPr lang="pt-BR" sz="1600" b="1" spc="-35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Europa</a:t>
            </a:r>
            <a:endParaRPr lang="pt-BR" sz="1600" dirty="0">
              <a:latin typeface="Arial"/>
              <a:cs typeface="Arial"/>
            </a:endParaRPr>
          </a:p>
          <a:p>
            <a:pPr marL="926465" lvl="1" indent="-397510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1812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Invasão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da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Rússia</a:t>
            </a:r>
            <a:endParaRPr lang="pt-BR" sz="1600" dirty="0">
              <a:latin typeface="Arial"/>
              <a:cs typeface="Arial"/>
            </a:endParaRPr>
          </a:p>
          <a:p>
            <a:pPr marL="926465" lvl="1" indent="-431165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1813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Derrota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de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Napoleão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na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Batalha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das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Nações</a:t>
            </a:r>
            <a:endParaRPr lang="pt-BR" sz="1600" dirty="0">
              <a:latin typeface="Arial"/>
              <a:cs typeface="Arial"/>
            </a:endParaRPr>
          </a:p>
          <a:p>
            <a:pPr marL="926465" lvl="1" indent="-408940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1814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1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Os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100</a:t>
            </a:r>
            <a:r>
              <a:rPr lang="pt-BR" sz="1600" b="1" spc="-1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dias</a:t>
            </a:r>
            <a:r>
              <a:rPr lang="pt-BR" sz="1600" b="1" spc="-1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e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Waterloo</a:t>
            </a:r>
            <a:endParaRPr lang="pt-BR" sz="1600" dirty="0">
              <a:latin typeface="Arial"/>
              <a:cs typeface="Arial"/>
            </a:endParaRPr>
          </a:p>
          <a:p>
            <a:pPr marL="926465" lvl="1" indent="-454025">
              <a:lnSpc>
                <a:spcPct val="100000"/>
              </a:lnSpc>
              <a:buAutoNum type="alphaUcPeriod"/>
              <a:tabLst>
                <a:tab pos="926465" algn="l"/>
              </a:tabLst>
            </a:pPr>
            <a:r>
              <a:rPr lang="pt-BR" sz="1600" b="1" dirty="0">
                <a:latin typeface="Arial"/>
                <a:cs typeface="Arial"/>
              </a:rPr>
              <a:t>1815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-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Congresso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de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Viena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e</a:t>
            </a:r>
            <a:r>
              <a:rPr lang="pt-BR" sz="1600" b="1" spc="-20" dirty="0">
                <a:latin typeface="Arial"/>
                <a:cs typeface="Arial"/>
              </a:rPr>
              <a:t> </a:t>
            </a:r>
            <a:r>
              <a:rPr lang="pt-BR" sz="1600" b="1" dirty="0">
                <a:latin typeface="Arial"/>
                <a:cs typeface="Arial"/>
              </a:rPr>
              <a:t>a</a:t>
            </a:r>
            <a:r>
              <a:rPr lang="pt-BR" sz="1600" b="1" spc="-25" dirty="0">
                <a:latin typeface="Arial"/>
                <a:cs typeface="Arial"/>
              </a:rPr>
              <a:t> </a:t>
            </a:r>
            <a:r>
              <a:rPr lang="pt-BR" sz="1600" b="1" spc="-10" dirty="0">
                <a:latin typeface="Arial"/>
                <a:cs typeface="Arial"/>
              </a:rPr>
              <a:t>Restauração</a:t>
            </a:r>
            <a:endParaRPr lang="pt-BR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33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BB6C6D1-73F8-4592-8AC1-1149510D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0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38807D6-4BF6-4C09-AC35-424356053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83B85A7-1BCE-B52C-88DA-3F72DD159D0A}"/>
              </a:ext>
            </a:extLst>
          </p:cNvPr>
          <p:cNvSpPr txBox="1"/>
          <p:nvPr/>
        </p:nvSpPr>
        <p:spPr>
          <a:xfrm>
            <a:off x="0" y="1062317"/>
            <a:ext cx="1207097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1200"/>
              </a:spcAft>
            </a:pPr>
            <a:r>
              <a:rPr lang="pt-BR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ENEM 2024 75 - Os salões permitiam aos escritores da época do Iluminismo adentrar no universo dos poderosos. Figuras como as de Voltaire e </a:t>
            </a:r>
            <a:r>
              <a:rPr lang="pt-BR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Duclos</a:t>
            </a:r>
            <a:r>
              <a:rPr lang="pt-BR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exortavam seus “irmãos” a aproveitarem da mobilidade que era oferecida pela ordem social do Antigo Regime, juntando-se à elite. Nos últimos decênios do Ancien Régime, ele foi se tornando cada vez mais o reduto dos filósofos do Alto Iluminismo, que deixavam os cafés para os tipos inferiores de literário. Com efeito, os cafés se constituíram na antítese lógica dos salões. Eles eram abertos a todos, a um passo da rua. Como é possível constatar, salões e cafés constituem interessantes instituições do espaço público literário através das quais é possível vislumbrar as bases sociais nas quais se assentavam o Alto e o Baixo Iluminismo. </a:t>
            </a:r>
            <a:r>
              <a:rPr lang="pt-BR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HABERMAS, J. Mudança estrutural da esfera pública: investigações quanto a uma categoria da sociedade burguesa. Rio de Janeiro: Tempo Brasileiro, 1984 (adaptado).</a:t>
            </a:r>
            <a:r>
              <a:rPr lang="pt-BR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No período iluminista, os espaços sociais mencionados contribuíram para </a:t>
            </a:r>
            <a:endParaRPr lang="pt-BR" b="0" dirty="0">
              <a:effectLst/>
            </a:endParaRPr>
          </a:p>
          <a:p>
            <a:pPr rtl="0">
              <a:spcAft>
                <a:spcPts val="1200"/>
              </a:spcAft>
            </a:pPr>
            <a:r>
              <a:rPr lang="pt-BR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A) segregar pensadores e aumentar a circulação de ideias. </a:t>
            </a:r>
            <a:endParaRPr lang="pt-BR" b="0" dirty="0">
              <a:effectLst/>
            </a:endParaRPr>
          </a:p>
          <a:p>
            <a:pPr rtl="0">
              <a:spcAft>
                <a:spcPts val="1200"/>
              </a:spcAft>
            </a:pPr>
            <a:r>
              <a:rPr lang="pt-BR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B) apoiar revolucionários e perseguir a nobreza local. </a:t>
            </a:r>
            <a:endParaRPr lang="pt-BR" b="0" dirty="0">
              <a:effectLst/>
            </a:endParaRPr>
          </a:p>
          <a:p>
            <a:pPr rtl="0">
              <a:spcAft>
                <a:spcPts val="1200"/>
              </a:spcAft>
            </a:pPr>
            <a:r>
              <a:rPr lang="pt-BR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C) rejeitar poetisas e proibir a entrada de mulheres. </a:t>
            </a:r>
            <a:endParaRPr lang="pt-BR" b="0" dirty="0">
              <a:effectLst/>
            </a:endParaRPr>
          </a:p>
          <a:p>
            <a:pPr rtl="0">
              <a:spcAft>
                <a:spcPts val="1200"/>
              </a:spcAft>
            </a:pPr>
            <a:r>
              <a:rPr lang="pt-BR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D) censurar cronistas e coibir o patrocínio editorial. </a:t>
            </a:r>
            <a:endParaRPr lang="pt-BR" b="0" dirty="0">
              <a:effectLst/>
            </a:endParaRPr>
          </a:p>
          <a:p>
            <a:pPr rtl="0">
              <a:spcAft>
                <a:spcPts val="1200"/>
              </a:spcAft>
            </a:pPr>
            <a:r>
              <a:rPr lang="pt-BR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E) integrar artistas e ampliar o comércio urbano.</a:t>
            </a:r>
            <a:endParaRPr lang="pt-BR" b="0" dirty="0">
              <a:effectLst/>
            </a:endParaRPr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528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1AD3D-0869-7194-CCC7-C5F6FE438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163FD16-6B4B-2268-3228-647F7F8D7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19F93D42-2851-C58F-746C-C610279E08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12192000" cy="5728447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5E1F989D-3987-E2C2-2070-B80FB883A7A4}"/>
              </a:ext>
            </a:extLst>
          </p:cNvPr>
          <p:cNvSpPr txBox="1"/>
          <p:nvPr/>
        </p:nvSpPr>
        <p:spPr>
          <a:xfrm>
            <a:off x="0" y="0"/>
            <a:ext cx="4345305" cy="2895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</a:pP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900" spc="-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 MT"/>
                <a:cs typeface="Arial MT"/>
              </a:rPr>
              <a:t>Destruição</a:t>
            </a:r>
            <a:r>
              <a:rPr sz="1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Chá</a:t>
            </a:r>
            <a:r>
              <a:rPr sz="1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sz="19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Porto</a:t>
            </a:r>
            <a:r>
              <a:rPr sz="1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 MT"/>
                <a:cs typeface="Arial MT"/>
              </a:rPr>
              <a:t>Boston</a:t>
            </a:r>
            <a:endParaRPr sz="1900" dirty="0">
              <a:latin typeface="Arial MT"/>
              <a:cs typeface="Arial MT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FE977628-1E37-695E-7D97-AB3B91B42262}"/>
              </a:ext>
            </a:extLst>
          </p:cNvPr>
          <p:cNvSpPr txBox="1"/>
          <p:nvPr/>
        </p:nvSpPr>
        <p:spPr>
          <a:xfrm>
            <a:off x="0" y="289560"/>
            <a:ext cx="2541494" cy="28212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75"/>
              </a:lnSpc>
            </a:pP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Nathaniel</a:t>
            </a:r>
            <a:r>
              <a:rPr sz="1900" spc="-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 MT"/>
                <a:cs typeface="Arial MT"/>
              </a:rPr>
              <a:t>Currier</a:t>
            </a:r>
            <a:r>
              <a:rPr lang="pt-BR" sz="1900" spc="-10" dirty="0">
                <a:solidFill>
                  <a:srgbClr val="FFFFFF"/>
                </a:solidFill>
                <a:latin typeface="Arial MT"/>
                <a:cs typeface="Arial MT"/>
              </a:rPr>
              <a:t>, 1846</a:t>
            </a:r>
            <a:endParaRPr sz="19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34578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5C145-86DD-0AC7-5FDA-56A434D66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F208C7-D78D-FC44-891E-DCC8E41B5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2">
            <a:extLst>
              <a:ext uri="{FF2B5EF4-FFF2-40B4-BE49-F238E27FC236}">
                <a16:creationId xmlns:a16="http://schemas.microsoft.com/office/drawing/2014/main" id="{88CE6BBE-179B-0E44-C360-67B82A79399A}"/>
              </a:ext>
            </a:extLst>
          </p:cNvPr>
          <p:cNvGrpSpPr/>
          <p:nvPr/>
        </p:nvGrpSpPr>
        <p:grpSpPr>
          <a:xfrm>
            <a:off x="-1" y="0"/>
            <a:ext cx="12192001" cy="6414247"/>
            <a:chOff x="-1" y="-949315"/>
            <a:chExt cx="12192001" cy="7807315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30CBC833-F0AB-77E3-3EBF-69B3EE14DAF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B179DA63-F31C-A239-BFBD-63435B4A0044}"/>
                </a:ext>
              </a:extLst>
            </p:cNvPr>
            <p:cNvSpPr/>
            <p:nvPr/>
          </p:nvSpPr>
          <p:spPr>
            <a:xfrm>
              <a:off x="-1" y="-949315"/>
              <a:ext cx="8471647" cy="720172"/>
            </a:xfrm>
            <a:custGeom>
              <a:avLst/>
              <a:gdLst/>
              <a:ahLst/>
              <a:cxnLst/>
              <a:rect l="l" t="t" r="r" b="b"/>
              <a:pathLst>
                <a:path w="5702300" h="1290955">
                  <a:moveTo>
                    <a:pt x="5702100" y="1290899"/>
                  </a:moveTo>
                  <a:lnTo>
                    <a:pt x="0" y="1290899"/>
                  </a:lnTo>
                  <a:lnTo>
                    <a:pt x="0" y="0"/>
                  </a:lnTo>
                  <a:lnTo>
                    <a:pt x="5702100" y="0"/>
                  </a:lnTo>
                  <a:lnTo>
                    <a:pt x="5702100" y="12908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5">
            <a:extLst>
              <a:ext uri="{FF2B5EF4-FFF2-40B4-BE49-F238E27FC236}">
                <a16:creationId xmlns:a16="http://schemas.microsoft.com/office/drawing/2014/main" id="{FB488252-ABBF-542C-5C7D-F962A18910EE}"/>
              </a:ext>
            </a:extLst>
          </p:cNvPr>
          <p:cNvSpPr txBox="1"/>
          <p:nvPr/>
        </p:nvSpPr>
        <p:spPr>
          <a:xfrm>
            <a:off x="-2" y="5566"/>
            <a:ext cx="8150893" cy="59727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250"/>
              </a:lnSpc>
              <a:spcBef>
                <a:spcPts val="200"/>
              </a:spcBef>
            </a:pP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Louis</a:t>
            </a:r>
            <a:r>
              <a:rPr sz="19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XVI,</a:t>
            </a:r>
            <a:r>
              <a:rPr sz="19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King</a:t>
            </a:r>
            <a:r>
              <a:rPr sz="19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9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France</a:t>
            </a:r>
            <a:r>
              <a:rPr sz="19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9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Navarre,</a:t>
            </a:r>
            <a:r>
              <a:rPr sz="19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 MT"/>
                <a:cs typeface="Arial MT"/>
              </a:rPr>
              <a:t>wearing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his</a:t>
            </a:r>
            <a:r>
              <a:rPr sz="19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grand</a:t>
            </a:r>
            <a:r>
              <a:rPr sz="19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royal</a:t>
            </a:r>
            <a:r>
              <a:rPr sz="19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costume</a:t>
            </a:r>
            <a:r>
              <a:rPr sz="19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9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pt-BR" sz="1900" spc="-10" dirty="0">
                <a:solidFill>
                  <a:srgbClr val="FFFFFF"/>
                </a:solidFill>
                <a:latin typeface="Arial MT"/>
                <a:cs typeface="Arial MT"/>
              </a:rPr>
              <a:t>Antoine-</a:t>
            </a:r>
            <a:r>
              <a:rPr lang="pt-BR" sz="1900" dirty="0">
                <a:solidFill>
                  <a:srgbClr val="FFFFFF"/>
                </a:solidFill>
                <a:latin typeface="Arial MT"/>
                <a:cs typeface="Arial MT"/>
              </a:rPr>
              <a:t>François</a:t>
            </a:r>
            <a:r>
              <a:rPr lang="pt-BR" sz="19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pt-BR" sz="1900" spc="-10" dirty="0" err="1">
                <a:solidFill>
                  <a:srgbClr val="FFFFFF"/>
                </a:solidFill>
                <a:latin typeface="Arial MT"/>
                <a:cs typeface="Arial MT"/>
              </a:rPr>
              <a:t>Callet</a:t>
            </a:r>
            <a:r>
              <a:rPr lang="pt-BR" sz="1900" spc="-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00" spc="-20" dirty="0">
                <a:solidFill>
                  <a:srgbClr val="FFFFFF"/>
                </a:solidFill>
                <a:latin typeface="Arial MT"/>
                <a:cs typeface="Arial MT"/>
              </a:rPr>
              <a:t>1779</a:t>
            </a:r>
            <a:endParaRPr sz="19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83420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C3533-10FC-38E7-FE39-2673125D8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A37C74B-5B36-BE69-1DB9-CCF0CF7B9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0435D1EE-D5E7-D7F5-7B80-E3D3EBE263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33718"/>
            <a:ext cx="12192000" cy="5567082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0764E00-2A6E-5C66-6013-C2829BE279ED}"/>
              </a:ext>
            </a:extLst>
          </p:cNvPr>
          <p:cNvSpPr txBox="1"/>
          <p:nvPr/>
        </p:nvSpPr>
        <p:spPr>
          <a:xfrm>
            <a:off x="167341" y="995448"/>
            <a:ext cx="3238500" cy="17437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389255">
              <a:lnSpc>
                <a:spcPts val="2250"/>
              </a:lnSpc>
              <a:spcBef>
                <a:spcPts val="200"/>
              </a:spcBef>
            </a:pPr>
            <a:r>
              <a:rPr sz="1900" spc="-10" dirty="0">
                <a:latin typeface="Arial MT"/>
                <a:cs typeface="Arial MT"/>
              </a:rPr>
              <a:t>“Você</a:t>
            </a:r>
            <a:r>
              <a:rPr sz="1900" spc="-9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deveria</a:t>
            </a:r>
            <a:r>
              <a:rPr sz="1900" spc="-9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esperar</a:t>
            </a:r>
            <a:r>
              <a:rPr sz="1900" spc="-95" dirty="0">
                <a:latin typeface="Arial MT"/>
                <a:cs typeface="Arial MT"/>
              </a:rPr>
              <a:t> </a:t>
            </a:r>
            <a:r>
              <a:rPr sz="1900" spc="-25" dirty="0">
                <a:latin typeface="Arial MT"/>
                <a:cs typeface="Arial MT"/>
              </a:rPr>
              <a:t>que </a:t>
            </a:r>
            <a:r>
              <a:rPr sz="1900" dirty="0">
                <a:latin typeface="Arial MT"/>
                <a:cs typeface="Arial MT"/>
              </a:rPr>
              <a:t>esse</a:t>
            </a:r>
            <a:r>
              <a:rPr sz="1900" spc="-8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jogo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termine</a:t>
            </a:r>
            <a:r>
              <a:rPr sz="1900" spc="-7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logo”</a:t>
            </a:r>
            <a:endParaRPr sz="1900" dirty="0">
              <a:latin typeface="Arial MT"/>
              <a:cs typeface="Arial MT"/>
            </a:endParaRPr>
          </a:p>
          <a:p>
            <a:pPr marL="12700" marR="5080">
              <a:lnSpc>
                <a:spcPts val="2250"/>
              </a:lnSpc>
            </a:pPr>
            <a:r>
              <a:rPr sz="1900" dirty="0">
                <a:latin typeface="Arial MT"/>
                <a:cs typeface="Arial MT"/>
              </a:rPr>
              <a:t>O</a:t>
            </a:r>
            <a:r>
              <a:rPr sz="1900" spc="-95" dirty="0">
                <a:latin typeface="Arial MT"/>
                <a:cs typeface="Arial MT"/>
              </a:rPr>
              <a:t> </a:t>
            </a:r>
            <a:r>
              <a:rPr sz="1900" spc="-30" dirty="0">
                <a:latin typeface="Arial MT"/>
                <a:cs typeface="Arial MT"/>
              </a:rPr>
              <a:t>Terceiro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Estado</a:t>
            </a:r>
            <a:r>
              <a:rPr sz="1900" spc="-6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carregando </a:t>
            </a:r>
            <a:r>
              <a:rPr sz="1900" dirty="0">
                <a:latin typeface="Arial MT"/>
                <a:cs typeface="Arial MT"/>
              </a:rPr>
              <a:t>o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Clero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e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a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Nobreza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spc="-25" dirty="0">
                <a:latin typeface="Arial MT"/>
                <a:cs typeface="Arial MT"/>
              </a:rPr>
              <a:t>nas </a:t>
            </a:r>
            <a:r>
              <a:rPr sz="1900" spc="-10" dirty="0">
                <a:latin typeface="Arial MT"/>
                <a:cs typeface="Arial MT"/>
              </a:rPr>
              <a:t>costas.</a:t>
            </a:r>
            <a:endParaRPr sz="1900" dirty="0">
              <a:latin typeface="Arial MT"/>
              <a:cs typeface="Arial MT"/>
            </a:endParaRPr>
          </a:p>
          <a:p>
            <a:pPr marL="12700">
              <a:lnSpc>
                <a:spcPts val="2180"/>
              </a:lnSpc>
            </a:pPr>
            <a:r>
              <a:rPr sz="1900" spc="-20" dirty="0">
                <a:latin typeface="Arial MT"/>
                <a:cs typeface="Arial MT"/>
              </a:rPr>
              <a:t>1789</a:t>
            </a:r>
            <a:endParaRPr sz="19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60864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A8990-B23E-1266-EC7E-887213988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6F4B8F0-FB39-CF7D-B5F7-1CBB4F735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DF5477F3-2BD9-F2B7-028A-58A80998DF12}"/>
              </a:ext>
            </a:extLst>
          </p:cNvPr>
          <p:cNvGrpSpPr/>
          <p:nvPr/>
        </p:nvGrpSpPr>
        <p:grpSpPr>
          <a:xfrm>
            <a:off x="-1" y="0"/>
            <a:ext cx="12192001" cy="6441141"/>
            <a:chOff x="-1" y="-907913"/>
            <a:chExt cx="12192001" cy="7765913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59187883-B4AC-05E8-8453-0412542AACF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97FF7EB-6F64-52CE-4B9F-A1D40335DB2C}"/>
                </a:ext>
              </a:extLst>
            </p:cNvPr>
            <p:cNvSpPr/>
            <p:nvPr/>
          </p:nvSpPr>
          <p:spPr>
            <a:xfrm>
              <a:off x="-1" y="-907913"/>
              <a:ext cx="6096001" cy="745787"/>
            </a:xfrm>
            <a:custGeom>
              <a:avLst/>
              <a:gdLst/>
              <a:ahLst/>
              <a:cxnLst/>
              <a:rect l="l" t="t" r="r" b="b"/>
              <a:pathLst>
                <a:path w="5971540" h="1026794">
                  <a:moveTo>
                    <a:pt x="5971499" y="1026299"/>
                  </a:moveTo>
                  <a:lnTo>
                    <a:pt x="0" y="1026299"/>
                  </a:lnTo>
                  <a:lnTo>
                    <a:pt x="0" y="0"/>
                  </a:lnTo>
                  <a:lnTo>
                    <a:pt x="5971499" y="0"/>
                  </a:lnTo>
                  <a:lnTo>
                    <a:pt x="5971499" y="10262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12700" marR="1760220">
                <a:lnSpc>
                  <a:spcPts val="2250"/>
                </a:lnSpc>
                <a:spcBef>
                  <a:spcPts val="200"/>
                </a:spcBef>
              </a:pPr>
              <a:r>
                <a:rPr lang="pt-BR" sz="1800" dirty="0">
                  <a:solidFill>
                    <a:srgbClr val="FFFFFF"/>
                  </a:solidFill>
                  <a:latin typeface="Arial MT"/>
                  <a:cs typeface="Arial MT"/>
                </a:rPr>
                <a:t>A</a:t>
              </a:r>
              <a:r>
                <a:rPr lang="pt-BR" sz="1800" spc="-21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lang="pt-BR" sz="1800" dirty="0">
                  <a:solidFill>
                    <a:srgbClr val="FFFFFF"/>
                  </a:solidFill>
                  <a:latin typeface="Arial MT"/>
                  <a:cs typeface="Arial MT"/>
                </a:rPr>
                <a:t>Abertura</a:t>
              </a:r>
              <a:r>
                <a:rPr lang="pt-BR" sz="1800" spc="-10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lang="pt-BR" sz="1800" dirty="0">
                  <a:solidFill>
                    <a:srgbClr val="FFFFFF"/>
                  </a:solidFill>
                  <a:latin typeface="Arial MT"/>
                  <a:cs typeface="Arial MT"/>
                </a:rPr>
                <a:t>dos</a:t>
              </a:r>
              <a:r>
                <a:rPr lang="pt-BR" sz="1800" spc="-6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lang="pt-BR" sz="1800" dirty="0">
                  <a:solidFill>
                    <a:srgbClr val="FFFFFF"/>
                  </a:solidFill>
                  <a:latin typeface="Arial MT"/>
                  <a:cs typeface="Arial MT"/>
                </a:rPr>
                <a:t>Estados</a:t>
              </a:r>
              <a:r>
                <a:rPr lang="pt-BR" sz="1800" spc="-6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lang="pt-BR" sz="1800" spc="-10" dirty="0">
                  <a:solidFill>
                    <a:srgbClr val="FFFFFF"/>
                  </a:solidFill>
                  <a:latin typeface="Arial MT"/>
                  <a:cs typeface="Arial MT"/>
                </a:rPr>
                <a:t>Gerais </a:t>
              </a:r>
              <a:r>
                <a:rPr lang="pt-BR" sz="1800" dirty="0">
                  <a:solidFill>
                    <a:srgbClr val="FFFFFF"/>
                  </a:solidFill>
                  <a:latin typeface="Arial MT"/>
                  <a:cs typeface="Arial MT"/>
                </a:rPr>
                <a:t>5</a:t>
              </a:r>
              <a:r>
                <a:rPr lang="pt-BR" sz="1800" spc="-3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lang="pt-BR" sz="1800" dirty="0">
                  <a:solidFill>
                    <a:srgbClr val="FFFFFF"/>
                  </a:solidFill>
                  <a:latin typeface="Arial MT"/>
                  <a:cs typeface="Arial MT"/>
                </a:rPr>
                <a:t>May</a:t>
              </a:r>
              <a:r>
                <a:rPr lang="pt-BR" sz="1800" spc="-3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lang="pt-BR" sz="1800" spc="-20" dirty="0">
                  <a:solidFill>
                    <a:srgbClr val="FFFFFF"/>
                  </a:solidFill>
                  <a:latin typeface="Arial MT"/>
                  <a:cs typeface="Arial MT"/>
                </a:rPr>
                <a:t>1789</a:t>
              </a:r>
              <a:endParaRPr lang="pt-BR" sz="1800" dirty="0">
                <a:latin typeface="Arial MT"/>
                <a:cs typeface="Arial MT"/>
              </a:endParaRPr>
            </a:p>
            <a:p>
              <a:pPr marL="12700">
                <a:lnSpc>
                  <a:spcPts val="2180"/>
                </a:lnSpc>
              </a:pPr>
              <a:r>
                <a:rPr lang="pt-BR" sz="1800" spc="-10" dirty="0">
                  <a:solidFill>
                    <a:srgbClr val="FFFFFF"/>
                  </a:solidFill>
                  <a:latin typeface="Arial MT"/>
                  <a:cs typeface="Arial MT"/>
                </a:rPr>
                <a:t>Isidore-</a:t>
              </a:r>
              <a:r>
                <a:rPr lang="pt-BR" sz="1800" dirty="0" err="1">
                  <a:solidFill>
                    <a:srgbClr val="FFFFFF"/>
                  </a:solidFill>
                  <a:latin typeface="Arial MT"/>
                  <a:cs typeface="Arial MT"/>
                </a:rPr>
                <a:t>Stanislaus</a:t>
              </a:r>
              <a:r>
                <a:rPr lang="pt-BR" sz="1800" spc="-7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lang="pt-BR" sz="1800" dirty="0" err="1">
                  <a:solidFill>
                    <a:srgbClr val="FFFFFF"/>
                  </a:solidFill>
                  <a:latin typeface="Arial MT"/>
                  <a:cs typeface="Arial MT"/>
                </a:rPr>
                <a:t>Helman</a:t>
              </a:r>
              <a:r>
                <a:rPr lang="pt-BR" sz="1800" spc="-7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lang="pt-BR" sz="1800" dirty="0" err="1">
                  <a:solidFill>
                    <a:srgbClr val="FFFFFF"/>
                  </a:solidFill>
                  <a:latin typeface="Arial MT"/>
                  <a:cs typeface="Arial MT"/>
                </a:rPr>
                <a:t>and</a:t>
              </a:r>
              <a:r>
                <a:rPr lang="pt-BR" sz="1800" spc="-7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lang="pt-BR" sz="1800" dirty="0">
                  <a:solidFill>
                    <a:srgbClr val="FFFFFF"/>
                  </a:solidFill>
                  <a:latin typeface="Arial MT"/>
                  <a:cs typeface="Arial MT"/>
                </a:rPr>
                <a:t>Charles</a:t>
              </a:r>
              <a:r>
                <a:rPr lang="pt-BR" sz="1800" spc="-7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lang="pt-BR" sz="1800" spc="-10" dirty="0" err="1">
                  <a:solidFill>
                    <a:srgbClr val="FFFFFF"/>
                  </a:solidFill>
                  <a:latin typeface="Arial MT"/>
                  <a:cs typeface="Arial MT"/>
                </a:rPr>
                <a:t>Monnet</a:t>
              </a:r>
              <a:endParaRPr lang="pt-BR" sz="1800" dirty="0">
                <a:latin typeface="Arial MT"/>
                <a:cs typeface="Arial MT"/>
              </a:endParaRPr>
            </a:p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934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5BB5D-4ACB-D0FC-D847-A09044950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7C38827-00B0-C283-D00A-3AA6FE631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B7BDE8-703F-77F4-451D-FCCF5E6D9047}"/>
              </a:ext>
            </a:extLst>
          </p:cNvPr>
          <p:cNvSpPr txBox="1"/>
          <p:nvPr/>
        </p:nvSpPr>
        <p:spPr>
          <a:xfrm>
            <a:off x="0" y="877468"/>
            <a:ext cx="12192000" cy="4822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3664">
              <a:lnSpc>
                <a:spcPct val="100000"/>
              </a:lnSpc>
              <a:spcBef>
                <a:spcPts val="1055"/>
              </a:spcBef>
            </a:pPr>
            <a:r>
              <a:rPr lang="pt-BR" sz="1400" spc="-10" dirty="0">
                <a:latin typeface="Arial MT"/>
                <a:cs typeface="Arial MT"/>
              </a:rPr>
              <a:t>Declaração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dos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Direitos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Homem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Cidadão</a:t>
            </a:r>
            <a:endParaRPr lang="pt-BR" sz="1400" dirty="0">
              <a:latin typeface="Arial MT"/>
              <a:cs typeface="Arial MT"/>
            </a:endParaRPr>
          </a:p>
          <a:p>
            <a:pPr marL="12700" marR="5080" algn="just">
              <a:lnSpc>
                <a:spcPct val="114999"/>
              </a:lnSpc>
              <a:spcBef>
                <a:spcPts val="355"/>
              </a:spcBef>
            </a:pPr>
            <a:r>
              <a:rPr lang="pt-BR" sz="1400" dirty="0">
                <a:latin typeface="Arial MT"/>
                <a:cs typeface="Arial MT"/>
              </a:rPr>
              <a:t>Os</a:t>
            </a:r>
            <a:r>
              <a:rPr lang="pt-BR" sz="1400" spc="5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representantes</a:t>
            </a:r>
            <a:r>
              <a:rPr lang="pt-BR" sz="1400" spc="5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</a:t>
            </a:r>
            <a:r>
              <a:rPr lang="pt-BR" sz="1400" spc="6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povo</a:t>
            </a:r>
            <a:r>
              <a:rPr lang="pt-BR" sz="1400" spc="5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francês,</a:t>
            </a:r>
            <a:r>
              <a:rPr lang="pt-BR" sz="1400" spc="5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reunidos</a:t>
            </a:r>
            <a:r>
              <a:rPr lang="pt-BR" sz="1400" spc="5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em</a:t>
            </a:r>
            <a:r>
              <a:rPr lang="pt-BR" sz="1400" spc="-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Assembleia</a:t>
            </a:r>
            <a:r>
              <a:rPr lang="pt-BR" sz="1400" spc="6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Nacional,</a:t>
            </a:r>
            <a:r>
              <a:rPr lang="pt-BR" sz="1400" spc="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considerando</a:t>
            </a:r>
            <a:r>
              <a:rPr lang="pt-BR" sz="1400" spc="6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que</a:t>
            </a:r>
            <a:r>
              <a:rPr lang="pt-BR" sz="1400" spc="5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6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ignorância,</a:t>
            </a:r>
            <a:r>
              <a:rPr lang="pt-BR" sz="1400" spc="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</a:t>
            </a:r>
            <a:r>
              <a:rPr lang="pt-BR" sz="1400" spc="6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esquecimento</a:t>
            </a:r>
            <a:r>
              <a:rPr lang="pt-BR" sz="1400" spc="5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ou</a:t>
            </a:r>
            <a:r>
              <a:rPr lang="pt-BR" sz="1400" spc="6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</a:t>
            </a:r>
            <a:r>
              <a:rPr lang="pt-BR" sz="1400" spc="5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desprezo</a:t>
            </a:r>
            <a:r>
              <a:rPr lang="pt-BR" sz="1400" spc="6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dos</a:t>
            </a:r>
            <a:r>
              <a:rPr lang="pt-BR" sz="1400" spc="5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direitos</a:t>
            </a:r>
            <a:r>
              <a:rPr lang="pt-BR" sz="1400" spc="60" dirty="0">
                <a:latin typeface="Arial MT"/>
                <a:cs typeface="Arial MT"/>
              </a:rPr>
              <a:t> </a:t>
            </a:r>
            <a:r>
              <a:rPr lang="pt-BR" sz="1400" spc="-25" dirty="0">
                <a:latin typeface="Arial MT"/>
                <a:cs typeface="Arial MT"/>
              </a:rPr>
              <a:t>do </a:t>
            </a:r>
            <a:r>
              <a:rPr lang="pt-BR" sz="1400" dirty="0">
                <a:latin typeface="Arial MT"/>
                <a:cs typeface="Arial MT"/>
              </a:rPr>
              <a:t>homem</a:t>
            </a:r>
            <a:r>
              <a:rPr lang="pt-BR" sz="1400" spc="1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são</a:t>
            </a:r>
            <a:r>
              <a:rPr lang="pt-BR" sz="1400" spc="1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as</a:t>
            </a:r>
            <a:r>
              <a:rPr lang="pt-BR" sz="1400" spc="1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únicas</a:t>
            </a:r>
            <a:r>
              <a:rPr lang="pt-BR" sz="1400" spc="1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causas</a:t>
            </a:r>
            <a:r>
              <a:rPr lang="pt-BR" sz="1400" spc="1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dos</a:t>
            </a:r>
            <a:r>
              <a:rPr lang="pt-BR" sz="1400" spc="1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males</a:t>
            </a:r>
            <a:r>
              <a:rPr lang="pt-BR" sz="1400" spc="1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públicos</a:t>
            </a:r>
            <a:r>
              <a:rPr lang="pt-BR" sz="1400" spc="1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1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da</a:t>
            </a:r>
            <a:r>
              <a:rPr lang="pt-BR" sz="1400" spc="1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corrupção</a:t>
            </a:r>
            <a:r>
              <a:rPr lang="pt-BR" sz="1400" spc="1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dos</a:t>
            </a:r>
            <a:r>
              <a:rPr lang="pt-BR" sz="1400" spc="1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governos,</a:t>
            </a:r>
            <a:r>
              <a:rPr lang="pt-BR" sz="1400" spc="1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resolveram</a:t>
            </a:r>
            <a:r>
              <a:rPr lang="pt-BR" sz="1400" spc="1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expor,</a:t>
            </a:r>
            <a:r>
              <a:rPr lang="pt-BR" sz="1400" spc="1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em</a:t>
            </a:r>
            <a:r>
              <a:rPr lang="pt-BR" sz="1400" spc="1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uma</a:t>
            </a:r>
            <a:r>
              <a:rPr lang="pt-BR" sz="1400" spc="1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declaração</a:t>
            </a:r>
            <a:r>
              <a:rPr lang="pt-BR" sz="1400" spc="1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solene,</a:t>
            </a:r>
            <a:r>
              <a:rPr lang="pt-BR" sz="1400" spc="1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os</a:t>
            </a:r>
            <a:r>
              <a:rPr lang="pt-BR" sz="1400" spc="1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direitos</a:t>
            </a:r>
            <a:r>
              <a:rPr lang="pt-BR" sz="1400" spc="145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naturais, </a:t>
            </a:r>
            <a:r>
              <a:rPr lang="pt-BR" sz="1400" dirty="0">
                <a:latin typeface="Arial MT"/>
                <a:cs typeface="Arial MT"/>
              </a:rPr>
              <a:t>inalienáveis</a:t>
            </a:r>
            <a:r>
              <a:rPr lang="pt-BR" sz="1400" spc="11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1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sagrados</a:t>
            </a:r>
            <a:r>
              <a:rPr lang="pt-BR" sz="1400" spc="1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</a:t>
            </a:r>
            <a:r>
              <a:rPr lang="pt-BR" sz="1400" spc="1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homem,</a:t>
            </a:r>
            <a:r>
              <a:rPr lang="pt-BR" sz="1400" spc="1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1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fim</a:t>
            </a:r>
            <a:r>
              <a:rPr lang="pt-BR" sz="1400" spc="1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</a:t>
            </a:r>
            <a:r>
              <a:rPr lang="pt-BR" sz="1400" spc="1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que</a:t>
            </a:r>
            <a:r>
              <a:rPr lang="pt-BR" sz="1400" spc="1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essa</a:t>
            </a:r>
            <a:r>
              <a:rPr lang="pt-BR" sz="1400" spc="1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declaração,</a:t>
            </a:r>
            <a:r>
              <a:rPr lang="pt-BR" sz="1400" spc="1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constantemente</a:t>
            </a:r>
            <a:r>
              <a:rPr lang="pt-BR" sz="1400" spc="1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presente</a:t>
            </a:r>
            <a:r>
              <a:rPr lang="pt-BR" sz="1400" spc="1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junto</a:t>
            </a:r>
            <a:r>
              <a:rPr lang="pt-BR" sz="1400" spc="1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1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todos</a:t>
            </a:r>
            <a:r>
              <a:rPr lang="pt-BR" sz="1400" spc="1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os</a:t>
            </a:r>
            <a:r>
              <a:rPr lang="pt-BR" sz="1400" spc="1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membros</a:t>
            </a:r>
            <a:r>
              <a:rPr lang="pt-BR" sz="1400" spc="1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</a:t>
            </a:r>
            <a:r>
              <a:rPr lang="pt-BR" sz="1400" spc="1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corpo</a:t>
            </a:r>
            <a:r>
              <a:rPr lang="pt-BR" sz="1400" spc="1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social,</a:t>
            </a:r>
            <a:r>
              <a:rPr lang="pt-BR" sz="1400" spc="1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lembre-</a:t>
            </a:r>
            <a:r>
              <a:rPr lang="pt-BR" sz="1400" spc="-20" dirty="0">
                <a:latin typeface="Arial MT"/>
                <a:cs typeface="Arial MT"/>
              </a:rPr>
              <a:t>lhes </a:t>
            </a:r>
            <a:r>
              <a:rPr lang="pt-BR" sz="1400" dirty="0">
                <a:latin typeface="Arial MT"/>
                <a:cs typeface="Arial MT"/>
              </a:rPr>
              <a:t>permanentemente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seus</a:t>
            </a:r>
            <a:r>
              <a:rPr lang="pt-BR" sz="1400" spc="-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direitos</a:t>
            </a:r>
            <a:r>
              <a:rPr lang="pt-BR" sz="1400" spc="-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-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deveres</a:t>
            </a:r>
            <a:r>
              <a:rPr lang="pt-BR" sz="1400" spc="-15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(...)</a:t>
            </a:r>
            <a:endParaRPr lang="pt-BR" sz="1400" dirty="0">
              <a:latin typeface="Arial MT"/>
              <a:cs typeface="Arial MT"/>
            </a:endParaRPr>
          </a:p>
          <a:p>
            <a:pPr marL="12700" marR="15240" algn="just">
              <a:lnSpc>
                <a:spcPct val="114999"/>
              </a:lnSpc>
            </a:pPr>
            <a:r>
              <a:rPr lang="pt-BR" sz="1400" dirty="0">
                <a:latin typeface="Arial MT"/>
                <a:cs typeface="Arial MT"/>
              </a:rPr>
              <a:t>Em</a:t>
            </a:r>
            <a:r>
              <a:rPr lang="pt-BR" sz="1400" spc="20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razão</a:t>
            </a:r>
            <a:r>
              <a:rPr lang="pt-BR" sz="1400" spc="20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disso,</a:t>
            </a:r>
            <a:r>
              <a:rPr lang="pt-BR" sz="1400" spc="20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1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Assembleia</a:t>
            </a:r>
            <a:r>
              <a:rPr lang="pt-BR" sz="1400" spc="2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Nacional</a:t>
            </a:r>
            <a:r>
              <a:rPr lang="pt-BR" sz="1400" spc="20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reconhece</a:t>
            </a:r>
            <a:r>
              <a:rPr lang="pt-BR" sz="1400" spc="20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2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declara,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na</a:t>
            </a:r>
            <a:r>
              <a:rPr lang="pt-BR" sz="1400" spc="20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presença</a:t>
            </a:r>
            <a:r>
              <a:rPr lang="pt-BR" sz="1400" spc="2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20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sob</a:t>
            </a:r>
            <a:r>
              <a:rPr lang="pt-BR" sz="1400" spc="2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20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égide</a:t>
            </a:r>
            <a:r>
              <a:rPr lang="pt-BR" sz="1400" spc="20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</a:t>
            </a:r>
            <a:r>
              <a:rPr lang="pt-BR" sz="1400" spc="2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Ser</a:t>
            </a:r>
            <a:r>
              <a:rPr lang="pt-BR" sz="1400" spc="20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Supremo,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os</a:t>
            </a:r>
            <a:r>
              <a:rPr lang="pt-BR" sz="1400" spc="2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seguintes</a:t>
            </a:r>
            <a:r>
              <a:rPr lang="pt-BR" sz="1400" spc="20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direitos</a:t>
            </a:r>
            <a:r>
              <a:rPr lang="pt-BR" sz="1400" spc="20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</a:t>
            </a:r>
            <a:r>
              <a:rPr lang="pt-BR" sz="1400" spc="2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homem</a:t>
            </a:r>
            <a:r>
              <a:rPr lang="pt-BR" sz="1400" spc="20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210" dirty="0">
                <a:latin typeface="Arial MT"/>
                <a:cs typeface="Arial MT"/>
              </a:rPr>
              <a:t> </a:t>
            </a:r>
            <a:r>
              <a:rPr lang="pt-BR" sz="1400" spc="-25" dirty="0">
                <a:latin typeface="Arial MT"/>
                <a:cs typeface="Arial MT"/>
              </a:rPr>
              <a:t>do </a:t>
            </a:r>
            <a:r>
              <a:rPr lang="pt-BR" sz="1400" spc="-10" dirty="0">
                <a:latin typeface="Arial MT"/>
                <a:cs typeface="Arial MT"/>
              </a:rPr>
              <a:t>cidadão:</a:t>
            </a:r>
            <a:endParaRPr lang="pt-BR"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lang="pt-BR"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pt-BR" sz="1400" dirty="0">
                <a:latin typeface="Arial MT"/>
                <a:cs typeface="Arial MT"/>
              </a:rPr>
              <a:t>Art.1.º</a:t>
            </a:r>
            <a:r>
              <a:rPr lang="pt-BR" sz="1400" spc="-1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-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Os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homens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nascem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são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livres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iguais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em</a:t>
            </a:r>
            <a:r>
              <a:rPr lang="pt-BR" sz="1400" spc="-10" dirty="0">
                <a:latin typeface="Arial MT"/>
                <a:cs typeface="Arial MT"/>
              </a:rPr>
              <a:t> direitos.</a:t>
            </a:r>
            <a:r>
              <a:rPr lang="pt-BR" sz="1400" spc="-8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As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distinções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sociais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só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podem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ter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como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fundamento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utilidade</a:t>
            </a:r>
            <a:r>
              <a:rPr lang="pt-BR" sz="1400" spc="-10" dirty="0">
                <a:latin typeface="Arial MT"/>
                <a:cs typeface="Arial MT"/>
              </a:rPr>
              <a:t> comum.</a:t>
            </a:r>
            <a:endParaRPr lang="pt-BR" sz="1400" dirty="0">
              <a:latin typeface="Arial MT"/>
              <a:cs typeface="Arial MT"/>
            </a:endParaRPr>
          </a:p>
          <a:p>
            <a:pPr marL="12700" marR="24765">
              <a:lnSpc>
                <a:spcPct val="114999"/>
              </a:lnSpc>
            </a:pPr>
            <a:r>
              <a:rPr lang="pt-BR" sz="1400" dirty="0">
                <a:latin typeface="Arial MT"/>
                <a:cs typeface="Arial MT"/>
              </a:rPr>
              <a:t>Art.</a:t>
            </a:r>
            <a:r>
              <a:rPr lang="pt-BR" sz="1400" spc="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2.º</a:t>
            </a:r>
            <a:r>
              <a:rPr lang="pt-BR" sz="1400" spc="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-</a:t>
            </a:r>
            <a:r>
              <a:rPr lang="pt-BR" sz="1400" spc="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finalidade</a:t>
            </a:r>
            <a:r>
              <a:rPr lang="pt-BR" sz="1400" spc="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</a:t>
            </a:r>
            <a:r>
              <a:rPr lang="pt-BR" sz="1400" spc="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toda</a:t>
            </a:r>
            <a:r>
              <a:rPr lang="pt-BR" sz="1400" spc="1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associação</a:t>
            </a:r>
            <a:r>
              <a:rPr lang="pt-BR" sz="1400" spc="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política</a:t>
            </a:r>
            <a:r>
              <a:rPr lang="pt-BR" sz="1400" spc="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é</a:t>
            </a:r>
            <a:r>
              <a:rPr lang="pt-BR" sz="1400" spc="1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preservação</a:t>
            </a:r>
            <a:r>
              <a:rPr lang="pt-BR" sz="1400" spc="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dos</a:t>
            </a:r>
            <a:r>
              <a:rPr lang="pt-BR" sz="1400" spc="1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direitos</a:t>
            </a:r>
            <a:r>
              <a:rPr lang="pt-BR" sz="1400" spc="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naturais</a:t>
            </a:r>
            <a:r>
              <a:rPr lang="pt-BR" sz="1400" spc="1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imprescritíveis</a:t>
            </a:r>
            <a:r>
              <a:rPr lang="pt-BR" sz="1400" spc="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</a:t>
            </a:r>
            <a:r>
              <a:rPr lang="pt-BR" sz="1400" spc="1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homem.</a:t>
            </a:r>
            <a:r>
              <a:rPr lang="pt-BR" sz="1400" spc="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Esses</a:t>
            </a:r>
            <a:r>
              <a:rPr lang="pt-BR" sz="1400" spc="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direitos</a:t>
            </a:r>
            <a:r>
              <a:rPr lang="pt-BR" sz="1400" spc="1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são</a:t>
            </a:r>
            <a:r>
              <a:rPr lang="pt-BR" sz="1400" spc="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liberdade,</a:t>
            </a:r>
            <a:r>
              <a:rPr lang="pt-BR" sz="1400" spc="100" dirty="0">
                <a:latin typeface="Arial MT"/>
                <a:cs typeface="Arial MT"/>
              </a:rPr>
              <a:t> </a:t>
            </a:r>
            <a:r>
              <a:rPr lang="pt-BR" sz="1400" spc="-50" dirty="0">
                <a:latin typeface="Arial MT"/>
                <a:cs typeface="Arial MT"/>
              </a:rPr>
              <a:t>a </a:t>
            </a:r>
            <a:r>
              <a:rPr lang="pt-BR" sz="1400" dirty="0">
                <a:latin typeface="Arial MT"/>
                <a:cs typeface="Arial MT"/>
              </a:rPr>
              <a:t>prosperidade,</a:t>
            </a:r>
            <a:r>
              <a:rPr lang="pt-BR" sz="1400" spc="-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segurança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resistência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à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opressão.</a:t>
            </a:r>
            <a:endParaRPr lang="pt-BR" sz="1400" dirty="0">
              <a:latin typeface="Arial MT"/>
              <a:cs typeface="Arial MT"/>
            </a:endParaRPr>
          </a:p>
          <a:p>
            <a:pPr marL="12700" marR="6985">
              <a:lnSpc>
                <a:spcPct val="114999"/>
              </a:lnSpc>
            </a:pPr>
            <a:r>
              <a:rPr lang="pt-BR" sz="1400" dirty="0">
                <a:latin typeface="Arial MT"/>
                <a:cs typeface="Arial MT"/>
              </a:rPr>
              <a:t>Art.</a:t>
            </a:r>
            <a:r>
              <a:rPr lang="pt-BR" sz="1400" spc="7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3.º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-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princípio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toda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7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soberania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reside,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essencialmente,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na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nação.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Nenhuma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operação,</a:t>
            </a:r>
            <a:r>
              <a:rPr lang="pt-BR" sz="1400" spc="7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nenhum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indivíduo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pode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exercer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autoridade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que</a:t>
            </a:r>
            <a:r>
              <a:rPr lang="pt-BR" sz="1400" spc="80" dirty="0">
                <a:latin typeface="Arial MT"/>
                <a:cs typeface="Arial MT"/>
              </a:rPr>
              <a:t> </a:t>
            </a:r>
            <a:r>
              <a:rPr lang="pt-BR" sz="1400" spc="-20" dirty="0">
                <a:latin typeface="Arial MT"/>
                <a:cs typeface="Arial MT"/>
              </a:rPr>
              <a:t>dela </a:t>
            </a:r>
            <a:r>
              <a:rPr lang="pt-BR" sz="1400" dirty="0">
                <a:latin typeface="Arial MT"/>
                <a:cs typeface="Arial MT"/>
              </a:rPr>
              <a:t>não</a:t>
            </a:r>
            <a:r>
              <a:rPr lang="pt-BR" sz="1400" spc="-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emane</a:t>
            </a:r>
            <a:r>
              <a:rPr lang="pt-BR" sz="1400" spc="-20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expressamente.</a:t>
            </a:r>
            <a:endParaRPr lang="pt-BR" sz="1400" dirty="0">
              <a:latin typeface="Arial MT"/>
              <a:cs typeface="Arial MT"/>
            </a:endParaRPr>
          </a:p>
          <a:p>
            <a:pPr marL="12700" marR="55880">
              <a:lnSpc>
                <a:spcPct val="114999"/>
              </a:lnSpc>
            </a:pPr>
            <a:r>
              <a:rPr lang="pt-BR" sz="1400" dirty="0">
                <a:latin typeface="Arial MT"/>
                <a:cs typeface="Arial MT"/>
              </a:rPr>
              <a:t>Art.</a:t>
            </a:r>
            <a:r>
              <a:rPr lang="pt-BR" sz="1400" spc="11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6.º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-</a:t>
            </a:r>
            <a:r>
              <a:rPr lang="pt-BR" sz="1400" spc="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lei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é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expressão</a:t>
            </a:r>
            <a:r>
              <a:rPr lang="pt-BR" sz="1400" spc="11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da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vontade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geral.</a:t>
            </a:r>
            <a:r>
              <a:rPr lang="pt-BR" sz="1400" spc="9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Todos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os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cidadãos</a:t>
            </a:r>
            <a:r>
              <a:rPr lang="pt-BR" sz="1400" spc="11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têm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direito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</a:t>
            </a:r>
            <a:r>
              <a:rPr lang="pt-BR" sz="1400" spc="11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concorrer,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pessoalmente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ou</a:t>
            </a:r>
            <a:r>
              <a:rPr lang="pt-BR" sz="1400" spc="11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através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mandatários,</a:t>
            </a:r>
            <a:r>
              <a:rPr lang="pt-BR" sz="1400" spc="114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para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120" dirty="0">
                <a:latin typeface="Arial MT"/>
                <a:cs typeface="Arial MT"/>
              </a:rPr>
              <a:t> </a:t>
            </a:r>
            <a:r>
              <a:rPr lang="pt-BR" sz="1400" spc="-25" dirty="0">
                <a:latin typeface="Arial MT"/>
                <a:cs typeface="Arial MT"/>
              </a:rPr>
              <a:t>sua </a:t>
            </a:r>
            <a:r>
              <a:rPr lang="pt-BR" sz="1400" dirty="0">
                <a:latin typeface="Arial MT"/>
                <a:cs typeface="Arial MT"/>
              </a:rPr>
              <a:t>formação.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Ela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deve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ser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mesma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para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todos,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seja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para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proteger,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seja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para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punir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(...)</a:t>
            </a:r>
            <a:endParaRPr lang="pt-BR"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lang="pt-BR" sz="1400" dirty="0">
                <a:latin typeface="Arial MT"/>
                <a:cs typeface="Arial MT"/>
              </a:rPr>
              <a:t>Art.</a:t>
            </a:r>
            <a:r>
              <a:rPr lang="pt-BR" sz="1400" spc="-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9.º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-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spc="-35" dirty="0">
                <a:latin typeface="Arial MT"/>
                <a:cs typeface="Arial MT"/>
              </a:rPr>
              <a:t>Todo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acusado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é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considerado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inocente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até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ser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declarado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culpado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(...)</a:t>
            </a:r>
            <a:endParaRPr lang="pt-BR"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pt-BR" sz="1400" dirty="0">
                <a:latin typeface="Arial MT"/>
                <a:cs typeface="Arial MT"/>
              </a:rPr>
              <a:t>Art.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10.º</a:t>
            </a:r>
            <a:r>
              <a:rPr lang="pt-BR" sz="1400" spc="-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-</a:t>
            </a:r>
            <a:r>
              <a:rPr lang="pt-BR" sz="1400" spc="-1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Ninguém</a:t>
            </a:r>
            <a:r>
              <a:rPr lang="pt-BR" sz="1400" spc="-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pode</a:t>
            </a:r>
            <a:r>
              <a:rPr lang="pt-BR" sz="1400" spc="-1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ser</a:t>
            </a:r>
            <a:r>
              <a:rPr lang="pt-BR" sz="1400" spc="-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molestado</a:t>
            </a:r>
            <a:r>
              <a:rPr lang="pt-BR" sz="1400" spc="-1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por</a:t>
            </a:r>
            <a:r>
              <a:rPr lang="pt-BR" sz="1400" spc="-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suas</a:t>
            </a:r>
            <a:r>
              <a:rPr lang="pt-BR" sz="1400" spc="-1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opiniões,</a:t>
            </a:r>
            <a:r>
              <a:rPr lang="pt-BR" sz="1400" spc="-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incluindo</a:t>
            </a:r>
            <a:r>
              <a:rPr lang="pt-BR" sz="1400" spc="-1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opiniões</a:t>
            </a:r>
            <a:r>
              <a:rPr lang="pt-BR" sz="1400" spc="-2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religiosas</a:t>
            </a:r>
            <a:r>
              <a:rPr lang="pt-BR" sz="1400" spc="-15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(...)</a:t>
            </a:r>
            <a:endParaRPr lang="pt-BR" sz="1400" dirty="0">
              <a:latin typeface="Arial MT"/>
              <a:cs typeface="Arial MT"/>
            </a:endParaRPr>
          </a:p>
          <a:p>
            <a:pPr marL="12700" marR="46990">
              <a:lnSpc>
                <a:spcPct val="114999"/>
              </a:lnSpc>
            </a:pPr>
            <a:r>
              <a:rPr lang="pt-BR" sz="1400" dirty="0">
                <a:latin typeface="Arial MT"/>
                <a:cs typeface="Arial MT"/>
              </a:rPr>
              <a:t>Art.</a:t>
            </a:r>
            <a:r>
              <a:rPr lang="pt-BR" sz="1400" spc="4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11.º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-</a:t>
            </a:r>
            <a:r>
              <a:rPr lang="pt-BR" sz="1400" spc="33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3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livre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comunicação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das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ideias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das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opiniões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é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um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dos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mais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preciosos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direitos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homem;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todo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cidadão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pode,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portanto,</a:t>
            </a:r>
            <a:r>
              <a:rPr lang="pt-BR" sz="1400" spc="405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falar, </a:t>
            </a:r>
            <a:r>
              <a:rPr lang="pt-BR" sz="1400" dirty="0">
                <a:latin typeface="Arial MT"/>
                <a:cs typeface="Arial MT"/>
              </a:rPr>
              <a:t>escrever, imprimir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livremente,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respondendo,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todavia,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pelos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abusos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desta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liberdade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nos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termos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previstos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na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spc="-20" dirty="0">
                <a:latin typeface="Arial MT"/>
                <a:cs typeface="Arial MT"/>
              </a:rPr>
              <a:t>lei.</a:t>
            </a:r>
            <a:endParaRPr lang="pt-BR" sz="1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76175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FC343-9B24-DCBC-C5AF-6E21FFB5D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F101BE0-4D39-D04F-0C0D-7D14505F9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3FF786BE-7EF3-BD48-EF43-2172B1AFF638}"/>
              </a:ext>
            </a:extLst>
          </p:cNvPr>
          <p:cNvSpPr txBox="1"/>
          <p:nvPr/>
        </p:nvSpPr>
        <p:spPr>
          <a:xfrm>
            <a:off x="509759" y="2371118"/>
            <a:ext cx="517906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 MT"/>
                <a:cs typeface="Arial MT"/>
              </a:rPr>
              <a:t>Defesa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do</a:t>
            </a:r>
            <a:r>
              <a:rPr sz="2100" spc="-1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Antigo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Regime</a:t>
            </a:r>
            <a:endParaRPr sz="21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100" dirty="0">
                <a:latin typeface="Arial MT"/>
                <a:cs typeface="Arial MT"/>
              </a:rPr>
              <a:t>Na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França: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clero,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nobreza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rei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(Luís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XVI) </a:t>
            </a:r>
            <a:r>
              <a:rPr sz="2100" dirty="0">
                <a:latin typeface="Arial MT"/>
                <a:cs typeface="Arial MT"/>
              </a:rPr>
              <a:t>No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exterior: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monarquias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absolutistas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50" dirty="0">
                <a:latin typeface="Arial MT"/>
                <a:cs typeface="Arial MT"/>
              </a:rPr>
              <a:t>e </a:t>
            </a:r>
            <a:r>
              <a:rPr sz="2100" spc="-10" dirty="0">
                <a:latin typeface="Arial MT"/>
                <a:cs typeface="Arial MT"/>
              </a:rPr>
              <a:t>emigrados</a:t>
            </a:r>
            <a:endParaRPr sz="2100" dirty="0">
              <a:latin typeface="Arial MT"/>
              <a:cs typeface="Arial MT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A102F903-6294-46D7-6C0D-DF9C3725A1ED}"/>
              </a:ext>
            </a:extLst>
          </p:cNvPr>
          <p:cNvSpPr txBox="1"/>
          <p:nvPr/>
        </p:nvSpPr>
        <p:spPr>
          <a:xfrm>
            <a:off x="1424061" y="1688396"/>
            <a:ext cx="24282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5" dirty="0">
                <a:latin typeface="Arial"/>
                <a:cs typeface="Arial"/>
              </a:rPr>
              <a:t>Contra-</a:t>
            </a:r>
            <a:r>
              <a:rPr sz="2200" b="1" spc="-10" dirty="0">
                <a:latin typeface="Arial"/>
                <a:cs typeface="Arial"/>
              </a:rPr>
              <a:t>Revolução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D5FC3E6-4B9C-6232-EFB7-290477C0359F}"/>
              </a:ext>
            </a:extLst>
          </p:cNvPr>
          <p:cNvSpPr txBox="1">
            <a:spLocks/>
          </p:cNvSpPr>
          <p:nvPr/>
        </p:nvSpPr>
        <p:spPr>
          <a:xfrm>
            <a:off x="4659484" y="383773"/>
            <a:ext cx="2058670" cy="412934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600" b="1" dirty="0">
                <a:solidFill>
                  <a:srgbClr val="000000"/>
                </a:solidFill>
              </a:rPr>
              <a:t>Esquema</a:t>
            </a:r>
            <a:r>
              <a:rPr lang="pt-BR" sz="2600" b="1" spc="-135" dirty="0">
                <a:solidFill>
                  <a:srgbClr val="000000"/>
                </a:solidFill>
              </a:rPr>
              <a:t> </a:t>
            </a:r>
            <a:r>
              <a:rPr lang="pt-BR" sz="2600" b="1" spc="-10" dirty="0">
                <a:solidFill>
                  <a:srgbClr val="000000"/>
                </a:solidFill>
              </a:rPr>
              <a:t>Geral</a:t>
            </a:r>
            <a:endParaRPr lang="pt-BR" sz="2600" b="1" dirty="0"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59F62F02-300A-5194-DC6D-FFBA00C8FB34}"/>
              </a:ext>
            </a:extLst>
          </p:cNvPr>
          <p:cNvSpPr txBox="1"/>
          <p:nvPr/>
        </p:nvSpPr>
        <p:spPr>
          <a:xfrm>
            <a:off x="7446101" y="3086749"/>
            <a:ext cx="384175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Jacobinos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pequena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burguesia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Projeto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da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República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Social</a:t>
            </a:r>
            <a:endParaRPr sz="2000" dirty="0">
              <a:latin typeface="Arial"/>
              <a:cs typeface="Arial"/>
            </a:endParaRPr>
          </a:p>
          <a:p>
            <a:pPr marL="469265" indent="-38163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sz="2000" dirty="0">
                <a:latin typeface="Arial MT"/>
                <a:cs typeface="Arial MT"/>
              </a:rPr>
              <a:t>Liberdade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(fim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escravidão)</a:t>
            </a:r>
            <a:endParaRPr sz="2000" dirty="0">
              <a:latin typeface="Arial MT"/>
              <a:cs typeface="Arial MT"/>
            </a:endParaRPr>
          </a:p>
          <a:p>
            <a:pPr marL="469265" indent="-38163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sz="2000" dirty="0">
                <a:latin typeface="Arial MT"/>
                <a:cs typeface="Arial MT"/>
              </a:rPr>
              <a:t>Intervenção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estatal</a:t>
            </a:r>
            <a:endParaRPr sz="2000" dirty="0">
              <a:latin typeface="Arial MT"/>
              <a:cs typeface="Arial MT"/>
            </a:endParaRPr>
          </a:p>
          <a:p>
            <a:pPr marL="469265" indent="-38163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sz="2000" dirty="0">
                <a:latin typeface="Arial MT"/>
                <a:cs typeface="Arial MT"/>
              </a:rPr>
              <a:t>Igualdade</a:t>
            </a:r>
            <a:r>
              <a:rPr sz="2000" spc="-1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social</a:t>
            </a:r>
            <a:endParaRPr sz="2000" dirty="0">
              <a:latin typeface="Arial MT"/>
              <a:cs typeface="Arial MT"/>
            </a:endParaRPr>
          </a:p>
          <a:p>
            <a:pPr marL="469265" indent="-38163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sz="2000" dirty="0">
                <a:latin typeface="Arial MT"/>
                <a:cs typeface="Arial MT"/>
              </a:rPr>
              <a:t>Sufrágio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universal.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CEC2B9B-6F3D-0D30-A7DC-3A2FCC2B6DB3}"/>
              </a:ext>
            </a:extLst>
          </p:cNvPr>
          <p:cNvSpPr txBox="1"/>
          <p:nvPr/>
        </p:nvSpPr>
        <p:spPr>
          <a:xfrm>
            <a:off x="7446101" y="2388898"/>
            <a:ext cx="3200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Girondinos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alta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burguesia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Projeto</a:t>
            </a:r>
            <a:r>
              <a:rPr sz="2000" i="1" spc="-10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Liberal</a:t>
            </a:r>
            <a:r>
              <a:rPr sz="2000" spc="-10" dirty="0">
                <a:latin typeface="Arial MT"/>
                <a:cs typeface="Arial MT"/>
              </a:rPr>
              <a:t>: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FE0EF67-B699-74C4-58C5-2ED2A9FE3038}"/>
              </a:ext>
            </a:extLst>
          </p:cNvPr>
          <p:cNvSpPr txBox="1"/>
          <p:nvPr/>
        </p:nvSpPr>
        <p:spPr>
          <a:xfrm>
            <a:off x="7637389" y="1535361"/>
            <a:ext cx="313055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latin typeface="Arial"/>
                <a:cs typeface="Arial"/>
              </a:rPr>
              <a:t>Revolução</a:t>
            </a:r>
            <a:endParaRPr sz="2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 MT"/>
                <a:cs typeface="Arial MT"/>
              </a:rPr>
              <a:t>Combate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ao</a:t>
            </a:r>
            <a:r>
              <a:rPr sz="2000" spc="-1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Antigo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Regime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EB84691-5B00-C541-E7E7-FE63870F9012}"/>
              </a:ext>
            </a:extLst>
          </p:cNvPr>
          <p:cNvSpPr txBox="1"/>
          <p:nvPr/>
        </p:nvSpPr>
        <p:spPr>
          <a:xfrm>
            <a:off x="6247757" y="2688272"/>
            <a:ext cx="1519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0317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E4CD3-79D3-0FBA-DE55-A04C0FE85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AB66B5E-8858-6890-DE95-4AD8C8C59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C1951A69-C8CE-799B-70C0-A59C3D9896F1}"/>
              </a:ext>
            </a:extLst>
          </p:cNvPr>
          <p:cNvSpPr txBox="1"/>
          <p:nvPr/>
        </p:nvSpPr>
        <p:spPr>
          <a:xfrm>
            <a:off x="0" y="603250"/>
            <a:ext cx="11649075" cy="56515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69265" indent="-340995">
              <a:lnSpc>
                <a:spcPct val="100000"/>
              </a:lnSpc>
              <a:spcBef>
                <a:spcPts val="385"/>
              </a:spcBef>
              <a:buAutoNum type="romanUcPeriod"/>
              <a:tabLst>
                <a:tab pos="469265" algn="l"/>
              </a:tabLst>
            </a:pPr>
            <a:r>
              <a:rPr sz="1600" b="1" dirty="0">
                <a:latin typeface="Arial"/>
                <a:cs typeface="Arial"/>
              </a:rPr>
              <a:t>Era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Instituições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(1789-</a:t>
            </a:r>
            <a:r>
              <a:rPr sz="1600" b="1" spc="-25" dirty="0">
                <a:latin typeface="Arial"/>
                <a:cs typeface="Arial"/>
              </a:rPr>
              <a:t>92)</a:t>
            </a:r>
            <a:endParaRPr sz="16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latin typeface="Arial MT"/>
                <a:cs typeface="Arial MT"/>
              </a:rPr>
              <a:t>Projeto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liberal,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girondinos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poder.</a:t>
            </a:r>
            <a:endParaRPr sz="1600" dirty="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285"/>
              </a:spcBef>
            </a:pPr>
            <a:r>
              <a:rPr sz="1600" dirty="0">
                <a:latin typeface="Arial MT"/>
                <a:cs typeface="Arial MT"/>
              </a:rPr>
              <a:t>14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Julho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1789: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Queda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Bastilha</a:t>
            </a:r>
            <a:endParaRPr sz="1600" dirty="0">
              <a:latin typeface="Arial MT"/>
              <a:cs typeface="Arial MT"/>
            </a:endParaRPr>
          </a:p>
          <a:p>
            <a:pPr marL="927100" marR="351790">
              <a:lnSpc>
                <a:spcPct val="114999"/>
              </a:lnSpc>
            </a:pPr>
            <a:r>
              <a:rPr sz="1600" dirty="0">
                <a:latin typeface="Arial MT"/>
                <a:cs typeface="Arial MT"/>
              </a:rPr>
              <a:t>Assembleia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Nacional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Constituinte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(1789-</a:t>
            </a:r>
            <a:r>
              <a:rPr sz="1600" dirty="0">
                <a:latin typeface="Arial MT"/>
                <a:cs typeface="Arial MT"/>
              </a:rPr>
              <a:t>91):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fim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feudalismo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Declaração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Direitos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Homem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Cidadão </a:t>
            </a:r>
            <a:r>
              <a:rPr sz="1600" dirty="0">
                <a:latin typeface="Arial MT"/>
                <a:cs typeface="Arial MT"/>
              </a:rPr>
              <a:t>Monarquia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Constitucional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(1791-</a:t>
            </a:r>
            <a:r>
              <a:rPr sz="1600" spc="-25" dirty="0">
                <a:latin typeface="Arial MT"/>
                <a:cs typeface="Arial MT"/>
              </a:rPr>
              <a:t>2)</a:t>
            </a:r>
            <a:endParaRPr sz="1600" dirty="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latin typeface="Arial MT"/>
                <a:cs typeface="Arial MT"/>
              </a:rPr>
              <a:t>1792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Guerra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contra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Áustria</a:t>
            </a:r>
            <a:endParaRPr sz="1600" dirty="0">
              <a:latin typeface="Arial MT"/>
              <a:cs typeface="Arial MT"/>
            </a:endParaRPr>
          </a:p>
          <a:p>
            <a:pPr marL="927100" marR="5046345">
              <a:lnSpc>
                <a:spcPct val="114999"/>
              </a:lnSpc>
            </a:pPr>
            <a:r>
              <a:rPr sz="1600" dirty="0">
                <a:latin typeface="Arial MT"/>
                <a:cs typeface="Arial MT"/>
              </a:rPr>
              <a:t>1792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Invasão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Palácio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Tulherias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Captura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Louis</a:t>
            </a:r>
            <a:r>
              <a:rPr sz="1600" spc="-25" dirty="0">
                <a:latin typeface="Arial MT"/>
                <a:cs typeface="Arial MT"/>
              </a:rPr>
              <a:t> XVI </a:t>
            </a:r>
            <a:r>
              <a:rPr sz="1600" dirty="0">
                <a:latin typeface="Arial MT"/>
                <a:cs typeface="Arial MT"/>
              </a:rPr>
              <a:t>1792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Proclamação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República</a:t>
            </a:r>
            <a:endParaRPr sz="1600" dirty="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latin typeface="Arial MT"/>
                <a:cs typeface="Arial MT"/>
              </a:rPr>
              <a:t>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aqui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está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em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França,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apoia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contra-</a:t>
            </a:r>
            <a:r>
              <a:rPr sz="1600" dirty="0">
                <a:latin typeface="Arial MT"/>
                <a:cs typeface="Arial MT"/>
              </a:rPr>
              <a:t>revolução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externa,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por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isso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é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acusado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traição,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condenado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preso.</a:t>
            </a:r>
            <a:endParaRPr sz="1600" dirty="0">
              <a:latin typeface="Arial MT"/>
              <a:cs typeface="Arial MT"/>
            </a:endParaRPr>
          </a:p>
          <a:p>
            <a:pPr marL="236854" indent="-224154">
              <a:lnSpc>
                <a:spcPct val="100000"/>
              </a:lnSpc>
              <a:spcBef>
                <a:spcPts val="285"/>
              </a:spcBef>
              <a:buAutoNum type="romanUcPeriod" startAt="2"/>
              <a:tabLst>
                <a:tab pos="236854" algn="l"/>
              </a:tabLst>
            </a:pPr>
            <a:r>
              <a:rPr sz="1600" b="1" dirty="0">
                <a:latin typeface="Arial"/>
                <a:cs typeface="Arial"/>
              </a:rPr>
              <a:t>Era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das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Antecipações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(1793-</a:t>
            </a:r>
            <a:r>
              <a:rPr sz="1600" b="1" spc="-25" dirty="0">
                <a:latin typeface="Arial"/>
                <a:cs typeface="Arial"/>
              </a:rPr>
              <a:t>5)</a:t>
            </a:r>
            <a:endParaRPr sz="1600" dirty="0">
              <a:latin typeface="Arial"/>
              <a:cs typeface="Arial"/>
            </a:endParaRPr>
          </a:p>
          <a:p>
            <a:pPr marL="927100" marR="6457950">
              <a:lnSpc>
                <a:spcPct val="114999"/>
              </a:lnSpc>
            </a:pPr>
            <a:r>
              <a:rPr sz="1600" dirty="0">
                <a:latin typeface="Arial MT"/>
                <a:cs typeface="Arial MT"/>
              </a:rPr>
              <a:t>Projeto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república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social,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jacobinos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poder. </a:t>
            </a:r>
            <a:r>
              <a:rPr sz="1600" dirty="0">
                <a:latin typeface="Arial MT"/>
                <a:cs typeface="Arial MT"/>
              </a:rPr>
              <a:t>1ª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República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(1792-</a:t>
            </a:r>
            <a:r>
              <a:rPr sz="1600" spc="-10" dirty="0">
                <a:latin typeface="Arial MT"/>
                <a:cs typeface="Arial MT"/>
              </a:rPr>
              <a:t>1804)</a:t>
            </a:r>
            <a:endParaRPr sz="1600" dirty="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latin typeface="Arial MT"/>
                <a:cs typeface="Arial MT"/>
              </a:rPr>
              <a:t>1793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Execução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Louis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XVI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criação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Comitê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Salvação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Pública</a:t>
            </a:r>
            <a:endParaRPr sz="1600" dirty="0">
              <a:latin typeface="Arial MT"/>
              <a:cs typeface="Arial MT"/>
            </a:endParaRPr>
          </a:p>
          <a:p>
            <a:pPr marL="927100" marR="2945765">
              <a:lnSpc>
                <a:spcPct val="114999"/>
              </a:lnSpc>
            </a:pPr>
            <a:r>
              <a:rPr sz="1600" dirty="0">
                <a:latin typeface="Arial MT"/>
                <a:cs typeface="Arial MT"/>
              </a:rPr>
              <a:t>Convenção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Nacional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(1792-</a:t>
            </a:r>
            <a:r>
              <a:rPr sz="1600" dirty="0">
                <a:latin typeface="Arial MT"/>
                <a:cs typeface="Arial MT"/>
              </a:rPr>
              <a:t>5)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parlamento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reúne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funções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legislativas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executiva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Terror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Robespierre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(1793-</a:t>
            </a:r>
            <a:r>
              <a:rPr sz="1600" spc="-25" dirty="0">
                <a:latin typeface="Arial MT"/>
                <a:cs typeface="Arial MT"/>
              </a:rPr>
              <a:t>4)</a:t>
            </a:r>
            <a:endParaRPr sz="1600" dirty="0">
              <a:latin typeface="Arial MT"/>
              <a:cs typeface="Arial MT"/>
            </a:endParaRPr>
          </a:p>
          <a:p>
            <a:pPr marL="309880" indent="-297180">
              <a:lnSpc>
                <a:spcPct val="100000"/>
              </a:lnSpc>
              <a:spcBef>
                <a:spcPts val="284"/>
              </a:spcBef>
              <a:buAutoNum type="romanUcPeriod" startAt="3"/>
              <a:tabLst>
                <a:tab pos="309880" algn="l"/>
              </a:tabLst>
            </a:pPr>
            <a:r>
              <a:rPr sz="1700" dirty="0">
                <a:latin typeface="Arial MT"/>
                <a:cs typeface="Arial MT"/>
              </a:rPr>
              <a:t>Diretório</a:t>
            </a:r>
            <a:r>
              <a:rPr sz="1700" spc="37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(1794-1799)</a:t>
            </a:r>
            <a:endParaRPr sz="1700" dirty="0">
              <a:latin typeface="Arial MT"/>
              <a:cs typeface="Arial MT"/>
            </a:endParaRPr>
          </a:p>
          <a:p>
            <a:pPr marL="927100" marR="7664450">
              <a:lnSpc>
                <a:spcPct val="114999"/>
              </a:lnSpc>
              <a:spcBef>
                <a:spcPts val="20"/>
              </a:spcBef>
            </a:pPr>
            <a:r>
              <a:rPr sz="1600" dirty="0">
                <a:latin typeface="Arial MT"/>
                <a:cs typeface="Arial MT"/>
              </a:rPr>
              <a:t>Retorno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Girondinos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poder. </a:t>
            </a:r>
            <a:r>
              <a:rPr sz="1600" dirty="0">
                <a:latin typeface="Arial MT"/>
                <a:cs typeface="Arial MT"/>
              </a:rPr>
              <a:t>1794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Execução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Robespierre</a:t>
            </a:r>
            <a:endParaRPr sz="1600" dirty="0">
              <a:latin typeface="Arial MT"/>
              <a:cs typeface="Arial MT"/>
            </a:endParaRPr>
          </a:p>
          <a:p>
            <a:pPr marL="927100" marR="1816735">
              <a:lnSpc>
                <a:spcPct val="114999"/>
              </a:lnSpc>
            </a:pPr>
            <a:r>
              <a:rPr sz="1600" dirty="0">
                <a:latin typeface="Arial MT"/>
                <a:cs typeface="Arial MT"/>
              </a:rPr>
              <a:t>Período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conquistas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exército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França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Revolucionária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(expansão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revolução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pelas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armas) </a:t>
            </a:r>
            <a:r>
              <a:rPr sz="1600" dirty="0">
                <a:latin typeface="Arial MT"/>
                <a:cs typeface="Arial MT"/>
              </a:rPr>
              <a:t>10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Novembro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1799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Golpe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18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Brumário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Napoleão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Bonaparte</a:t>
            </a:r>
            <a:endParaRPr sz="16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208976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1301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MT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Oliveira</dc:creator>
  <cp:lastModifiedBy>carlos henrique</cp:lastModifiedBy>
  <cp:revision>4</cp:revision>
  <dcterms:created xsi:type="dcterms:W3CDTF">2025-01-16T21:57:08Z</dcterms:created>
  <dcterms:modified xsi:type="dcterms:W3CDTF">2025-02-28T18:15:16Z</dcterms:modified>
</cp:coreProperties>
</file>