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28/02/2025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710547" y="4105018"/>
            <a:ext cx="73151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VII - Absolutismo e Antigo II (Iluminismo/Liberalismo e Despotismo Esclarecido)</a:t>
            </a: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9F36A-3CB7-8D4D-62A0-8895DDFB9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812FC06-8452-918A-6C1A-B7064B61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183CAE3A-0DE7-58B3-5C62-543848A6FD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93376"/>
            <a:ext cx="12192000" cy="5620871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F8511F4-D0BA-7E0F-857C-8F463056F188}"/>
              </a:ext>
            </a:extLst>
          </p:cNvPr>
          <p:cNvSpPr txBox="1"/>
          <p:nvPr/>
        </p:nvSpPr>
        <p:spPr>
          <a:xfrm>
            <a:off x="0" y="0"/>
            <a:ext cx="2766695" cy="3333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Pombal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diante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Lisboa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9B616BC-A7A4-9954-A0F5-7005E59FCA3D}"/>
              </a:ext>
            </a:extLst>
          </p:cNvPr>
          <p:cNvSpPr txBox="1"/>
          <p:nvPr/>
        </p:nvSpPr>
        <p:spPr>
          <a:xfrm>
            <a:off x="0" y="333375"/>
            <a:ext cx="2766695" cy="3334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Michel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Loo</a:t>
            </a:r>
            <a:r>
              <a:rPr lang="pt-BR" sz="2200" spc="-25" dirty="0">
                <a:solidFill>
                  <a:srgbClr val="FFFFFF"/>
                </a:solidFill>
                <a:latin typeface="Calibri"/>
                <a:cs typeface="Calibri"/>
              </a:rPr>
              <a:t>, 1766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30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924A1-44F6-E8CC-BF06-719ACBA96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A7715E-5B43-60A9-2D36-178F03B2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96213FE1-059D-06D7-163E-3B80E6A926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02658"/>
            <a:ext cx="5607424" cy="532503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4728654-941D-E369-0B1A-4C8577426B83}"/>
              </a:ext>
            </a:extLst>
          </p:cNvPr>
          <p:cNvSpPr txBox="1"/>
          <p:nvPr/>
        </p:nvSpPr>
        <p:spPr>
          <a:xfrm>
            <a:off x="0" y="0"/>
            <a:ext cx="2179320" cy="3333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Frederico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Grande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3F24C78-C052-3C56-AD92-5375B5EB97F6}"/>
              </a:ext>
            </a:extLst>
          </p:cNvPr>
          <p:cNvSpPr txBox="1"/>
          <p:nvPr/>
        </p:nvSpPr>
        <p:spPr>
          <a:xfrm>
            <a:off x="-1" y="330574"/>
            <a:ext cx="1470025" cy="3333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Anton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Graff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0C81A7D-60D5-7476-F3E2-B6EE546080FE}"/>
              </a:ext>
            </a:extLst>
          </p:cNvPr>
          <p:cNvSpPr txBox="1"/>
          <p:nvPr/>
        </p:nvSpPr>
        <p:spPr>
          <a:xfrm>
            <a:off x="0" y="659243"/>
            <a:ext cx="1470025" cy="335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1781-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1786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50262C-9215-9D47-5121-F35F550B370A}"/>
              </a:ext>
            </a:extLst>
          </p:cNvPr>
          <p:cNvSpPr txBox="1"/>
          <p:nvPr/>
        </p:nvSpPr>
        <p:spPr>
          <a:xfrm>
            <a:off x="5901019" y="1058935"/>
            <a:ext cx="623271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latin typeface="Arial MT"/>
                <a:cs typeface="Arial MT"/>
              </a:rPr>
              <a:t>“É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absoluta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necessidade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príncipe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trate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seus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assuntos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por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só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(...)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spc="-50" dirty="0">
                <a:latin typeface="Arial MT"/>
                <a:cs typeface="Arial MT"/>
              </a:rPr>
              <a:t>É </a:t>
            </a:r>
            <a:r>
              <a:rPr lang="pt-BR" sz="1800" dirty="0">
                <a:latin typeface="Arial MT"/>
                <a:cs typeface="Arial MT"/>
              </a:rPr>
              <a:t>preciso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bem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conduzido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tenha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sistema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tão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coerente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como</a:t>
            </a:r>
            <a:r>
              <a:rPr lang="pt-BR" sz="1800" spc="140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um </a:t>
            </a:r>
            <a:r>
              <a:rPr lang="pt-BR" sz="1800" dirty="0">
                <a:latin typeface="Arial MT"/>
                <a:cs typeface="Arial MT"/>
              </a:rPr>
              <a:t>sistema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filosofia,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todas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as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medidas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adotadas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sejam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bem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pensadas,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que </a:t>
            </a:r>
            <a:r>
              <a:rPr lang="pt-BR" sz="1800" dirty="0">
                <a:latin typeface="Arial MT"/>
                <a:cs typeface="Arial MT"/>
              </a:rPr>
              <a:t>as</a:t>
            </a:r>
            <a:r>
              <a:rPr lang="pt-BR" sz="1800" spc="70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finanças,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política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70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militar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concorram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u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mesmo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fim,</a:t>
            </a:r>
            <a:r>
              <a:rPr lang="pt-BR" sz="1800" spc="70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dirty="0">
                <a:latin typeface="Arial MT"/>
                <a:cs typeface="Arial MT"/>
              </a:rPr>
              <a:t>é</a:t>
            </a:r>
            <a:r>
              <a:rPr lang="pt-BR" sz="1800" spc="75" dirty="0">
                <a:latin typeface="Arial MT"/>
                <a:cs typeface="Arial MT"/>
              </a:rPr>
              <a:t>  </a:t>
            </a:r>
            <a:r>
              <a:rPr lang="pt-BR" sz="1800" spc="-50" dirty="0">
                <a:latin typeface="Arial MT"/>
                <a:cs typeface="Arial MT"/>
              </a:rPr>
              <a:t>o </a:t>
            </a:r>
            <a:r>
              <a:rPr lang="pt-BR" sz="1800" dirty="0">
                <a:latin typeface="Arial MT"/>
                <a:cs typeface="Arial MT"/>
              </a:rPr>
              <a:t>fortalecimento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Estado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aumento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poder.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Ora,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sistema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só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20" dirty="0">
                <a:latin typeface="Arial MT"/>
                <a:cs typeface="Arial MT"/>
              </a:rPr>
              <a:t>pode </a:t>
            </a:r>
            <a:r>
              <a:rPr lang="pt-BR" sz="1800" dirty="0">
                <a:latin typeface="Arial MT"/>
                <a:cs typeface="Arial MT"/>
              </a:rPr>
              <a:t>emanar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uma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cabeça: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logo,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é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preciso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provenha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1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soberano.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(...)</a:t>
            </a:r>
            <a:r>
              <a:rPr lang="pt-BR" sz="1800" spc="18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Um </a:t>
            </a:r>
            <a:r>
              <a:rPr lang="pt-BR" sz="1800" dirty="0">
                <a:latin typeface="Arial MT"/>
                <a:cs typeface="Arial MT"/>
              </a:rPr>
              <a:t>soberano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não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foi</a:t>
            </a:r>
            <a:r>
              <a:rPr lang="pt-BR" sz="1800" spc="7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elevado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esse</a:t>
            </a:r>
            <a:r>
              <a:rPr lang="pt-BR" sz="1800" spc="7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alto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posto,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não</a:t>
            </a:r>
            <a:r>
              <a:rPr lang="pt-BR" sz="1800" spc="7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lhe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confiaram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7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poder</a:t>
            </a:r>
            <a:r>
              <a:rPr lang="pt-BR" sz="1800" spc="7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supremo,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viva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na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indolência,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farte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substância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povo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60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que </a:t>
            </a:r>
            <a:r>
              <a:rPr lang="pt-BR" sz="1800" dirty="0">
                <a:latin typeface="Arial MT"/>
                <a:cs typeface="Arial MT"/>
              </a:rPr>
              <a:t>seja</a:t>
            </a:r>
            <a:r>
              <a:rPr lang="pt-BR" sz="1800" spc="-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feliz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enquanto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todo</a:t>
            </a:r>
            <a:r>
              <a:rPr lang="pt-BR" sz="1800" spc="-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mundo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sofre.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soberano</a:t>
            </a:r>
            <a:r>
              <a:rPr lang="pt-BR" sz="1800" spc="-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é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primeiro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servidor</a:t>
            </a:r>
            <a:r>
              <a:rPr lang="pt-BR" sz="1800" spc="-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-6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Estado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é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bem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pago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sustentar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dignidade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caráter;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mas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espera-</a:t>
            </a:r>
            <a:r>
              <a:rPr lang="pt-BR" sz="1800" dirty="0">
                <a:latin typeface="Arial MT"/>
                <a:cs typeface="Arial MT"/>
              </a:rPr>
              <a:t>se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ele </a:t>
            </a:r>
            <a:r>
              <a:rPr lang="pt-BR" sz="1800" dirty="0">
                <a:latin typeface="Arial MT"/>
                <a:cs typeface="Arial MT"/>
              </a:rPr>
              <a:t>trabalhe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eficazmente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ao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bem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Estado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governe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atenção,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ao </a:t>
            </a:r>
            <a:r>
              <a:rPr lang="pt-BR" sz="1800" dirty="0">
                <a:latin typeface="Arial MT"/>
                <a:cs typeface="Arial MT"/>
              </a:rPr>
              <a:t>menos,</a:t>
            </a:r>
            <a:r>
              <a:rPr lang="pt-BR" sz="1800" spc="-1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seus</a:t>
            </a:r>
            <a:r>
              <a:rPr lang="pt-BR" sz="1800" spc="-1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principais</a:t>
            </a:r>
            <a:r>
              <a:rPr lang="pt-BR" sz="1800" spc="-1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negócios</a:t>
            </a:r>
            <a:r>
              <a:rPr lang="pt-BR" sz="1800" spc="-10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(...)”</a:t>
            </a:r>
            <a:endParaRPr lang="pt-BR" sz="1800" dirty="0">
              <a:latin typeface="Arial MT"/>
              <a:cs typeface="Arial MT"/>
            </a:endParaRPr>
          </a:p>
          <a:p>
            <a:pPr marL="12700" marR="15240" algn="just">
              <a:lnSpc>
                <a:spcPct val="100000"/>
              </a:lnSpc>
            </a:pPr>
            <a:r>
              <a:rPr lang="pt-BR" sz="1800" dirty="0">
                <a:latin typeface="Arial MT"/>
                <a:cs typeface="Arial MT"/>
              </a:rPr>
              <a:t>Frederico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II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Prússia,</a:t>
            </a:r>
            <a:r>
              <a:rPr lang="pt-BR" sz="1800" spc="114" dirty="0">
                <a:latin typeface="Arial MT"/>
                <a:cs typeface="Arial MT"/>
              </a:rPr>
              <a:t> </a:t>
            </a:r>
            <a:r>
              <a:rPr lang="pt-BR" sz="1800" i="1" dirty="0">
                <a:latin typeface="Arial"/>
                <a:cs typeface="Arial"/>
              </a:rPr>
              <a:t>Ensaio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sobre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as</a:t>
            </a:r>
            <a:r>
              <a:rPr lang="pt-BR" sz="1800" i="1" spc="90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formas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de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governo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e</a:t>
            </a:r>
            <a:r>
              <a:rPr lang="pt-BR" sz="1800" i="1" spc="90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sobre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o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dever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spc="-25" dirty="0">
                <a:latin typeface="Arial"/>
                <a:cs typeface="Arial"/>
              </a:rPr>
              <a:t>dos </a:t>
            </a:r>
            <a:r>
              <a:rPr lang="pt-BR" sz="1800" i="1" dirty="0">
                <a:latin typeface="Arial"/>
                <a:cs typeface="Arial"/>
              </a:rPr>
              <a:t>soberanos</a:t>
            </a:r>
            <a:r>
              <a:rPr lang="pt-BR" sz="1800" dirty="0">
                <a:latin typeface="Arial MT"/>
                <a:cs typeface="Arial MT"/>
              </a:rPr>
              <a:t>,</a:t>
            </a:r>
            <a:r>
              <a:rPr lang="pt-BR" sz="1800" spc="-140" dirty="0">
                <a:latin typeface="Arial MT"/>
                <a:cs typeface="Arial MT"/>
              </a:rPr>
              <a:t> </a:t>
            </a:r>
            <a:r>
              <a:rPr lang="pt-BR" sz="1800" spc="-20" dirty="0">
                <a:latin typeface="Arial MT"/>
                <a:cs typeface="Arial MT"/>
              </a:rPr>
              <a:t>1772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5308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2972F0-8BC6-B251-3DEA-3B45A1B708E4}"/>
              </a:ext>
            </a:extLst>
          </p:cNvPr>
          <p:cNvSpPr txBox="1"/>
          <p:nvPr/>
        </p:nvSpPr>
        <p:spPr>
          <a:xfrm>
            <a:off x="0" y="1178199"/>
            <a:ext cx="12192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3495" algn="just">
              <a:lnSpc>
                <a:spcPct val="100000"/>
              </a:lnSpc>
            </a:pPr>
            <a:r>
              <a:rPr lang="pt-BR" sz="2200" dirty="0">
                <a:latin typeface="Arial MT"/>
                <a:cs typeface="Arial MT"/>
              </a:rPr>
              <a:t>Embora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compra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29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cargos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títulos</a:t>
            </a:r>
            <a:r>
              <a:rPr lang="pt-BR" sz="2200" spc="29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fosse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bem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difundida</a:t>
            </a:r>
            <a:r>
              <a:rPr lang="pt-BR" sz="2200" spc="29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na</a:t>
            </a:r>
            <a:r>
              <a:rPr lang="pt-BR" sz="2200" spc="15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América,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muitos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nobres,</a:t>
            </a:r>
            <a:r>
              <a:rPr lang="pt-BR" sz="2200" spc="285" dirty="0">
                <a:latin typeface="Arial MT"/>
                <a:cs typeface="Arial MT"/>
              </a:rPr>
              <a:t> </a:t>
            </a:r>
            <a:r>
              <a:rPr lang="pt-BR" sz="2200" spc="-25" dirty="0">
                <a:latin typeface="Arial MT"/>
                <a:cs typeface="Arial MT"/>
              </a:rPr>
              <a:t>aí </a:t>
            </a:r>
            <a:r>
              <a:rPr lang="pt-BR" sz="2200" spc="-10" dirty="0">
                <a:latin typeface="Arial MT"/>
                <a:cs typeface="Arial MT"/>
              </a:rPr>
              <a:t>mora</a:t>
            </a:r>
            <a:r>
              <a:rPr lang="pt-BR" sz="2200" dirty="0">
                <a:latin typeface="Arial MT"/>
                <a:cs typeface="Arial MT"/>
              </a:rPr>
              <a:t>dores,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receberam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títulos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da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monarquia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devido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suas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qualidades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-10" dirty="0">
                <a:latin typeface="Arial MT"/>
                <a:cs typeface="Arial MT"/>
              </a:rPr>
              <a:t> serviços. </a:t>
            </a:r>
            <a:r>
              <a:rPr lang="pt-BR" sz="2200" dirty="0">
                <a:latin typeface="Arial MT"/>
                <a:cs typeface="Arial MT"/>
              </a:rPr>
              <a:t>Desde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século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XVI,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títulos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marquês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conde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(títulos</a:t>
            </a:r>
            <a:r>
              <a:rPr lang="pt-BR" sz="2200" spc="229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Castela)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eram</a:t>
            </a:r>
            <a:r>
              <a:rPr lang="pt-BR" sz="2200" spc="22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concedidos, </a:t>
            </a:r>
            <a:r>
              <a:rPr lang="pt-BR" sz="2200" dirty="0">
                <a:latin typeface="Arial MT"/>
                <a:cs typeface="Arial MT"/>
              </a:rPr>
              <a:t>sobretudo,</a:t>
            </a:r>
            <a:r>
              <a:rPr lang="pt-BR" sz="2200" spc="40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aos</a:t>
            </a:r>
            <a:r>
              <a:rPr lang="pt-BR" sz="2200" spc="4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vice-reis</a:t>
            </a:r>
            <a:r>
              <a:rPr lang="pt-BR" sz="2200" spc="4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4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capitães-gerais</a:t>
            </a:r>
            <a:r>
              <a:rPr lang="pt-BR" sz="2200" spc="4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nascidos</a:t>
            </a:r>
            <a:r>
              <a:rPr lang="pt-BR" sz="2200" spc="4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na</a:t>
            </a:r>
            <a:r>
              <a:rPr lang="pt-BR" sz="2200" spc="4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Espanha.</a:t>
            </a:r>
            <a:r>
              <a:rPr lang="pt-BR" sz="2200" spc="4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Com</a:t>
            </a:r>
            <a:r>
              <a:rPr lang="pt-BR" sz="2200" spc="4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menor</a:t>
            </a:r>
            <a:r>
              <a:rPr lang="pt-BR" sz="2200" spc="42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incidência, </a:t>
            </a:r>
            <a:r>
              <a:rPr lang="pt-BR" sz="2200" dirty="0">
                <a:latin typeface="Arial MT"/>
                <a:cs typeface="Arial MT"/>
              </a:rPr>
              <a:t>esta</a:t>
            </a:r>
            <a:r>
              <a:rPr lang="pt-BR" sz="2200" spc="55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mercê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régia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também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podia</a:t>
            </a:r>
            <a:r>
              <a:rPr lang="pt-BR" sz="2200" spc="55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ser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remuneração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serviços</a:t>
            </a:r>
            <a:r>
              <a:rPr lang="pt-BR" sz="2200" spc="55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militares,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dirty="0">
                <a:latin typeface="Arial MT"/>
                <a:cs typeface="Arial MT"/>
              </a:rPr>
              <a:t>feitos</a:t>
            </a:r>
            <a:r>
              <a:rPr lang="pt-BR" sz="2200" spc="60" dirty="0">
                <a:latin typeface="Arial MT"/>
                <a:cs typeface="Arial MT"/>
              </a:rPr>
              <a:t>  </a:t>
            </a:r>
            <a:r>
              <a:rPr lang="pt-BR" sz="2200" spc="-25" dirty="0">
                <a:latin typeface="Arial MT"/>
                <a:cs typeface="Arial MT"/>
              </a:rPr>
              <a:t>na </a:t>
            </a:r>
            <a:r>
              <a:rPr lang="pt-BR" sz="2200" dirty="0">
                <a:latin typeface="Arial MT"/>
                <a:cs typeface="Arial MT"/>
              </a:rPr>
              <a:t>conquista,</a:t>
            </a:r>
            <a:r>
              <a:rPr lang="pt-BR" sz="2200" spc="-3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colonização</a:t>
            </a:r>
            <a:r>
              <a:rPr lang="pt-BR" sz="2200" spc="-3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-3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fundação</a:t>
            </a:r>
            <a:r>
              <a:rPr lang="pt-BR" sz="2200" spc="-3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-30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cidades.</a:t>
            </a:r>
            <a:endParaRPr lang="pt-BR" sz="2200" dirty="0">
              <a:latin typeface="Arial MT"/>
              <a:cs typeface="Arial MT"/>
            </a:endParaRPr>
          </a:p>
          <a:p>
            <a:pPr marL="12700" marR="5386070">
              <a:lnSpc>
                <a:spcPct val="100000"/>
              </a:lnSpc>
            </a:pPr>
            <a:r>
              <a:rPr lang="pt-BR" sz="2200" dirty="0">
                <a:latin typeface="Arial MT"/>
                <a:cs typeface="Arial MT"/>
              </a:rPr>
              <a:t>(RAMINELLI,</a:t>
            </a:r>
            <a:r>
              <a:rPr lang="pt-BR" sz="2200" spc="-4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R.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Nobreza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e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riqueza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no</a:t>
            </a:r>
            <a:r>
              <a:rPr lang="pt-BR" sz="2200" spc="-14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Antigo </a:t>
            </a:r>
            <a:r>
              <a:rPr lang="pt-BR" sz="2200" dirty="0">
                <a:latin typeface="Arial MT"/>
                <a:cs typeface="Arial MT"/>
              </a:rPr>
              <a:t>Regime.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Revista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de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História,</a:t>
            </a:r>
            <a:r>
              <a:rPr lang="pt-BR" sz="2200" spc="-2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n.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169,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jul.-</a:t>
            </a:r>
            <a:r>
              <a:rPr lang="pt-BR" sz="2200" dirty="0">
                <a:latin typeface="Arial MT"/>
                <a:cs typeface="Arial MT"/>
              </a:rPr>
              <a:t>dez.</a:t>
            </a:r>
            <a:r>
              <a:rPr lang="pt-BR" sz="2200" spc="-20" dirty="0">
                <a:latin typeface="Arial MT"/>
                <a:cs typeface="Arial MT"/>
              </a:rPr>
              <a:t> 2013)</a:t>
            </a:r>
            <a:endParaRPr lang="pt-BR" sz="22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1327785" algn="l"/>
                <a:tab pos="1635760" algn="l"/>
                <a:tab pos="2494915" algn="l"/>
                <a:tab pos="2949575" algn="l"/>
                <a:tab pos="4638040" algn="l"/>
                <a:tab pos="5109210" algn="l"/>
                <a:tab pos="6050280" algn="l"/>
                <a:tab pos="7544434" algn="l"/>
                <a:tab pos="8761730" algn="l"/>
                <a:tab pos="9069705" algn="l"/>
                <a:tab pos="11050270" algn="l"/>
                <a:tab pos="11520805" algn="l"/>
              </a:tabLst>
            </a:pPr>
            <a:r>
              <a:rPr lang="pt-BR" sz="2200" spc="-10" dirty="0">
                <a:latin typeface="Arial MT"/>
                <a:cs typeface="Arial MT"/>
              </a:rPr>
              <a:t>Segundo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50" dirty="0">
                <a:latin typeface="Arial MT"/>
                <a:cs typeface="Arial MT"/>
              </a:rPr>
              <a:t>o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texto,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25" dirty="0">
                <a:latin typeface="Arial MT"/>
                <a:cs typeface="Arial MT"/>
              </a:rPr>
              <a:t>as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concessões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25" dirty="0">
                <a:latin typeface="Arial MT"/>
                <a:cs typeface="Arial MT"/>
              </a:rPr>
              <a:t>da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Coroa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espanhola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visavam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50" dirty="0">
                <a:latin typeface="Arial MT"/>
                <a:cs typeface="Arial MT"/>
              </a:rPr>
              <a:t>o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10" dirty="0">
                <a:latin typeface="Arial MT"/>
                <a:cs typeface="Arial MT"/>
              </a:rPr>
              <a:t>fortalecimento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25" dirty="0">
                <a:latin typeface="Arial MT"/>
                <a:cs typeface="Arial MT"/>
              </a:rPr>
              <a:t>do</a:t>
            </a:r>
            <a:r>
              <a:rPr lang="pt-BR" sz="2200" dirty="0">
                <a:latin typeface="Arial MT"/>
                <a:cs typeface="Arial MT"/>
              </a:rPr>
              <a:t>	</a:t>
            </a:r>
            <a:r>
              <a:rPr lang="pt-BR" sz="2200" spc="-25" dirty="0">
                <a:latin typeface="Arial MT"/>
                <a:cs typeface="Arial MT"/>
              </a:rPr>
              <a:t>seu </a:t>
            </a:r>
            <a:r>
              <a:rPr lang="pt-BR" sz="2200" dirty="0">
                <a:latin typeface="Arial MT"/>
                <a:cs typeface="Arial MT"/>
              </a:rPr>
              <a:t>poder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na</a:t>
            </a:r>
            <a:r>
              <a:rPr lang="pt-BR" sz="2200" spc="-14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América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spc="-25" dirty="0">
                <a:latin typeface="Arial MT"/>
                <a:cs typeface="Arial MT"/>
              </a:rPr>
              <a:t>ao:</a:t>
            </a:r>
            <a:endParaRPr lang="pt-BR" sz="2200" dirty="0">
              <a:latin typeface="Arial MT"/>
              <a:cs typeface="Arial MT"/>
            </a:endParaRPr>
          </a:p>
          <a:p>
            <a:pPr marL="384810" indent="-372110">
              <a:lnSpc>
                <a:spcPct val="100000"/>
              </a:lnSpc>
              <a:buAutoNum type="alphaUcParenR"/>
              <a:tabLst>
                <a:tab pos="384810" algn="l"/>
              </a:tabLst>
            </a:pPr>
            <a:r>
              <a:rPr lang="pt-BR" sz="2200" dirty="0">
                <a:latin typeface="Arial MT"/>
                <a:cs typeface="Arial MT"/>
              </a:rPr>
              <a:t>restringir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privilégios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dos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comerciantes.</a:t>
            </a:r>
            <a:endParaRPr lang="pt-BR" sz="2200" dirty="0">
              <a:latin typeface="Arial MT"/>
              <a:cs typeface="Arial MT"/>
            </a:endParaRPr>
          </a:p>
          <a:p>
            <a:pPr marL="384810" indent="-372110">
              <a:lnSpc>
                <a:spcPct val="100000"/>
              </a:lnSpc>
              <a:buAutoNum type="alphaUcParenR"/>
              <a:tabLst>
                <a:tab pos="384810" algn="l"/>
              </a:tabLst>
            </a:pPr>
            <a:r>
              <a:rPr lang="pt-BR" sz="2200" dirty="0">
                <a:latin typeface="Arial MT"/>
                <a:cs typeface="Arial MT"/>
              </a:rPr>
              <a:t>reestruturar</a:t>
            </a:r>
            <a:r>
              <a:rPr lang="pt-BR" sz="2200" spc="-3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organização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das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tropas.</a:t>
            </a:r>
            <a:endParaRPr lang="pt-BR" sz="2200" dirty="0">
              <a:latin typeface="Arial MT"/>
              <a:cs typeface="Arial MT"/>
            </a:endParaRPr>
          </a:p>
          <a:p>
            <a:pPr marL="400685" indent="-387985">
              <a:lnSpc>
                <a:spcPct val="100000"/>
              </a:lnSpc>
              <a:buAutoNum type="alphaUcParenR"/>
              <a:tabLst>
                <a:tab pos="400685" algn="l"/>
              </a:tabLst>
            </a:pPr>
            <a:r>
              <a:rPr lang="pt-BR" sz="2200" dirty="0">
                <a:latin typeface="Arial MT"/>
                <a:cs typeface="Arial MT"/>
              </a:rPr>
              <a:t>reconhecer</a:t>
            </a:r>
            <a:r>
              <a:rPr lang="pt-BR" sz="2200" spc="-2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os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opositores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</a:t>
            </a:r>
            <a:r>
              <a:rPr lang="pt-BR" sz="2200" spc="-5" dirty="0">
                <a:latin typeface="Arial MT"/>
                <a:cs typeface="Arial MT"/>
              </a:rPr>
              <a:t> </a:t>
            </a:r>
            <a:r>
              <a:rPr lang="pt-BR" sz="2200" spc="-10" dirty="0">
                <a:latin typeface="Arial MT"/>
                <a:cs typeface="Arial MT"/>
              </a:rPr>
              <a:t>regime.</a:t>
            </a:r>
            <a:endParaRPr lang="pt-BR" sz="2200" dirty="0">
              <a:latin typeface="Arial MT"/>
              <a:cs typeface="Arial MT"/>
            </a:endParaRPr>
          </a:p>
          <a:p>
            <a:pPr marL="400685" indent="-387985">
              <a:lnSpc>
                <a:spcPct val="100000"/>
              </a:lnSpc>
              <a:buAutoNum type="alphaUcParenR"/>
              <a:tabLst>
                <a:tab pos="400685" algn="l"/>
              </a:tabLst>
            </a:pPr>
            <a:r>
              <a:rPr lang="pt-BR" sz="2200" dirty="0">
                <a:latin typeface="Arial MT"/>
                <a:cs typeface="Arial MT"/>
              </a:rPr>
              <a:t>facilitar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-10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atuação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dos</a:t>
            </a:r>
            <a:r>
              <a:rPr lang="pt-BR" sz="2200" spc="-10" dirty="0">
                <a:latin typeface="Arial MT"/>
                <a:cs typeface="Arial MT"/>
              </a:rPr>
              <a:t> magistrados.</a:t>
            </a:r>
            <a:endParaRPr lang="pt-BR" sz="2200" dirty="0">
              <a:latin typeface="Arial MT"/>
              <a:cs typeface="Arial MT"/>
            </a:endParaRPr>
          </a:p>
          <a:p>
            <a:pPr marL="384810" indent="-372110">
              <a:lnSpc>
                <a:spcPct val="100000"/>
              </a:lnSpc>
              <a:buAutoNum type="alphaUcParenR"/>
              <a:tabLst>
                <a:tab pos="384810" algn="l"/>
              </a:tabLst>
            </a:pPr>
            <a:r>
              <a:rPr lang="pt-BR" sz="2200" dirty="0">
                <a:latin typeface="Arial MT"/>
                <a:cs typeface="Arial MT"/>
              </a:rPr>
              <a:t>fortalecer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a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lealdade</a:t>
            </a:r>
            <a:r>
              <a:rPr lang="pt-BR" sz="2200" spc="-1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Arial MT"/>
                <a:cs typeface="Arial MT"/>
              </a:rPr>
              <a:t>dos</a:t>
            </a:r>
            <a:r>
              <a:rPr lang="pt-BR" sz="2200" spc="-10" dirty="0">
                <a:latin typeface="Arial MT"/>
                <a:cs typeface="Arial MT"/>
              </a:rPr>
              <a:t> súditos.</a:t>
            </a:r>
            <a:endParaRPr lang="pt-BR" sz="22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AA4E-E020-51B1-19C5-E29CD1D5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518E9AE-7E7F-5466-DAA3-24A43F8A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" y="0"/>
            <a:ext cx="12192000" cy="6858000"/>
          </a:xfrm>
          <a:prstGeom prst="rect">
            <a:avLst/>
          </a:prstGeom>
        </p:spPr>
      </p:pic>
      <p:sp>
        <p:nvSpPr>
          <p:cNvPr id="8" name="object 19">
            <a:extLst>
              <a:ext uri="{FF2B5EF4-FFF2-40B4-BE49-F238E27FC236}">
                <a16:creationId xmlns:a16="http://schemas.microsoft.com/office/drawing/2014/main" id="{1EDAA1FC-302F-9E94-E234-1E3352B55E98}"/>
              </a:ext>
            </a:extLst>
          </p:cNvPr>
          <p:cNvSpPr txBox="1"/>
          <p:nvPr/>
        </p:nvSpPr>
        <p:spPr>
          <a:xfrm>
            <a:off x="466021" y="1342579"/>
            <a:ext cx="5624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5080" indent="-351790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  <a:tab pos="2656205" algn="l"/>
                <a:tab pos="3594100" algn="l"/>
                <a:tab pos="4124960" algn="l"/>
                <a:tab pos="4939030" algn="l"/>
                <a:tab pos="5227320" algn="l"/>
              </a:tabLst>
            </a:pP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Absolutismo/monarquia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absoluta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(“ab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solutis”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731B47"/>
                </a:solidFill>
                <a:latin typeface="Arial MT"/>
                <a:cs typeface="Arial MT"/>
              </a:rPr>
              <a:t>=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sem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ligação/sem</a:t>
            </a:r>
            <a:r>
              <a:rPr sz="1600" spc="-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restrição)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A5000717-A5D5-AB68-E931-AD277E218DA8}"/>
              </a:ext>
            </a:extLst>
          </p:cNvPr>
          <p:cNvSpPr txBox="1"/>
          <p:nvPr/>
        </p:nvSpPr>
        <p:spPr>
          <a:xfrm>
            <a:off x="817325" y="1851513"/>
            <a:ext cx="5229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O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rei</a:t>
            </a:r>
            <a:r>
              <a:rPr sz="1600" spc="-1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governa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sem</a:t>
            </a:r>
            <a:r>
              <a:rPr sz="1600" spc="-1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consultar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o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731B47"/>
                </a:solidFill>
                <a:latin typeface="Arial"/>
                <a:cs typeface="Arial"/>
              </a:rPr>
              <a:t>papado</a:t>
            </a:r>
            <a:r>
              <a:rPr sz="1600" b="1" spc="-10" dirty="0">
                <a:solidFill>
                  <a:srgbClr val="731B4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ou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a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731B47"/>
                </a:solidFill>
                <a:latin typeface="Arial"/>
                <a:cs typeface="Arial"/>
              </a:rPr>
              <a:t>aristocracia.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A</a:t>
            </a:r>
            <a:r>
              <a:rPr sz="1600" spc="-114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coroa</a:t>
            </a:r>
            <a:r>
              <a:rPr sz="1600" spc="-2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detêm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os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três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poderes.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D6A2FA66-5F33-A34E-B1FE-EF7536D36475}"/>
              </a:ext>
            </a:extLst>
          </p:cNvPr>
          <p:cNvSpPr txBox="1"/>
          <p:nvPr/>
        </p:nvSpPr>
        <p:spPr>
          <a:xfrm>
            <a:off x="466021" y="2381515"/>
            <a:ext cx="5622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5080" indent="-351790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Estado</a:t>
            </a:r>
            <a:r>
              <a:rPr sz="1600" spc="25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confessional</a:t>
            </a:r>
            <a:r>
              <a:rPr sz="1600" spc="25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/</a:t>
            </a:r>
            <a:r>
              <a:rPr sz="1600" spc="30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religião</a:t>
            </a:r>
            <a:r>
              <a:rPr sz="1600" spc="25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de</a:t>
            </a:r>
            <a:r>
              <a:rPr sz="1600" spc="25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Estado:</a:t>
            </a:r>
            <a:r>
              <a:rPr sz="1600" spc="30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estado</a:t>
            </a:r>
            <a:r>
              <a:rPr sz="1600" spc="25" dirty="0">
                <a:solidFill>
                  <a:srgbClr val="731B47"/>
                </a:solidFill>
                <a:latin typeface="Arial MT"/>
                <a:cs typeface="Arial MT"/>
              </a:rPr>
              <a:t>  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com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religião</a:t>
            </a:r>
            <a:r>
              <a:rPr sz="1600" spc="-5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oficial.</a:t>
            </a:r>
            <a:endParaRPr sz="1600" dirty="0">
              <a:latin typeface="Arial MT"/>
              <a:cs typeface="Arial MT"/>
            </a:endParaRPr>
          </a:p>
          <a:p>
            <a:pPr marL="363855">
              <a:lnSpc>
                <a:spcPct val="100000"/>
              </a:lnSpc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Religião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pública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=!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religião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particular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FBDE0236-FD78-1083-2D2A-0C2D643C20CE}"/>
              </a:ext>
            </a:extLst>
          </p:cNvPr>
          <p:cNvSpPr txBox="1"/>
          <p:nvPr/>
        </p:nvSpPr>
        <p:spPr>
          <a:xfrm>
            <a:off x="466021" y="3585771"/>
            <a:ext cx="4184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  <a:tab pos="1881505" algn="l"/>
                <a:tab pos="3017520" algn="l"/>
                <a:tab pos="3346450" algn="l"/>
              </a:tabLst>
            </a:pP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Mercantilismo: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metalismo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731B47"/>
                </a:solidFill>
                <a:latin typeface="Arial MT"/>
                <a:cs typeface="Arial MT"/>
              </a:rPr>
              <a:t>+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comércio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C7CBB854-53E2-0333-31AD-1444D3202CEA}"/>
              </a:ext>
            </a:extLst>
          </p:cNvPr>
          <p:cNvSpPr txBox="1"/>
          <p:nvPr/>
        </p:nvSpPr>
        <p:spPr>
          <a:xfrm>
            <a:off x="4669235" y="3600716"/>
            <a:ext cx="1377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285">
              <a:lnSpc>
                <a:spcPct val="100000"/>
              </a:lnSpc>
              <a:spcBef>
                <a:spcPts val="100"/>
              </a:spcBef>
              <a:tabLst>
                <a:tab pos="371475" algn="l"/>
                <a:tab pos="570865" algn="l"/>
                <a:tab pos="1137920" algn="l"/>
              </a:tabLst>
            </a:pP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produtos 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do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Estado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da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6861BF3A-7B7E-6297-ED26-EE36E24E664F}"/>
              </a:ext>
            </a:extLst>
          </p:cNvPr>
          <p:cNvSpPr txBox="1"/>
          <p:nvPr/>
        </p:nvSpPr>
        <p:spPr>
          <a:xfrm>
            <a:off x="817325" y="3857256"/>
            <a:ext cx="3787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99715" algn="l"/>
                <a:tab pos="3051810" algn="l"/>
              </a:tabLst>
            </a:pP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primários/não-manufaturados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731B47"/>
                </a:solidFill>
                <a:latin typeface="Arial MT"/>
                <a:cs typeface="Arial MT"/>
              </a:rPr>
              <a:t>+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controle economia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99B74B19-36C3-99F0-F08F-15509168F2CB}"/>
              </a:ext>
            </a:extLst>
          </p:cNvPr>
          <p:cNvSpPr txBox="1"/>
          <p:nvPr/>
        </p:nvSpPr>
        <p:spPr>
          <a:xfrm>
            <a:off x="513893" y="4682227"/>
            <a:ext cx="55937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838200" indent="-351790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  <a:tab pos="1473200" algn="l"/>
                <a:tab pos="1849120" algn="l"/>
                <a:tab pos="2956560" algn="l"/>
                <a:tab pos="3490595" algn="l"/>
                <a:tab pos="4521200" algn="l"/>
              </a:tabLst>
            </a:pP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Sociedade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privilégios: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sem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igualdade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731B47"/>
                </a:solidFill>
                <a:latin typeface="Arial MT"/>
                <a:cs typeface="Arial MT"/>
              </a:rPr>
              <a:t>de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deveres</a:t>
            </a:r>
            <a:r>
              <a:rPr sz="1600" spc="-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</a:t>
            </a:r>
            <a:r>
              <a:rPr sz="1600" spc="-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penas</a:t>
            </a:r>
            <a:endParaRPr sz="1600" dirty="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Censura: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controle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do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Estado/Igreja</a:t>
            </a:r>
            <a:r>
              <a:rPr sz="1600" spc="-3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do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discurso</a:t>
            </a:r>
            <a:endParaRPr sz="1600" dirty="0">
              <a:latin typeface="Arial MT"/>
              <a:cs typeface="Arial MT"/>
            </a:endParaRPr>
          </a:p>
          <a:p>
            <a:pPr marL="363855" marR="5080" indent="-351790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Sociedade</a:t>
            </a:r>
            <a:r>
              <a:rPr sz="1600" spc="44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estamental:</a:t>
            </a:r>
            <a:r>
              <a:rPr sz="1600" spc="45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Sociedade</a:t>
            </a:r>
            <a:r>
              <a:rPr sz="1600" spc="445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divida</a:t>
            </a:r>
            <a:r>
              <a:rPr sz="1600" spc="45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por</a:t>
            </a:r>
            <a:r>
              <a:rPr sz="1600" spc="47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b="1" spc="-10" dirty="0">
                <a:solidFill>
                  <a:srgbClr val="731B47"/>
                </a:solidFill>
                <a:latin typeface="Arial"/>
                <a:cs typeface="Arial"/>
              </a:rPr>
              <a:t>estados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,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pouco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ou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nenhuma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731B47"/>
                </a:solidFill>
                <a:latin typeface="Arial MT"/>
                <a:cs typeface="Arial MT"/>
              </a:rPr>
              <a:t>mobilidade</a:t>
            </a:r>
            <a:r>
              <a:rPr sz="1600" spc="-3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social</a:t>
            </a:r>
            <a:endParaRPr sz="1600" dirty="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Intolerância/perseguição</a:t>
            </a:r>
            <a:r>
              <a:rPr sz="1600" spc="110" dirty="0">
                <a:solidFill>
                  <a:srgbClr val="731B47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731B47"/>
                </a:solidFill>
                <a:latin typeface="Arial MT"/>
                <a:cs typeface="Arial MT"/>
              </a:rPr>
              <a:t>religiosa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5" name="object 26">
            <a:extLst>
              <a:ext uri="{FF2B5EF4-FFF2-40B4-BE49-F238E27FC236}">
                <a16:creationId xmlns:a16="http://schemas.microsoft.com/office/drawing/2014/main" id="{E241B820-2F2B-4218-ED4B-836E732BE464}"/>
              </a:ext>
            </a:extLst>
          </p:cNvPr>
          <p:cNvSpPr txBox="1"/>
          <p:nvPr/>
        </p:nvSpPr>
        <p:spPr>
          <a:xfrm>
            <a:off x="314722" y="4409590"/>
            <a:ext cx="1301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731B47"/>
                </a:solidFill>
                <a:latin typeface="Arial"/>
                <a:cs typeface="Arial"/>
              </a:rPr>
              <a:t>SOCIEDADE: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D94DAFDF-78BC-5316-8D96-E72A307EB603}"/>
              </a:ext>
            </a:extLst>
          </p:cNvPr>
          <p:cNvSpPr txBox="1"/>
          <p:nvPr/>
        </p:nvSpPr>
        <p:spPr>
          <a:xfrm>
            <a:off x="360125" y="3234955"/>
            <a:ext cx="1210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731B47"/>
                </a:solidFill>
                <a:latin typeface="Arial"/>
                <a:cs typeface="Arial"/>
              </a:rPr>
              <a:t>ECONOMIA: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9994B323-C8AA-4E2C-3B71-BF7472BA6B3C}"/>
              </a:ext>
            </a:extLst>
          </p:cNvPr>
          <p:cNvSpPr txBox="1"/>
          <p:nvPr/>
        </p:nvSpPr>
        <p:spPr>
          <a:xfrm>
            <a:off x="360125" y="990189"/>
            <a:ext cx="1041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731B47"/>
                </a:solidFill>
                <a:latin typeface="Arial"/>
                <a:cs typeface="Arial"/>
              </a:rPr>
              <a:t>POLÍTICA: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3F192A82-421F-A880-3639-A19306CE8B59}"/>
              </a:ext>
            </a:extLst>
          </p:cNvPr>
          <p:cNvSpPr txBox="1"/>
          <p:nvPr/>
        </p:nvSpPr>
        <p:spPr>
          <a:xfrm>
            <a:off x="2307414" y="380292"/>
            <a:ext cx="22976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31B47"/>
                </a:solidFill>
                <a:latin typeface="Arial"/>
                <a:cs typeface="Arial"/>
              </a:rPr>
              <a:t>Antigo</a:t>
            </a:r>
            <a:r>
              <a:rPr sz="2000" b="1" spc="-30" dirty="0">
                <a:solidFill>
                  <a:srgbClr val="731B47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31B47"/>
                </a:solidFill>
                <a:latin typeface="Arial"/>
                <a:cs typeface="Arial"/>
              </a:rPr>
              <a:t>Regime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D3BF84E2-8832-1366-8585-344F177946FA}"/>
              </a:ext>
            </a:extLst>
          </p:cNvPr>
          <p:cNvSpPr txBox="1"/>
          <p:nvPr/>
        </p:nvSpPr>
        <p:spPr>
          <a:xfrm>
            <a:off x="7992339" y="776981"/>
            <a:ext cx="2291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B5394"/>
                </a:solidFill>
                <a:latin typeface="Arial"/>
                <a:cs typeface="Arial"/>
              </a:rPr>
              <a:t>Iluminismo/Liberalismo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3256208-931C-0156-9499-3BA75AB5370E}"/>
              </a:ext>
            </a:extLst>
          </p:cNvPr>
          <p:cNvSpPr txBox="1"/>
          <p:nvPr/>
        </p:nvSpPr>
        <p:spPr>
          <a:xfrm>
            <a:off x="6863728" y="1207959"/>
            <a:ext cx="1041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0B5394"/>
                </a:solidFill>
                <a:latin typeface="Arial"/>
                <a:cs typeface="Arial"/>
              </a:rPr>
              <a:t>POLÍTICA: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13FF9C93-3F4A-6ACC-0E0D-DC4414CA53E9}"/>
              </a:ext>
            </a:extLst>
          </p:cNvPr>
          <p:cNvSpPr txBox="1"/>
          <p:nvPr/>
        </p:nvSpPr>
        <p:spPr>
          <a:xfrm>
            <a:off x="6832669" y="1542832"/>
            <a:ext cx="4893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Monarquia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parlamentar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/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monarquia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constitucional</a:t>
            </a:r>
            <a:endParaRPr sz="1600" dirty="0">
              <a:latin typeface="Arial MT"/>
              <a:cs typeface="Arial MT"/>
            </a:endParaRPr>
          </a:p>
          <a:p>
            <a:pPr marL="363855" marR="233045" indent="-351790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Parlamentarismo,</a:t>
            </a:r>
            <a:r>
              <a:rPr sz="1600" spc="-5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republicanismo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e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democracia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Divisão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dos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três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poderes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6B88DAF4-2510-1A24-A2C2-EE8E1A930728}"/>
              </a:ext>
            </a:extLst>
          </p:cNvPr>
          <p:cNvSpPr txBox="1"/>
          <p:nvPr/>
        </p:nvSpPr>
        <p:spPr>
          <a:xfrm>
            <a:off x="6836586" y="2299752"/>
            <a:ext cx="1638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  <a:tab pos="1151890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Estado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laico: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E3301814-A417-C318-18A5-A7C5EACCD10E}"/>
              </a:ext>
            </a:extLst>
          </p:cNvPr>
          <p:cNvSpPr txBox="1"/>
          <p:nvPr/>
        </p:nvSpPr>
        <p:spPr>
          <a:xfrm>
            <a:off x="8478393" y="2299752"/>
            <a:ext cx="37325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1497965" algn="l"/>
                <a:tab pos="2162175" algn="l"/>
                <a:tab pos="2430780" algn="l"/>
                <a:tab pos="2812415" algn="l"/>
                <a:tab pos="3600450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separação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da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Igreja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do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Estado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+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A09E8210-4B24-A66F-5CCE-5ED13C449EE0}"/>
              </a:ext>
            </a:extLst>
          </p:cNvPr>
          <p:cNvSpPr txBox="1"/>
          <p:nvPr/>
        </p:nvSpPr>
        <p:spPr>
          <a:xfrm>
            <a:off x="7216410" y="2550538"/>
            <a:ext cx="2679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secularização</a:t>
            </a:r>
            <a:r>
              <a:rPr sz="1600" spc="-4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da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vida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pública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6E6C0A8C-4F79-C747-473D-10072131E62D}"/>
              </a:ext>
            </a:extLst>
          </p:cNvPr>
          <p:cNvSpPr txBox="1"/>
          <p:nvPr/>
        </p:nvSpPr>
        <p:spPr>
          <a:xfrm>
            <a:off x="6845620" y="3234955"/>
            <a:ext cx="1210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0B5394"/>
                </a:solidFill>
                <a:latin typeface="Arial"/>
                <a:cs typeface="Arial"/>
              </a:rPr>
              <a:t>ECONOMIA: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B1BFFD70-E2BC-A5F7-5464-0B5967884548}"/>
              </a:ext>
            </a:extLst>
          </p:cNvPr>
          <p:cNvSpPr txBox="1"/>
          <p:nvPr/>
        </p:nvSpPr>
        <p:spPr>
          <a:xfrm>
            <a:off x="6832669" y="3582974"/>
            <a:ext cx="17881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Livre-mercado</a:t>
            </a:r>
            <a:endParaRPr sz="1600" dirty="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Industrialização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3A2FA9A0-EC07-AC41-51C9-D8EE8DBBF2CC}"/>
              </a:ext>
            </a:extLst>
          </p:cNvPr>
          <p:cNvSpPr txBox="1"/>
          <p:nvPr/>
        </p:nvSpPr>
        <p:spPr>
          <a:xfrm>
            <a:off x="6801724" y="5046006"/>
            <a:ext cx="43573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punições</a:t>
            </a:r>
            <a:endParaRPr sz="1600" dirty="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Liberdade</a:t>
            </a:r>
            <a:r>
              <a:rPr sz="1600" spc="-3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de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expressão</a:t>
            </a:r>
            <a:r>
              <a:rPr sz="16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e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de</a:t>
            </a:r>
            <a:r>
              <a:rPr sz="16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assembleia</a:t>
            </a:r>
            <a:endParaRPr sz="1600" dirty="0">
              <a:latin typeface="Arial MT"/>
              <a:cs typeface="Arial MT"/>
            </a:endParaRPr>
          </a:p>
          <a:p>
            <a:pPr marL="363855" marR="5080" indent="-351790">
              <a:lnSpc>
                <a:spcPct val="100000"/>
              </a:lnSpc>
              <a:buChar char="●"/>
              <a:tabLst>
                <a:tab pos="363855" algn="l"/>
                <a:tab pos="1493520" algn="l"/>
                <a:tab pos="2534285" algn="l"/>
                <a:tab pos="3383279" algn="l"/>
                <a:tab pos="3656329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Cidadania: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igualdade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perante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o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Estado,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social,</a:t>
            </a:r>
            <a:r>
              <a:rPr sz="1600" spc="-3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“meritocracia”</a:t>
            </a:r>
            <a:endParaRPr sz="1600" dirty="0">
              <a:latin typeface="Arial MT"/>
              <a:cs typeface="Arial MT"/>
            </a:endParaRPr>
          </a:p>
          <a:p>
            <a:pPr marL="363855" indent="-351155">
              <a:lnSpc>
                <a:spcPct val="100000"/>
              </a:lnSpc>
              <a:buChar char="●"/>
              <a:tabLst>
                <a:tab pos="363855" algn="l"/>
              </a:tabLst>
            </a:pPr>
            <a:r>
              <a:rPr sz="1600" spc="-20" dirty="0">
                <a:solidFill>
                  <a:srgbClr val="0B5394"/>
                </a:solidFill>
                <a:latin typeface="Arial MT"/>
                <a:cs typeface="Arial MT"/>
              </a:rPr>
              <a:t>Tolerância</a:t>
            </a:r>
            <a:r>
              <a:rPr sz="1600" spc="-4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religiosa: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liberdade</a:t>
            </a:r>
            <a:r>
              <a:rPr sz="1600" spc="-3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de</a:t>
            </a:r>
            <a:r>
              <a:rPr sz="16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culto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049DB41A-E7CA-A224-3A3C-C54E4CCE5624}"/>
              </a:ext>
            </a:extLst>
          </p:cNvPr>
          <p:cNvSpPr txBox="1"/>
          <p:nvPr/>
        </p:nvSpPr>
        <p:spPr>
          <a:xfrm>
            <a:off x="6801724" y="4827767"/>
            <a:ext cx="100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</a:tabLst>
            </a:pP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Estado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C1125FD0-CA96-F971-4682-D1AE5A0AD43C}"/>
              </a:ext>
            </a:extLst>
          </p:cNvPr>
          <p:cNvSpPr txBox="1"/>
          <p:nvPr/>
        </p:nvSpPr>
        <p:spPr>
          <a:xfrm>
            <a:off x="6861611" y="4421104"/>
            <a:ext cx="1301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0B5394"/>
                </a:solidFill>
                <a:latin typeface="Arial"/>
                <a:cs typeface="Arial"/>
              </a:rPr>
              <a:t>SOCIEDADE: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34A0592A-767F-98FF-4D1C-126FA5ACF2D8}"/>
              </a:ext>
            </a:extLst>
          </p:cNvPr>
          <p:cNvSpPr txBox="1"/>
          <p:nvPr/>
        </p:nvSpPr>
        <p:spPr>
          <a:xfrm>
            <a:off x="7848472" y="4828031"/>
            <a:ext cx="4362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  <a:tab pos="1153795" algn="l"/>
                <a:tab pos="2188210" algn="l"/>
                <a:tab pos="3030220" algn="l"/>
                <a:tab pos="3296920" algn="l"/>
                <a:tab pos="3653790" algn="l"/>
                <a:tab pos="3919854" algn="l"/>
              </a:tabLst>
            </a:pPr>
            <a:r>
              <a:rPr lang="pt-BR" sz="1600" spc="-25" dirty="0">
                <a:solidFill>
                  <a:srgbClr val="0B5394"/>
                </a:solidFill>
                <a:latin typeface="Arial MT"/>
                <a:cs typeface="Arial MT"/>
              </a:rPr>
              <a:t>D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e</a:t>
            </a:r>
            <a:r>
              <a:rPr lang="pt-BR" sz="16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lang="pt-BR" sz="1600" spc="-10" dirty="0">
                <a:solidFill>
                  <a:srgbClr val="0B5394"/>
                </a:solidFill>
                <a:latin typeface="Arial MT"/>
                <a:cs typeface="Arial MT"/>
              </a:rPr>
              <a:t>D</a:t>
            </a:r>
            <a:r>
              <a:rPr sz="1600" spc="-10" dirty="0" err="1">
                <a:solidFill>
                  <a:srgbClr val="0B5394"/>
                </a:solidFill>
                <a:latin typeface="Arial MT"/>
                <a:cs typeface="Arial MT"/>
              </a:rPr>
              <a:t>ireito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:</a:t>
            </a:r>
            <a:r>
              <a:rPr lang="pt-BR" sz="1600" spc="-1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1600" spc="-10" dirty="0" err="1">
                <a:solidFill>
                  <a:srgbClr val="0B5394"/>
                </a:solidFill>
                <a:latin typeface="Arial MT"/>
                <a:cs typeface="Arial MT"/>
              </a:rPr>
              <a:t>igualdade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0B5394"/>
                </a:solidFill>
                <a:latin typeface="Arial MT"/>
                <a:cs typeface="Arial MT"/>
              </a:rPr>
              <a:t>perante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a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0B5394"/>
                </a:solidFill>
                <a:latin typeface="Arial MT"/>
                <a:cs typeface="Arial MT"/>
              </a:rPr>
              <a:t>lei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50" dirty="0">
                <a:solidFill>
                  <a:srgbClr val="0B5394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0B5394"/>
                </a:solidFill>
                <a:latin typeface="Arial MT"/>
                <a:cs typeface="Arial MT"/>
              </a:rPr>
              <a:t>	</a:t>
            </a:r>
            <a:r>
              <a:rPr sz="1600" spc="-20" dirty="0">
                <a:solidFill>
                  <a:srgbClr val="0B5394"/>
                </a:solidFill>
                <a:latin typeface="Arial MT"/>
                <a:cs typeface="Arial MT"/>
              </a:rPr>
              <a:t>suas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486E2D7-5A8F-EF23-4701-9770F97AA5EC}"/>
              </a:ext>
            </a:extLst>
          </p:cNvPr>
          <p:cNvSpPr txBox="1"/>
          <p:nvPr/>
        </p:nvSpPr>
        <p:spPr>
          <a:xfrm>
            <a:off x="6205314" y="3035811"/>
            <a:ext cx="713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2720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0545-998A-5A75-702F-BAABC434B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20E77A8-11F2-DFA8-1988-488E5440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400FA2AF-9403-E0BD-9CB1-A953E51F5E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9929"/>
            <a:ext cx="5943600" cy="563431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F46E0050-41FC-AAE8-046D-78C72D4BC452}"/>
              </a:ext>
            </a:extLst>
          </p:cNvPr>
          <p:cNvSpPr txBox="1"/>
          <p:nvPr/>
        </p:nvSpPr>
        <p:spPr>
          <a:xfrm>
            <a:off x="2878139" y="314212"/>
            <a:ext cx="6068060" cy="25907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título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i="1" spc="-10" dirty="0">
                <a:solidFill>
                  <a:srgbClr val="FFFFFF"/>
                </a:solidFill>
                <a:latin typeface="Calibri"/>
                <a:cs typeface="Calibri"/>
              </a:rPr>
              <a:t>Espírito</a:t>
            </a:r>
            <a:r>
              <a:rPr sz="17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7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FFFFFF"/>
                </a:solidFill>
                <a:latin typeface="Calibri"/>
                <a:cs typeface="Calibri"/>
              </a:rPr>
              <a:t>Leis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Barão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Montesquieu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(1748)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32BFD1-A564-4666-84BF-8DE778CB3D15}"/>
              </a:ext>
            </a:extLst>
          </p:cNvPr>
          <p:cNvSpPr txBox="1"/>
          <p:nvPr/>
        </p:nvSpPr>
        <p:spPr>
          <a:xfrm>
            <a:off x="6027645" y="779929"/>
            <a:ext cx="61643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Estado,</a:t>
            </a:r>
            <a:r>
              <a:rPr lang="pt-BR"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espécies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poderes: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Legislativo,</a:t>
            </a:r>
            <a:r>
              <a:rPr lang="pt-BR"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14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coisas</a:t>
            </a:r>
            <a:r>
              <a:rPr lang="pt-BR" sz="14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dependem</a:t>
            </a:r>
            <a:r>
              <a:rPr lang="pt-BR" sz="1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gentes</a:t>
            </a:r>
            <a:r>
              <a:rPr lang="pt-BR" sz="1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pt-BR" sz="1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coisas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dependem</a:t>
            </a:r>
            <a:r>
              <a:rPr lang="pt-BR" sz="1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pt-BR" sz="14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judiciário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algn="just">
              <a:lnSpc>
                <a:spcPct val="10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primeiro,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príncipe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magistrado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leis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corrige</a:t>
            </a:r>
            <a:r>
              <a:rPr lang="pt-BR" sz="1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revoga</a:t>
            </a:r>
            <a:r>
              <a:rPr lang="pt-BR"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estão feitas. Pelo segundo, faz</a:t>
            </a:r>
            <a:r>
              <a:rPr lang="pt-BR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paz ou declara a</a:t>
            </a:r>
            <a:r>
              <a:rPr lang="pt-BR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guerra, envia ou recebe embaixadas,</a:t>
            </a:r>
            <a:r>
              <a:rPr lang="pt-BR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estabelece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previne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invasões.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terceiro,</a:t>
            </a:r>
            <a:r>
              <a:rPr lang="pt-BR"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pune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crimes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julga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querelas</a:t>
            </a:r>
            <a:r>
              <a:rPr lang="pt-BR" sz="14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14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indivíduos.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Chamaremos</a:t>
            </a:r>
            <a:r>
              <a:rPr lang="pt-BR" sz="1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último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julgar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e,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outro,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Estado.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mesma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pessoa,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corpo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magistratura,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Legislativo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5" dirty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Executivo,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liberdade,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pode-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temer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monarca</a:t>
            </a:r>
            <a:r>
              <a:rPr lang="pt-BR" sz="1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4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Senado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estabeleça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leis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tirânicas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executá-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tiranicamente.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" algn="just">
              <a:lnSpc>
                <a:spcPct val="10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pt-BR" sz="1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haverá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julgar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estiver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separado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Legislativo</a:t>
            </a:r>
            <a:r>
              <a:rPr lang="pt-BR" sz="14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Executivo.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estiver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pt-BR"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Legislativo,</a:t>
            </a:r>
            <a:r>
              <a:rPr lang="pt-BR"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pt-BR"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14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cidadãos</a:t>
            </a:r>
            <a:r>
              <a:rPr lang="pt-BR"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arbitrário,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juiz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legislador.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estiver</a:t>
            </a:r>
            <a:r>
              <a:rPr lang="pt-BR"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Executivo,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juiz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poderá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pt-BR"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força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25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opressor.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620" algn="just">
              <a:lnSpc>
                <a:spcPct val="10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Tudo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estaria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perdido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homem,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corpo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nobres,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povo,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exercesse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esses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poderes: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leis,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executar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decisões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julgar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crimes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divergências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sz="1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t-BR" sz="1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indivíduos.”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400" spc="-10" dirty="0">
                <a:latin typeface="Arial" panose="020B0604020202020204" pitchFamily="34" charset="0"/>
                <a:cs typeface="Arial" panose="020B0604020202020204" pitchFamily="34" charset="0"/>
              </a:rPr>
              <a:t>Montesquieu,</a:t>
            </a:r>
            <a:r>
              <a:rPr lang="pt-BR" sz="1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i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Espírito</a:t>
            </a:r>
            <a:r>
              <a:rPr lang="pt-BR" sz="1400" i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14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i="1" spc="-20" dirty="0">
                <a:latin typeface="Arial" panose="020B0604020202020204" pitchFamily="34" charset="0"/>
                <a:cs typeface="Arial" panose="020B0604020202020204" pitchFamily="34" charset="0"/>
              </a:rPr>
              <a:t>Leis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0517-5E3B-3945-F4D3-20E64C88E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564E38E-BD36-505B-B17E-613CB23D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17D05E2B-BD40-D9E3-F06D-C5ABFF3AE8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97541"/>
            <a:ext cx="6521824" cy="590325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E35D3B78-8FA6-C105-CC93-47AC8CC3213A}"/>
              </a:ext>
            </a:extLst>
          </p:cNvPr>
          <p:cNvSpPr txBox="1"/>
          <p:nvPr/>
        </p:nvSpPr>
        <p:spPr>
          <a:xfrm>
            <a:off x="2734627" y="103991"/>
            <a:ext cx="6722745" cy="289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título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Contrato</a:t>
            </a:r>
            <a:r>
              <a:rPr sz="19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Jean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Jacques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Rousseau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(1762)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747BE1-AB26-FE30-FCBB-5F58989D0DA5}"/>
              </a:ext>
            </a:extLst>
          </p:cNvPr>
          <p:cNvSpPr txBox="1"/>
          <p:nvPr/>
        </p:nvSpPr>
        <p:spPr>
          <a:xfrm>
            <a:off x="6579533" y="797510"/>
            <a:ext cx="56124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latin typeface="Arial MT"/>
                <a:cs typeface="Arial MT"/>
              </a:rPr>
              <a:t>“Todo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indivíduo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pode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ter,</a:t>
            </a:r>
            <a:r>
              <a:rPr lang="pt-BR" sz="1600" spc="48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como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homem,</a:t>
            </a:r>
            <a:r>
              <a:rPr lang="pt-BR" sz="1600" spc="48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uma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vontade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sua,</a:t>
            </a:r>
            <a:r>
              <a:rPr lang="pt-BR" sz="1600" spc="48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contrária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distinta</a:t>
            </a:r>
            <a:r>
              <a:rPr lang="pt-BR" sz="1600" spc="49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da </a:t>
            </a:r>
            <a:r>
              <a:rPr lang="pt-BR" sz="1600" dirty="0">
                <a:latin typeface="Arial MT"/>
                <a:cs typeface="Arial MT"/>
              </a:rPr>
              <a:t>vontade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geral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deve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ter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como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cidadão.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Seu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interesse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particular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pode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soar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17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ele </a:t>
            </a:r>
            <a:r>
              <a:rPr lang="pt-BR" sz="1600" dirty="0">
                <a:latin typeface="Arial MT"/>
                <a:cs typeface="Arial MT"/>
              </a:rPr>
              <a:t>bem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diferente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interesse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comum.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(...)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pacto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social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não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transforme</a:t>
            </a:r>
            <a:r>
              <a:rPr lang="pt-BR" sz="1600" spc="14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em </a:t>
            </a:r>
            <a:r>
              <a:rPr lang="pt-BR" sz="1600" dirty="0">
                <a:latin typeface="Arial MT"/>
                <a:cs typeface="Arial MT"/>
              </a:rPr>
              <a:t>fórmula vã, tem de conter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tacitamente este compromisso: que quem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quer que se </a:t>
            </a:r>
            <a:r>
              <a:rPr lang="pt-BR" sz="1600" spc="-10" dirty="0">
                <a:latin typeface="Arial MT"/>
                <a:cs typeface="Arial MT"/>
              </a:rPr>
              <a:t>recuse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obedecer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à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vontade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geral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por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seja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obrigado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cumpri-</a:t>
            </a:r>
            <a:r>
              <a:rPr lang="pt-BR" sz="1600" dirty="0">
                <a:latin typeface="Arial MT"/>
                <a:cs typeface="Arial MT"/>
              </a:rPr>
              <a:t>la;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significa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ele </a:t>
            </a:r>
            <a:r>
              <a:rPr lang="pt-BR" sz="1600" dirty="0">
                <a:latin typeface="Arial MT"/>
                <a:cs typeface="Arial MT"/>
              </a:rPr>
              <a:t>será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forçado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ser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livre,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pois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está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condição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pela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qual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cidadão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entrega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à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pátria </a:t>
            </a:r>
            <a:r>
              <a:rPr lang="pt-BR" sz="1600" dirty="0">
                <a:latin typeface="Arial MT"/>
                <a:cs typeface="Arial MT"/>
              </a:rPr>
              <a:t>fica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garantido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contra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qualquer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dependência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pessoal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(...)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homem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perde</a:t>
            </a:r>
            <a:r>
              <a:rPr lang="pt-BR" sz="1600" spc="360" dirty="0">
                <a:latin typeface="Arial MT"/>
                <a:cs typeface="Arial MT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pelo </a:t>
            </a:r>
            <a:r>
              <a:rPr lang="pt-BR" sz="1600" dirty="0">
                <a:latin typeface="Arial MT"/>
                <a:cs typeface="Arial MT"/>
              </a:rPr>
              <a:t>contrato</a:t>
            </a:r>
            <a:r>
              <a:rPr lang="pt-BR" sz="1600" spc="3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social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liberdade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natural</a:t>
            </a:r>
            <a:r>
              <a:rPr lang="pt-BR" sz="1600" spc="3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ilimitado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direito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3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tudo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aquilo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tente</a:t>
            </a:r>
            <a:r>
              <a:rPr lang="pt-BR" sz="1600" spc="350" dirty="0">
                <a:latin typeface="Arial MT"/>
                <a:cs typeface="Arial MT"/>
              </a:rPr>
              <a:t> </a:t>
            </a:r>
            <a:r>
              <a:rPr lang="pt-BR" sz="1600" spc="-50" dirty="0">
                <a:latin typeface="Arial MT"/>
                <a:cs typeface="Arial MT"/>
              </a:rPr>
              <a:t>e </a:t>
            </a:r>
            <a:r>
              <a:rPr lang="pt-BR" sz="1600" dirty="0">
                <a:latin typeface="Arial MT"/>
                <a:cs typeface="Arial MT"/>
              </a:rPr>
              <a:t>possa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alcançar;</a:t>
            </a:r>
            <a:r>
              <a:rPr lang="pt-BR" sz="1600" spc="4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ele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ganha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liberdade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civil</a:t>
            </a:r>
            <a:r>
              <a:rPr lang="pt-BR" sz="1600" spc="43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propriedade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tudo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42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que </a:t>
            </a:r>
            <a:r>
              <a:rPr lang="pt-BR" sz="1600" dirty="0">
                <a:latin typeface="Arial MT"/>
                <a:cs typeface="Arial MT"/>
              </a:rPr>
              <a:t>possui.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(...)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vez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destruir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igualdade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natural,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pacto</a:t>
            </a:r>
            <a:r>
              <a:rPr lang="pt-BR" sz="1600" spc="2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fundamental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concede-lhe </a:t>
            </a:r>
            <a:r>
              <a:rPr lang="pt-BR" sz="1600" dirty="0">
                <a:latin typeface="Arial MT"/>
                <a:cs typeface="Arial MT"/>
              </a:rPr>
              <a:t>uma</a:t>
            </a:r>
            <a:r>
              <a:rPr lang="pt-BR" sz="1600" spc="-3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igualdade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moral</a:t>
            </a:r>
            <a:r>
              <a:rPr lang="pt-BR" sz="1600" spc="-3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legítima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naquilo</a:t>
            </a:r>
            <a:r>
              <a:rPr lang="pt-BR" sz="1600" spc="-3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-3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natureza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possa</a:t>
            </a:r>
            <a:r>
              <a:rPr lang="pt-BR" sz="1600" spc="-2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ter</a:t>
            </a:r>
            <a:r>
              <a:rPr lang="pt-BR" sz="1600" spc="-3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criado</a:t>
            </a:r>
            <a:r>
              <a:rPr lang="pt-BR" sz="1600" spc="-25" dirty="0">
                <a:latin typeface="Arial MT"/>
                <a:cs typeface="Arial MT"/>
              </a:rPr>
              <a:t>  uma </a:t>
            </a:r>
            <a:r>
              <a:rPr lang="pt-BR" sz="1600" dirty="0">
                <a:latin typeface="Arial MT"/>
                <a:cs typeface="Arial MT"/>
              </a:rPr>
              <a:t>desigualdade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física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entre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os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homens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e,</a:t>
            </a:r>
            <a:r>
              <a:rPr lang="pt-BR" sz="1600" spc="4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forem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desiguais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força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talento, </a:t>
            </a:r>
            <a:r>
              <a:rPr lang="pt-BR" sz="1600" spc="-25" dirty="0">
                <a:latin typeface="Arial MT"/>
                <a:cs typeface="Arial MT"/>
              </a:rPr>
              <a:t>tornam-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-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iguais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pela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convenção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pelo</a:t>
            </a:r>
            <a:r>
              <a:rPr lang="pt-BR" sz="1600" spc="-6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direito.”</a:t>
            </a:r>
            <a:endParaRPr lang="pt-BR" sz="16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pt-BR" sz="1600" dirty="0">
                <a:latin typeface="Arial MT"/>
                <a:cs typeface="Arial MT"/>
              </a:rPr>
              <a:t>Jacques</a:t>
            </a:r>
            <a:r>
              <a:rPr lang="pt-BR" sz="1600" spc="-1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Rousseau,</a:t>
            </a:r>
            <a:r>
              <a:rPr lang="pt-BR" sz="1600" spc="-80" dirty="0">
                <a:latin typeface="Arial MT"/>
                <a:cs typeface="Arial MT"/>
              </a:rPr>
              <a:t> </a:t>
            </a:r>
            <a:r>
              <a:rPr lang="pt-BR" sz="1600" i="1" dirty="0">
                <a:latin typeface="Arial"/>
                <a:cs typeface="Arial"/>
              </a:rPr>
              <a:t>O</a:t>
            </a:r>
            <a:r>
              <a:rPr lang="pt-BR" sz="1600" i="1" spc="-10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Contrato</a:t>
            </a:r>
            <a:r>
              <a:rPr lang="pt-BR" sz="1600" i="1" spc="-10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Social,</a:t>
            </a:r>
            <a:r>
              <a:rPr lang="pt-BR" sz="1600" i="1" spc="-75" dirty="0">
                <a:latin typeface="Arial"/>
                <a:cs typeface="Arial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1762</a:t>
            </a:r>
            <a:endParaRPr lang="pt-BR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36199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D78E6-E295-1DA5-1435-DBD12D6B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FF55F8-AD65-2605-A950-3317D630E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54AF0BC1-A97A-C373-D9B6-9EE539CBE4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" y="524435"/>
            <a:ext cx="6454558" cy="5889812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BBAAA64B-2C1D-73FE-9058-8FB39041066A}"/>
              </a:ext>
            </a:extLst>
          </p:cNvPr>
          <p:cNvSpPr txBox="1"/>
          <p:nvPr/>
        </p:nvSpPr>
        <p:spPr>
          <a:xfrm>
            <a:off x="2528375" y="80682"/>
            <a:ext cx="6678295" cy="2743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Frontispício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delitos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1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libri"/>
                <a:cs typeface="Calibri"/>
              </a:rPr>
              <a:t>penas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Cesare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Beccaria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(1ª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ed: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1764)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41F6E0-A983-78D3-979A-C330993EB34B}"/>
              </a:ext>
            </a:extLst>
          </p:cNvPr>
          <p:cNvSpPr txBox="1"/>
          <p:nvPr/>
        </p:nvSpPr>
        <p:spPr>
          <a:xfrm>
            <a:off x="6454588" y="695054"/>
            <a:ext cx="5737381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Todo cidadão francês condenado a morte terá sua cabeça decepada”</a:t>
            </a:r>
          </a:p>
          <a:p>
            <a:pPr>
              <a:spcBef>
                <a:spcPts val="110"/>
              </a:spcBef>
            </a:pPr>
            <a:r>
              <a:rPr lang="pt-BR" sz="1600" dirty="0">
                <a:latin typeface="Arial MT"/>
                <a:cs typeface="Arial MT"/>
              </a:rPr>
              <a:t>3º</a:t>
            </a:r>
            <a:r>
              <a:rPr lang="pt-BR" sz="1600" spc="-155" dirty="0">
                <a:latin typeface="Arial MT"/>
                <a:cs typeface="Arial MT"/>
              </a:rPr>
              <a:t> </a:t>
            </a:r>
            <a:r>
              <a:rPr lang="pt-BR" sz="1600" dirty="0" err="1">
                <a:latin typeface="Arial MT"/>
                <a:cs typeface="Arial MT"/>
              </a:rPr>
              <a:t>Art</a:t>
            </a:r>
            <a:r>
              <a:rPr lang="pt-BR" sz="1600" spc="-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Código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Civil</a:t>
            </a:r>
            <a:r>
              <a:rPr lang="pt-BR" sz="1600" spc="-4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Francês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1791</a:t>
            </a:r>
            <a:endParaRPr lang="pt-BR"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“Os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crimes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serão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punidos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penas,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seja</a:t>
            </a:r>
            <a:r>
              <a:rPr lang="pt-BR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pt-BR"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condição</a:t>
            </a:r>
            <a:r>
              <a:rPr lang="pt-BR"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culpado.”</a:t>
            </a:r>
          </a:p>
          <a:p>
            <a:pPr marL="12700" marR="5080">
              <a:lnSpc>
                <a:spcPct val="10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Moção</a:t>
            </a:r>
            <a:r>
              <a:rPr lang="pt-BR" sz="16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votada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Joseph-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Ignace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Guillotin,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1º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1789.</a:t>
            </a:r>
          </a:p>
          <a:p>
            <a:pPr marL="12700">
              <a:lnSpc>
                <a:spcPct val="10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“Nenhum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julgado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criminoso</a:t>
            </a:r>
            <a:r>
              <a:rPr lang="pt-BR" sz="1600" spc="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sentenciado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culpado,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pt-BR" sz="1600" spc="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tirar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esteja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provado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violou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condições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garantida.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direito,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então,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força,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autorizar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punição</a:t>
            </a:r>
            <a:r>
              <a:rPr lang="pt-BR" sz="16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cidadão</a:t>
            </a:r>
            <a:r>
              <a:rPr lang="pt-BR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enquanto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resta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alguma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dúvida</a:t>
            </a:r>
            <a:r>
              <a:rPr lang="pt-BR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culpa?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(...)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culpado,</a:t>
            </a:r>
            <a:r>
              <a:rPr lang="pt-BR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6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não.</a:t>
            </a:r>
            <a:r>
              <a:rPr lang="pt-BR" sz="16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culpado,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deveria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sofrer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punição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prevista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leis,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tortura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torna</a:t>
            </a:r>
            <a:r>
              <a:rPr lang="pt-BR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inútil,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confissão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desnecessária;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culpado,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tortura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inocente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pt-BR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25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olhos</a:t>
            </a:r>
            <a:r>
              <a:rPr lang="pt-BR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lei,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cujo</a:t>
            </a:r>
            <a:r>
              <a:rPr lang="pt-BR" sz="16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provado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6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10" dirty="0">
                <a:latin typeface="Arial" panose="020B0604020202020204" pitchFamily="34" charset="0"/>
                <a:cs typeface="Arial" panose="020B0604020202020204" pitchFamily="34" charset="0"/>
              </a:rPr>
              <a:t>inocente.”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Cesare</a:t>
            </a:r>
            <a:r>
              <a:rPr lang="pt-BR"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Beccaria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lang="pt-BR"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1600" i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Penas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1764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1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47A2C-45A3-8EA4-291D-CBD70799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79EDAD-F549-D24B-A66A-507CB6B4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FA84F8A8-0E43-EE97-118B-CFCBEC6199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" y="510989"/>
            <a:ext cx="6095997" cy="5782236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DB74A085-601E-C0E3-670F-7B0361A8DC3B}"/>
              </a:ext>
            </a:extLst>
          </p:cNvPr>
          <p:cNvSpPr txBox="1"/>
          <p:nvPr/>
        </p:nvSpPr>
        <p:spPr>
          <a:xfrm>
            <a:off x="2359066" y="108924"/>
            <a:ext cx="6969125" cy="3200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título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Riqueza</a:t>
            </a:r>
            <a:r>
              <a:rPr sz="2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2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FFFF"/>
                </a:solidFill>
                <a:latin typeface="Calibri"/>
                <a:cs typeface="Calibri"/>
              </a:rPr>
              <a:t>Nações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Adam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Smith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(1776)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904558-24E2-E526-8ABF-73213BE9EBF3}"/>
              </a:ext>
            </a:extLst>
          </p:cNvPr>
          <p:cNvSpPr txBox="1"/>
          <p:nvPr/>
        </p:nvSpPr>
        <p:spPr>
          <a:xfrm>
            <a:off x="6191810" y="1208894"/>
            <a:ext cx="59043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latin typeface="Arial MT"/>
                <a:cs typeface="Arial MT"/>
              </a:rPr>
              <a:t>“Aquele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ministro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tinha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infelizmente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abraçado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todos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os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preconceitos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sistema </a:t>
            </a:r>
            <a:r>
              <a:rPr lang="pt-BR" sz="1800" dirty="0">
                <a:latin typeface="Arial MT"/>
                <a:cs typeface="Arial MT"/>
              </a:rPr>
              <a:t>mercantil,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na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sua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natureza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essência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sistema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restrições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18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regulações </a:t>
            </a:r>
            <a:r>
              <a:rPr lang="pt-BR" sz="1800" dirty="0">
                <a:latin typeface="Arial MT"/>
                <a:cs typeface="Arial MT"/>
              </a:rPr>
              <a:t>(...)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invés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permitir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todo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homem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buscasse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seu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próprio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interesse</a:t>
            </a:r>
            <a:r>
              <a:rPr lang="pt-BR" sz="1800" spc="6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de </a:t>
            </a:r>
            <a:r>
              <a:rPr lang="pt-BR" sz="1800" dirty="0">
                <a:latin typeface="Arial MT"/>
                <a:cs typeface="Arial MT"/>
              </a:rPr>
              <a:t>sua</a:t>
            </a:r>
            <a:r>
              <a:rPr lang="pt-BR" sz="1800" spc="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própria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maneira</a:t>
            </a:r>
            <a:r>
              <a:rPr lang="pt-BR" sz="1800" spc="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sobre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</a:t>
            </a:r>
            <a:r>
              <a:rPr lang="pt-BR" sz="1800" spc="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plano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liberal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igualdade,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liberdade</a:t>
            </a:r>
            <a:r>
              <a:rPr lang="pt-BR" sz="1800" spc="5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justiça,</a:t>
            </a:r>
            <a:r>
              <a:rPr lang="pt-BR" sz="1800" spc="55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ele </a:t>
            </a:r>
            <a:r>
              <a:rPr lang="pt-BR" sz="1800" dirty="0">
                <a:latin typeface="Arial MT"/>
                <a:cs typeface="Arial MT"/>
              </a:rPr>
              <a:t>concedia</a:t>
            </a:r>
            <a:r>
              <a:rPr lang="pt-BR" sz="1800" spc="204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para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alguns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ramos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204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indústria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privilégios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extraordinários;</a:t>
            </a:r>
            <a:r>
              <a:rPr lang="pt-BR" sz="1800" spc="21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enquanto </a:t>
            </a:r>
            <a:r>
              <a:rPr lang="pt-BR" sz="1800" dirty="0">
                <a:latin typeface="Arial MT"/>
                <a:cs typeface="Arial MT"/>
              </a:rPr>
              <a:t>punha</a:t>
            </a:r>
            <a:r>
              <a:rPr lang="pt-BR" sz="1800" spc="-3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outros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restrições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igualmente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extraordinárias.”</a:t>
            </a:r>
            <a:endParaRPr lang="pt-BR" sz="1800" dirty="0">
              <a:latin typeface="Arial MT"/>
              <a:cs typeface="Arial MT"/>
            </a:endParaRPr>
          </a:p>
          <a:p>
            <a:pPr marL="12700" marR="25400" algn="just">
              <a:lnSpc>
                <a:spcPct val="100000"/>
              </a:lnSpc>
            </a:pPr>
            <a:r>
              <a:rPr lang="pt-BR" sz="1800" dirty="0">
                <a:latin typeface="Arial MT"/>
                <a:cs typeface="Arial MT"/>
              </a:rPr>
              <a:t>Adam</a:t>
            </a:r>
            <a:r>
              <a:rPr lang="pt-BR" sz="1800" spc="7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Smith,</a:t>
            </a:r>
            <a:r>
              <a:rPr lang="pt-BR" sz="1800" spc="110" dirty="0">
                <a:latin typeface="Arial MT"/>
                <a:cs typeface="Arial MT"/>
              </a:rPr>
              <a:t> </a:t>
            </a:r>
            <a:r>
              <a:rPr lang="pt-BR" sz="1800" i="1" dirty="0">
                <a:latin typeface="Arial"/>
                <a:cs typeface="Arial"/>
              </a:rPr>
              <a:t>A</a:t>
            </a:r>
            <a:r>
              <a:rPr lang="pt-BR" sz="1800" i="1" spc="-10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Riqueza</a:t>
            </a:r>
            <a:r>
              <a:rPr lang="pt-BR" sz="1800" i="1" spc="90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das</a:t>
            </a:r>
            <a:r>
              <a:rPr lang="pt-BR" sz="1800" i="1" spc="85" dirty="0">
                <a:latin typeface="Arial"/>
                <a:cs typeface="Arial"/>
              </a:rPr>
              <a:t> </a:t>
            </a:r>
            <a:r>
              <a:rPr lang="pt-BR" sz="1800" i="1" dirty="0">
                <a:latin typeface="Arial"/>
                <a:cs typeface="Arial"/>
              </a:rPr>
              <a:t>Nações</a:t>
            </a:r>
            <a:r>
              <a:rPr lang="pt-BR" sz="1800" dirty="0">
                <a:latin typeface="Arial MT"/>
                <a:cs typeface="Arial MT"/>
              </a:rPr>
              <a:t>,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1776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(falando</a:t>
            </a:r>
            <a:r>
              <a:rPr lang="pt-BR" sz="1800" spc="8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sobre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Colbert,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ministro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spc="-25" dirty="0">
                <a:latin typeface="Arial MT"/>
                <a:cs typeface="Arial MT"/>
              </a:rPr>
              <a:t>de </a:t>
            </a:r>
            <a:r>
              <a:rPr lang="pt-BR" sz="1800" dirty="0">
                <a:latin typeface="Arial MT"/>
                <a:cs typeface="Arial MT"/>
              </a:rPr>
              <a:t>Estado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Luís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20" dirty="0">
                <a:latin typeface="Arial MT"/>
                <a:cs typeface="Arial MT"/>
              </a:rPr>
              <a:t>XIV)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7668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C45-290B-11D4-AB22-CA34AD88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9A9C6A9-6FFF-D92F-86D6-7A91AFC0C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369E2814-0BF2-02DB-3841-22BF4E74B9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4854"/>
            <a:ext cx="6212541" cy="580939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2349877-7ED3-4D77-64C7-A885FAAF149A}"/>
              </a:ext>
            </a:extLst>
          </p:cNvPr>
          <p:cNvSpPr txBox="1"/>
          <p:nvPr/>
        </p:nvSpPr>
        <p:spPr>
          <a:xfrm>
            <a:off x="0" y="33167"/>
            <a:ext cx="8959850" cy="289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Primeira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leitura,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casa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senhora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Geoffrin,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Órfão</a:t>
            </a:r>
            <a:r>
              <a:rPr sz="19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9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FFFFFF"/>
                </a:solidFill>
                <a:latin typeface="Calibri"/>
                <a:cs typeface="Calibri"/>
              </a:rPr>
              <a:t>China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tragédia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Voltaire,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1755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C059F8-93F9-B8A4-BB29-4458C2736A03}"/>
              </a:ext>
            </a:extLst>
          </p:cNvPr>
          <p:cNvSpPr txBox="1"/>
          <p:nvPr/>
        </p:nvSpPr>
        <p:spPr>
          <a:xfrm>
            <a:off x="0" y="322725"/>
            <a:ext cx="2944906" cy="28212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5"/>
              </a:lnSpc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Gabriel</a:t>
            </a:r>
            <a:r>
              <a:rPr sz="1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Lemonnier</a:t>
            </a:r>
            <a:r>
              <a:rPr lang="pt-BR" sz="1900" spc="-10" dirty="0">
                <a:solidFill>
                  <a:srgbClr val="FFFFFF"/>
                </a:solidFill>
                <a:latin typeface="Calibri"/>
                <a:cs typeface="Calibri"/>
              </a:rPr>
              <a:t>, 1822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3BCE59-52A5-6614-69B5-2B790F349A8F}"/>
              </a:ext>
            </a:extLst>
          </p:cNvPr>
          <p:cNvSpPr txBox="1"/>
          <p:nvPr/>
        </p:nvSpPr>
        <p:spPr>
          <a:xfrm>
            <a:off x="6212541" y="845499"/>
            <a:ext cx="597945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latin typeface="Arial MT"/>
                <a:cs typeface="Arial MT"/>
              </a:rPr>
              <a:t>“Não</a:t>
            </a:r>
            <a:r>
              <a:rPr lang="pt-BR" sz="1600" spc="3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necessário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grande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arte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hábil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eloquência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provar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Cristãos</a:t>
            </a:r>
            <a:r>
              <a:rPr lang="pt-BR" sz="1600" spc="3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deveriam</a:t>
            </a:r>
            <a:r>
              <a:rPr lang="pt-BR" sz="1600" spc="39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se </a:t>
            </a:r>
            <a:r>
              <a:rPr lang="pt-BR" sz="1600" dirty="0">
                <a:latin typeface="Arial MT"/>
                <a:cs typeface="Arial MT"/>
              </a:rPr>
              <a:t>tolerar</a:t>
            </a:r>
            <a:r>
              <a:rPr lang="pt-BR" sz="1600" spc="8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-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fato,</a:t>
            </a:r>
            <a:r>
              <a:rPr lang="pt-BR" sz="1600" spc="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ver</a:t>
            </a:r>
            <a:r>
              <a:rPr lang="pt-BR" sz="1600" spc="1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os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homens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como</a:t>
            </a:r>
            <a:r>
              <a:rPr lang="pt-BR" sz="1600" spc="1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irmãos.</a:t>
            </a:r>
            <a:r>
              <a:rPr lang="pt-BR" sz="1600" spc="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que?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Meu</a:t>
            </a:r>
            <a:r>
              <a:rPr lang="pt-BR" sz="1600" spc="1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irmão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turco?</a:t>
            </a:r>
            <a:r>
              <a:rPr lang="pt-BR" sz="1600" spc="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Meu</a:t>
            </a:r>
            <a:r>
              <a:rPr lang="pt-BR" sz="1600" spc="10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irmão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chinês?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 judeu?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Enfaticamente: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b="1" dirty="0">
                <a:latin typeface="Arial"/>
                <a:cs typeface="Arial"/>
              </a:rPr>
              <a:t>sim</a:t>
            </a:r>
            <a:r>
              <a:rPr lang="pt-BR" sz="1600" dirty="0">
                <a:latin typeface="Arial MT"/>
                <a:cs typeface="Arial MT"/>
              </a:rPr>
              <a:t>; não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somos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 filhos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mesmo Pai?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Criaturas </a:t>
            </a:r>
            <a:r>
              <a:rPr lang="pt-BR" sz="1600" spc="-25" dirty="0">
                <a:latin typeface="Arial MT"/>
                <a:cs typeface="Arial MT"/>
              </a:rPr>
              <a:t>do </a:t>
            </a:r>
            <a:r>
              <a:rPr lang="pt-BR" sz="1600" dirty="0">
                <a:latin typeface="Arial MT"/>
                <a:cs typeface="Arial MT"/>
              </a:rPr>
              <a:t>mesmo</a:t>
            </a:r>
            <a:r>
              <a:rPr lang="pt-BR" sz="1600" spc="-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Deus?</a:t>
            </a:r>
            <a:r>
              <a:rPr lang="pt-BR" sz="1600" spc="-2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(...)</a:t>
            </a:r>
            <a:endParaRPr lang="pt-BR" sz="1600" dirty="0">
              <a:latin typeface="Arial MT"/>
              <a:cs typeface="Arial MT"/>
            </a:endParaRPr>
          </a:p>
          <a:p>
            <a:pPr marL="12700" marR="8255" algn="just">
              <a:lnSpc>
                <a:spcPct val="100000"/>
              </a:lnSpc>
            </a:pPr>
            <a:r>
              <a:rPr lang="pt-BR" sz="1600" dirty="0">
                <a:latin typeface="Arial MT"/>
                <a:cs typeface="Arial MT"/>
              </a:rPr>
              <a:t>Venham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comigo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dia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os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homens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serão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julgados,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quando</a:t>
            </a:r>
            <a:r>
              <a:rPr lang="pt-BR" sz="1600" spc="25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Deus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lidará </a:t>
            </a:r>
            <a:r>
              <a:rPr lang="pt-BR" sz="1600" dirty="0">
                <a:latin typeface="Arial MT"/>
                <a:cs typeface="Arial MT"/>
              </a:rPr>
              <a:t>com</a:t>
            </a:r>
            <a:r>
              <a:rPr lang="pt-BR" sz="1600" spc="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cada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um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acordo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seus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trabalhos.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Eu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vejo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todos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os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mortos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idades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passadas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spc="-50" dirty="0">
                <a:latin typeface="Arial MT"/>
                <a:cs typeface="Arial MT"/>
              </a:rPr>
              <a:t>e </a:t>
            </a:r>
            <a:r>
              <a:rPr lang="pt-BR" sz="1600" dirty="0">
                <a:latin typeface="Arial MT"/>
                <a:cs typeface="Arial MT"/>
              </a:rPr>
              <a:t>da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nossa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aparecendo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lado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lado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Sua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presença.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Você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tem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tanta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certeza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27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nosso </a:t>
            </a:r>
            <a:r>
              <a:rPr lang="pt-BR" sz="1600" dirty="0">
                <a:latin typeface="Arial MT"/>
                <a:cs typeface="Arial MT"/>
              </a:rPr>
              <a:t>Criador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Pai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dirá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sábio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virtuoso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Confúcio,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legislador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Sólon,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Pitágoras,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Sócrates,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Platão,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bom Trajano,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 Titus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-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as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maravilhas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da</a:t>
            </a:r>
            <a:r>
              <a:rPr lang="pt-BR" sz="1600" spc="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raça</a:t>
            </a:r>
            <a:r>
              <a:rPr lang="pt-BR" sz="1600" spc="4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humana</a:t>
            </a:r>
            <a:endParaRPr lang="pt-BR" sz="1600" dirty="0">
              <a:latin typeface="Arial MT"/>
              <a:cs typeface="Arial MT"/>
            </a:endParaRPr>
          </a:p>
          <a:p>
            <a:pPr marL="12700" marR="8890" algn="just">
              <a:lnSpc>
                <a:spcPct val="100000"/>
              </a:lnSpc>
            </a:pPr>
            <a:r>
              <a:rPr lang="pt-BR" sz="1600" dirty="0">
                <a:latin typeface="Arial MT"/>
                <a:cs typeface="Arial MT"/>
              </a:rPr>
              <a:t>-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tantos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outros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homens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modelo: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‘Vão,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monstros!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Vão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submetam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punições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que </a:t>
            </a:r>
            <a:r>
              <a:rPr lang="pt-BR" sz="1600" dirty="0">
                <a:latin typeface="Arial MT"/>
                <a:cs typeface="Arial MT"/>
              </a:rPr>
              <a:t>são</a:t>
            </a:r>
            <a:r>
              <a:rPr lang="pt-BR" sz="1600" spc="39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infinitas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na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sua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intensidade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duração,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seu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tormento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sendo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tão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eterno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quanto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Eu </a:t>
            </a:r>
            <a:r>
              <a:rPr lang="pt-BR" sz="1600" spc="-10" dirty="0">
                <a:latin typeface="Arial MT"/>
                <a:cs typeface="Arial MT"/>
              </a:rPr>
              <a:t>sou!’?</a:t>
            </a:r>
            <a:endParaRPr lang="pt-BR" sz="1600" dirty="0">
              <a:latin typeface="Arial MT"/>
              <a:cs typeface="Arial MT"/>
            </a:endParaRPr>
          </a:p>
          <a:p>
            <a:pPr marL="12700" marR="7620" algn="just">
              <a:lnSpc>
                <a:spcPct val="100000"/>
              </a:lnSpc>
            </a:pP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1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ele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dirá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assassinos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católicos:</a:t>
            </a:r>
            <a:r>
              <a:rPr lang="pt-BR" sz="1600" spc="1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‘Meus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seguidores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amados,</a:t>
            </a:r>
            <a:r>
              <a:rPr lang="pt-BR" sz="1600" spc="1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morreram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com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as </a:t>
            </a:r>
            <a:r>
              <a:rPr lang="pt-BR" sz="1600" dirty="0">
                <a:latin typeface="Arial MT"/>
                <a:cs typeface="Arial MT"/>
              </a:rPr>
              <a:t>fórmula</a:t>
            </a:r>
            <a:r>
              <a:rPr lang="pt-BR" sz="1600" spc="6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prescrita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nos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lábios,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fiquem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minha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direita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dividam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meu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império</a:t>
            </a:r>
            <a:r>
              <a:rPr lang="pt-BR" sz="1600" spc="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felicidade</a:t>
            </a:r>
            <a:r>
              <a:rPr lang="pt-BR" sz="1600" spc="75" dirty="0">
                <a:latin typeface="Arial MT"/>
                <a:cs typeface="Arial MT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para </a:t>
            </a:r>
            <a:r>
              <a:rPr lang="pt-BR" sz="1600" spc="-10" dirty="0">
                <a:latin typeface="Arial MT"/>
                <a:cs typeface="Arial MT"/>
              </a:rPr>
              <a:t>sempre!’?”</a:t>
            </a:r>
            <a:endParaRPr lang="pt-BR" sz="16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pt-BR" sz="1600" spc="-10" dirty="0">
                <a:latin typeface="Arial MT"/>
                <a:cs typeface="Arial MT"/>
              </a:rPr>
              <a:t>Voltaire,</a:t>
            </a:r>
            <a:r>
              <a:rPr lang="pt-BR" sz="1600" spc="-50" dirty="0">
                <a:latin typeface="Arial MT"/>
                <a:cs typeface="Arial MT"/>
              </a:rPr>
              <a:t> </a:t>
            </a:r>
            <a:r>
              <a:rPr lang="pt-BR" sz="1600" i="1" spc="-10" dirty="0">
                <a:latin typeface="Arial"/>
                <a:cs typeface="Arial"/>
              </a:rPr>
              <a:t>Tratado</a:t>
            </a:r>
            <a:r>
              <a:rPr lang="pt-BR" sz="1600" i="1" spc="-65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sobre</a:t>
            </a:r>
            <a:r>
              <a:rPr lang="pt-BR" sz="1600" i="1" spc="-6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a</a:t>
            </a:r>
            <a:r>
              <a:rPr lang="pt-BR" sz="1600" i="1" spc="-65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tolerância,</a:t>
            </a:r>
            <a:r>
              <a:rPr lang="pt-BR" sz="1600" i="1" spc="-40" dirty="0">
                <a:latin typeface="Arial"/>
                <a:cs typeface="Arial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1762</a:t>
            </a:r>
            <a:endParaRPr lang="pt-BR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2409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7216-FBED-5744-22CC-CE63AE022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2EB2606-8F1B-DF19-9BE2-10543094D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B336BA-63E6-A3B7-AB3B-4475E8D6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557246" cy="64142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C802EA-A031-263F-C673-5ECCCFBE433C}"/>
              </a:ext>
            </a:extLst>
          </p:cNvPr>
          <p:cNvSpPr txBox="1"/>
          <p:nvPr/>
        </p:nvSpPr>
        <p:spPr>
          <a:xfrm>
            <a:off x="7557246" y="806824"/>
            <a:ext cx="4731123" cy="5104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600" dirty="0">
                <a:latin typeface="Arial MT"/>
                <a:cs typeface="Arial MT"/>
              </a:rPr>
              <a:t>“O</a:t>
            </a:r>
            <a:r>
              <a:rPr lang="pt-BR" sz="1600" spc="35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iluminismo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saída</a:t>
            </a:r>
            <a:r>
              <a:rPr lang="pt-BR" sz="1600" spc="3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homem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estado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37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tutela,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pelo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qual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ele</a:t>
            </a:r>
            <a:r>
              <a:rPr lang="pt-BR" sz="1600" spc="36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370" dirty="0">
                <a:latin typeface="Arial MT"/>
                <a:cs typeface="Arial MT"/>
              </a:rPr>
              <a:t> </a:t>
            </a:r>
            <a:r>
              <a:rPr lang="pt-BR" sz="1600" spc="-50" dirty="0">
                <a:latin typeface="Arial MT"/>
                <a:cs typeface="Arial MT"/>
              </a:rPr>
              <a:t>o </a:t>
            </a:r>
            <a:r>
              <a:rPr lang="pt-BR" sz="1600" dirty="0">
                <a:latin typeface="Arial MT"/>
                <a:cs typeface="Arial MT"/>
              </a:rPr>
              <a:t>próprio</a:t>
            </a:r>
            <a:r>
              <a:rPr lang="pt-BR" sz="1600" spc="1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responsável.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estado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tutela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incapacidade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utilizar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próprio </a:t>
            </a:r>
            <a:r>
              <a:rPr lang="pt-BR" sz="1600" dirty="0">
                <a:latin typeface="Arial MT"/>
                <a:cs typeface="Arial MT"/>
              </a:rPr>
              <a:t>entendimento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sem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13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condução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13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outrem.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Cada</a:t>
            </a:r>
            <a:r>
              <a:rPr lang="pt-BR" sz="1600" spc="13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um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13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responsável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por</a:t>
            </a:r>
            <a:r>
              <a:rPr lang="pt-BR" sz="1600" spc="135" dirty="0">
                <a:latin typeface="Arial MT"/>
                <a:cs typeface="Arial MT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esse </a:t>
            </a:r>
            <a:r>
              <a:rPr lang="pt-BR" sz="1600" dirty="0">
                <a:latin typeface="Arial MT"/>
                <a:cs typeface="Arial MT"/>
              </a:rPr>
              <a:t>estado</a:t>
            </a:r>
            <a:r>
              <a:rPr lang="pt-BR" sz="1600" spc="-10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tutela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quando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a  causa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se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refere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não  a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uma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dirty="0">
                <a:latin typeface="Arial MT"/>
                <a:cs typeface="Arial MT"/>
              </a:rPr>
              <a:t>insuficiência</a:t>
            </a:r>
            <a:r>
              <a:rPr lang="pt-BR" sz="1600" spc="5" dirty="0">
                <a:latin typeface="Arial MT"/>
                <a:cs typeface="Arial MT"/>
              </a:rPr>
              <a:t>  </a:t>
            </a:r>
            <a:r>
              <a:rPr lang="pt-BR" sz="1600" spc="-25" dirty="0">
                <a:latin typeface="Arial MT"/>
                <a:cs typeface="Arial MT"/>
              </a:rPr>
              <a:t>do </a:t>
            </a:r>
            <a:r>
              <a:rPr lang="pt-BR" sz="1600" dirty="0">
                <a:latin typeface="Arial MT"/>
                <a:cs typeface="Arial MT"/>
              </a:rPr>
              <a:t>entendimento,</a:t>
            </a:r>
            <a:r>
              <a:rPr lang="pt-BR" sz="1600" spc="39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mas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à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insuficiência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da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resolução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4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da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coragem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409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usá-</a:t>
            </a:r>
            <a:r>
              <a:rPr lang="pt-BR" sz="1600" spc="-25" dirty="0">
                <a:latin typeface="Arial MT"/>
                <a:cs typeface="Arial MT"/>
              </a:rPr>
              <a:t>lo </a:t>
            </a:r>
            <a:r>
              <a:rPr lang="pt-BR" sz="1600" dirty="0">
                <a:latin typeface="Arial MT"/>
                <a:cs typeface="Arial MT"/>
              </a:rPr>
              <a:t>sem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ser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conduzido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por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outrem.</a:t>
            </a:r>
            <a:r>
              <a:rPr lang="pt-BR" sz="1600" spc="55" dirty="0">
                <a:latin typeface="Arial MT"/>
                <a:cs typeface="Arial MT"/>
              </a:rPr>
              <a:t> </a:t>
            </a:r>
            <a:r>
              <a:rPr lang="pt-BR" sz="1600" i="1" dirty="0" err="1">
                <a:latin typeface="Arial"/>
                <a:cs typeface="Arial"/>
              </a:rPr>
              <a:t>Sapere</a:t>
            </a:r>
            <a:r>
              <a:rPr lang="pt-BR" sz="1600" i="1" spc="25" dirty="0">
                <a:latin typeface="Arial"/>
                <a:cs typeface="Arial"/>
              </a:rPr>
              <a:t> </a:t>
            </a:r>
            <a:r>
              <a:rPr lang="pt-BR" sz="1600" i="1" dirty="0" err="1">
                <a:latin typeface="Arial"/>
                <a:cs typeface="Arial"/>
              </a:rPr>
              <a:t>aude</a:t>
            </a:r>
            <a:r>
              <a:rPr lang="pt-BR" sz="1600" i="1" dirty="0">
                <a:latin typeface="Arial"/>
                <a:cs typeface="Arial"/>
              </a:rPr>
              <a:t>!</a:t>
            </a:r>
            <a:r>
              <a:rPr lang="pt-BR" sz="1600" dirty="0">
                <a:latin typeface="Arial MT"/>
                <a:cs typeface="Arial MT"/>
              </a:rPr>
              <a:t>*</a:t>
            </a:r>
            <a:r>
              <a:rPr lang="pt-BR" sz="1600" spc="-25" dirty="0">
                <a:latin typeface="Arial MT"/>
                <a:cs typeface="Arial MT"/>
              </a:rPr>
              <a:t> Tenha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coragem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usar</a:t>
            </a:r>
            <a:r>
              <a:rPr lang="pt-BR" sz="1600" spc="2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seu </a:t>
            </a:r>
            <a:r>
              <a:rPr lang="pt-BR" sz="1600" dirty="0">
                <a:latin typeface="Arial MT"/>
                <a:cs typeface="Arial MT"/>
              </a:rPr>
              <a:t>própria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entendimento.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Essa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divisa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do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Iluminismo.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(...)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Para</a:t>
            </a:r>
            <a:r>
              <a:rPr lang="pt-BR" sz="1600" spc="12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114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iluminismo,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50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única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condição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é</a:t>
            </a:r>
            <a:r>
              <a:rPr lang="pt-BR" sz="1600" spc="5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liberdade;</a:t>
            </a:r>
            <a:r>
              <a:rPr lang="pt-BR" sz="1600" spc="50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</a:t>
            </a:r>
            <a:r>
              <a:rPr lang="pt-BR" sz="1600" spc="5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mais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inofensiva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entre</a:t>
            </a:r>
            <a:r>
              <a:rPr lang="pt-BR" sz="1600" spc="51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tudo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</a:t>
            </a:r>
            <a:r>
              <a:rPr lang="pt-BR" sz="1600" spc="509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515" dirty="0">
                <a:latin typeface="Arial MT"/>
                <a:cs typeface="Arial MT"/>
              </a:rPr>
              <a:t> </a:t>
            </a:r>
            <a:r>
              <a:rPr lang="pt-BR" sz="1600" spc="-25" dirty="0">
                <a:latin typeface="Arial MT"/>
                <a:cs typeface="Arial MT"/>
              </a:rPr>
              <a:t>se </a:t>
            </a:r>
            <a:r>
              <a:rPr lang="pt-BR" sz="1600" dirty="0">
                <a:latin typeface="Arial MT"/>
                <a:cs typeface="Arial MT"/>
              </a:rPr>
              <a:t>chama</a:t>
            </a:r>
            <a:r>
              <a:rPr lang="pt-BR" sz="1600" spc="235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liberdade,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ou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seja,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de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exercer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publicamente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a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razão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sob</a:t>
            </a:r>
            <a:r>
              <a:rPr lang="pt-BR" sz="1600" spc="25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todos </a:t>
            </a:r>
            <a:r>
              <a:rPr lang="pt-BR" sz="1600" dirty="0">
                <a:latin typeface="Arial MT"/>
                <a:cs typeface="Arial MT"/>
              </a:rPr>
              <a:t>os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aspectos.”</a:t>
            </a:r>
            <a:endParaRPr lang="pt-BR" sz="1600" dirty="0">
              <a:latin typeface="Arial MT"/>
              <a:cs typeface="Arial MT"/>
            </a:endParaRPr>
          </a:p>
          <a:p>
            <a:pPr marL="12700" algn="just">
              <a:lnSpc>
                <a:spcPts val="2750"/>
              </a:lnSpc>
              <a:spcBef>
                <a:spcPts val="15"/>
              </a:spcBef>
            </a:pPr>
            <a:r>
              <a:rPr lang="pt-BR" sz="1600" dirty="0">
                <a:latin typeface="Arial MT"/>
                <a:cs typeface="Arial MT"/>
              </a:rPr>
              <a:t>*expressão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em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latim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que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significa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“ouse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dirty="0">
                <a:latin typeface="Arial MT"/>
                <a:cs typeface="Arial MT"/>
              </a:rPr>
              <a:t>saber,</a:t>
            </a:r>
            <a:r>
              <a:rPr lang="pt-BR" sz="1600" spc="-40" dirty="0">
                <a:latin typeface="Arial MT"/>
                <a:cs typeface="Arial MT"/>
              </a:rPr>
              <a:t> </a:t>
            </a:r>
            <a:r>
              <a:rPr lang="pt-BR" sz="1600" spc="-10" dirty="0">
                <a:latin typeface="Arial MT"/>
                <a:cs typeface="Arial MT"/>
              </a:rPr>
              <a:t>aprender”</a:t>
            </a:r>
            <a:endParaRPr lang="pt-BR" sz="1600" dirty="0">
              <a:latin typeface="Arial MT"/>
              <a:cs typeface="Arial MT"/>
            </a:endParaRPr>
          </a:p>
          <a:p>
            <a:pPr marL="12700" algn="just">
              <a:lnSpc>
                <a:spcPts val="3229"/>
              </a:lnSpc>
            </a:pPr>
            <a:r>
              <a:rPr lang="pt-BR" sz="1600" dirty="0">
                <a:latin typeface="Arial MT"/>
                <a:cs typeface="Arial MT"/>
              </a:rPr>
              <a:t>Kant,</a:t>
            </a:r>
            <a:r>
              <a:rPr lang="pt-BR" sz="1600" spc="-10" dirty="0">
                <a:latin typeface="Arial MT"/>
                <a:cs typeface="Arial MT"/>
              </a:rPr>
              <a:t> </a:t>
            </a:r>
            <a:r>
              <a:rPr lang="pt-BR" sz="1600" i="1" dirty="0">
                <a:latin typeface="Arial"/>
                <a:cs typeface="Arial"/>
              </a:rPr>
              <a:t>O</a:t>
            </a:r>
            <a:r>
              <a:rPr lang="pt-BR" sz="1600" i="1" spc="-2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que</a:t>
            </a:r>
            <a:r>
              <a:rPr lang="pt-BR" sz="1600" i="1" spc="-2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é</a:t>
            </a:r>
            <a:r>
              <a:rPr lang="pt-BR" sz="1600" i="1" spc="-2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o</a:t>
            </a:r>
            <a:r>
              <a:rPr lang="pt-BR" sz="1600" i="1" spc="-20" dirty="0">
                <a:latin typeface="Arial"/>
                <a:cs typeface="Arial"/>
              </a:rPr>
              <a:t> </a:t>
            </a:r>
            <a:r>
              <a:rPr lang="pt-BR" sz="1600" i="1" dirty="0">
                <a:latin typeface="Arial"/>
                <a:cs typeface="Arial"/>
              </a:rPr>
              <a:t>iluminismo?,</a:t>
            </a:r>
            <a:r>
              <a:rPr lang="pt-BR" sz="1600" i="1" spc="25" dirty="0">
                <a:latin typeface="Arial"/>
                <a:cs typeface="Arial"/>
              </a:rPr>
              <a:t> </a:t>
            </a:r>
            <a:r>
              <a:rPr lang="pt-BR" sz="1600" spc="-20" dirty="0">
                <a:latin typeface="Arial MT"/>
                <a:cs typeface="Arial MT"/>
              </a:rPr>
              <a:t>1784</a:t>
            </a:r>
            <a:endParaRPr lang="pt-BR"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7706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1876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MT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4</cp:revision>
  <dcterms:created xsi:type="dcterms:W3CDTF">2025-01-16T21:57:08Z</dcterms:created>
  <dcterms:modified xsi:type="dcterms:W3CDTF">2025-02-28T17:54:12Z</dcterms:modified>
</cp:coreProperties>
</file>