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6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97794A-1167-4743-BCF2-9F74AB6C4E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6B91959-2A3B-469F-B4A7-3CE2A6AB14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240E396-F92E-4F22-B3D3-AAF409167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9DC3-C408-49ED-8DF3-F4073B2F6E81}" type="datetimeFigureOut">
              <a:rPr lang="pt-BR" smtClean="0"/>
              <a:t>22/02/2025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5E1F67C-53DE-4959-9078-3848C2ADE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3DE292-D213-4084-96FA-5C89C218C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ECCA-047D-43D3-A1D2-0C12A12169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589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BA7966-BDCC-4BA3-A13E-B78E8EA63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3911B20-3529-4581-A406-85C249F3B7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5B04B8-AF0A-4D33-AFBF-AA0B59D46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9DC3-C408-49ED-8DF3-F4073B2F6E81}" type="datetimeFigureOut">
              <a:rPr lang="pt-BR" smtClean="0"/>
              <a:t>22/02/2025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C26613-947B-4FAC-921D-F6CB3D768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EE8E2C-405D-4DC3-84F9-C1D8DB930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ECCA-047D-43D3-A1D2-0C12A12169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4775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37014FA-8679-4422-9AE0-A34C8EC8E4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D54ED5D-2B47-44F7-AF8F-028EF95594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E80083-C8D5-4C8C-962D-47DA53F9B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9DC3-C408-49ED-8DF3-F4073B2F6E81}" type="datetimeFigureOut">
              <a:rPr lang="pt-BR" smtClean="0"/>
              <a:t>22/02/2025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C80446C-F684-43E2-8AC2-BEBFCCA71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B642DA-8137-468A-9435-1B7C4CA6C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ECCA-047D-43D3-A1D2-0C12A12169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02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D321C0-43F2-48F0-8A6D-3C8FB248E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1BD1DB9-192E-4099-BEE0-78D0F44A3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6B73B6D-6A3B-422A-A0A7-3954B1F8D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9DC3-C408-49ED-8DF3-F4073B2F6E81}" type="datetimeFigureOut">
              <a:rPr lang="pt-BR" smtClean="0"/>
              <a:t>22/02/2025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F089B2-E2EE-4D8B-ADA2-AB96F6A16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CF61FA-1A8A-4D8C-A58C-BE73DFE6B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ECCA-047D-43D3-A1D2-0C12A12169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790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54BFE4-81E5-46C7-9795-5A6250AA0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5AEED3-CCD1-4101-9C0C-C64BE820B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B34F74-06A2-4B8B-98AE-54BCEFA7B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9DC3-C408-49ED-8DF3-F4073B2F6E81}" type="datetimeFigureOut">
              <a:rPr lang="pt-BR" smtClean="0"/>
              <a:t>22/02/2025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44EFECB-B929-4D96-852D-497B23659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537CEC0-F344-4309-A14E-9E73F8409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ECCA-047D-43D3-A1D2-0C12A12169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082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19FFE1-F6C3-4CB3-A50E-5F8822751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90527D-26A2-427A-851B-EC7266F1B6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0731405-424A-4DEF-9274-5C40905F6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FD30DD5-B6CA-41CF-8311-F81CEDB2D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9DC3-C408-49ED-8DF3-F4073B2F6E81}" type="datetimeFigureOut">
              <a:rPr lang="pt-BR" smtClean="0"/>
              <a:t>22/02/2025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1BF850D-C02C-43D7-8FCF-5B6EC6801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073688D-F804-41E1-80EA-350AE3125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ECCA-047D-43D3-A1D2-0C12A12169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5536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E7B26C-AB4D-4A69-9FA2-65EA68F29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2B09F1F-E81C-44B7-B394-FAECB31CD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AB7B2B4-A1A9-434F-8556-79747D2941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4678BE-F922-4C02-9888-D3F2D0F6E7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5CA27EF-7021-45C4-8E45-1565DEB6FD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A7E84D2-56F0-4415-80BF-24D8E01D7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9DC3-C408-49ED-8DF3-F4073B2F6E81}" type="datetimeFigureOut">
              <a:rPr lang="pt-BR" smtClean="0"/>
              <a:t>22/02/2025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9A1D0E4-6BDA-41BB-96DD-EA86E938C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FEE2678-1632-4410-AF68-93579B04A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ECCA-047D-43D3-A1D2-0C12A12169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4748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F7D587-F14B-4D42-A6DF-4471814FC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B50A6AF-B827-46AC-8EC6-EAFE5407A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9DC3-C408-49ED-8DF3-F4073B2F6E81}" type="datetimeFigureOut">
              <a:rPr lang="pt-BR" smtClean="0"/>
              <a:t>22/02/2025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8E30F12-EA67-4018-85D7-5EEB973C8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CA55EE8-3C38-483C-A529-FF85F20BA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ECCA-047D-43D3-A1D2-0C12A12169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6671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D1B3606-7C99-4EAF-A1DF-B83547E34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9DC3-C408-49ED-8DF3-F4073B2F6E81}" type="datetimeFigureOut">
              <a:rPr lang="pt-BR" smtClean="0"/>
              <a:t>22/02/2025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02501AF-4785-4454-BA2A-4705779BD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1CE0A6E-C340-49B3-A679-E7D0ACD76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ECCA-047D-43D3-A1D2-0C12A12169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8632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6F5C7B-0964-4350-91B6-1344B7746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5D88223-90EA-48B4-8156-725B01768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02B9ECF-5355-4BC5-A286-49BFB400C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A4A1C4D-3040-44A6-B90D-DBBACBA9B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9DC3-C408-49ED-8DF3-F4073B2F6E81}" type="datetimeFigureOut">
              <a:rPr lang="pt-BR" smtClean="0"/>
              <a:t>22/02/2025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5B24A34-523D-44CA-B245-392507BEA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DDC6B78-BD71-4F75-8BF0-CB5F0838C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ECCA-047D-43D3-A1D2-0C12A12169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3429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67B60-6A3D-46E7-9FFF-C9B6BD358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8DF3BC4-1251-41E6-ACA1-9103EF15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1E55CC7-4BC8-42D7-998B-46D11D17F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5BF930E-7DB1-4091-AE69-9F46A5940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D9DC3-C408-49ED-8DF3-F4073B2F6E81}" type="datetimeFigureOut">
              <a:rPr lang="pt-BR" smtClean="0"/>
              <a:t>22/02/2025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6189353-3AA7-47C2-AD97-90E37FBF4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AFF28EF-3AE5-4513-BCEE-EF25267A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ECCA-047D-43D3-A1D2-0C12A12169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7154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6D1BF50-A9FE-4BA8-966C-47CC12FDB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C497BF3-BE4F-410C-BDA1-60B1E603C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6082DA-8599-4067-947E-92144D0F16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D9DC3-C408-49ED-8DF3-F4073B2F6E81}" type="datetimeFigureOut">
              <a:rPr lang="pt-BR" smtClean="0"/>
              <a:t>22/02/2025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3101452-36F9-4488-9580-51A58DD9AD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B259F14-778E-4C79-8C37-8F7387FF7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DECCA-047D-43D3-A1D2-0C12A12169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7131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2C1F8DF9-7388-4238-8061-66FFF30963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08DC556-2486-4CE8-B355-861426307E14}"/>
              </a:ext>
            </a:extLst>
          </p:cNvPr>
          <p:cNvSpPr txBox="1"/>
          <p:nvPr/>
        </p:nvSpPr>
        <p:spPr>
          <a:xfrm>
            <a:off x="4715437" y="4047563"/>
            <a:ext cx="604221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CDD6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Aula IV - Colonização Inglesa, Espanhola e Portuguesa: Tabela comparativa</a:t>
            </a:r>
          </a:p>
          <a:p>
            <a:r>
              <a:rPr lang="pt-BR" sz="2000" b="1" dirty="0">
                <a:solidFill>
                  <a:srgbClr val="CDD6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Alexandre e Carlinhos</a:t>
            </a:r>
          </a:p>
        </p:txBody>
      </p:sp>
    </p:spTree>
    <p:extLst>
      <p:ext uri="{BB962C8B-B14F-4D97-AF65-F5344CB8AC3E}">
        <p14:creationId xmlns:p14="http://schemas.microsoft.com/office/powerpoint/2010/main" val="3568233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638807D6-4BF6-4C09-AC35-4243560537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C91F6868-F632-127F-47E6-1757C1366254}"/>
              </a:ext>
            </a:extLst>
          </p:cNvPr>
          <p:cNvSpPr txBox="1"/>
          <p:nvPr/>
        </p:nvSpPr>
        <p:spPr>
          <a:xfrm>
            <a:off x="0" y="3177152"/>
            <a:ext cx="12192000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903605">
              <a:lnSpc>
                <a:spcPct val="100000"/>
              </a:lnSpc>
              <a:spcBef>
                <a:spcPts val="100"/>
              </a:spcBef>
            </a:pPr>
            <a:r>
              <a:rPr lang="pt-BR" sz="1800" spc="-10" dirty="0">
                <a:latin typeface="Arial MT"/>
                <a:cs typeface="Arial MT"/>
              </a:rPr>
              <a:t>GINZBURG,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C.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O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queijo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e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os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vermes: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o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cotidiano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e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as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ideias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de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um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moleiro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perseguido</a:t>
            </a:r>
            <a:r>
              <a:rPr lang="pt-BR" sz="1800" spc="-20" dirty="0">
                <a:latin typeface="Arial MT"/>
                <a:cs typeface="Arial MT"/>
              </a:rPr>
              <a:t> pela </a:t>
            </a:r>
            <a:r>
              <a:rPr lang="pt-BR" sz="1800" dirty="0">
                <a:latin typeface="Arial MT"/>
                <a:cs typeface="Arial MT"/>
              </a:rPr>
              <a:t>Inquisição.</a:t>
            </a:r>
            <a:r>
              <a:rPr lang="pt-BR" sz="1800" spc="-3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São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Paulo: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Cia.</a:t>
            </a:r>
            <a:r>
              <a:rPr lang="pt-BR" sz="1800" spc="-3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das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Letras,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2006.</a:t>
            </a:r>
            <a:endParaRPr lang="pt-BR" sz="1800" dirty="0">
              <a:latin typeface="Arial MT"/>
              <a:cs typeface="Arial MT"/>
            </a:endParaRPr>
          </a:p>
          <a:p>
            <a:pPr marL="12700" marR="5080">
              <a:lnSpc>
                <a:spcPts val="2760"/>
              </a:lnSpc>
              <a:spcBef>
                <a:spcPts val="85"/>
              </a:spcBef>
            </a:pPr>
            <a:r>
              <a:rPr lang="pt-BR" sz="1800" dirty="0">
                <a:latin typeface="Arial MT"/>
                <a:cs typeface="Arial MT"/>
              </a:rPr>
              <a:t>Os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acontecimentos</a:t>
            </a:r>
            <a:r>
              <a:rPr lang="pt-BR" sz="1800" spc="-1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históricos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citados</a:t>
            </a:r>
            <a:r>
              <a:rPr lang="pt-BR" sz="1800" spc="-1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ajudaram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esse</a:t>
            </a:r>
            <a:r>
              <a:rPr lang="pt-BR" sz="1800" spc="-1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indivíduo,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no</a:t>
            </a:r>
            <a:r>
              <a:rPr lang="pt-BR" sz="1800" spc="-1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século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XVI,</a:t>
            </a:r>
            <a:r>
              <a:rPr lang="pt-BR" sz="1800" spc="-1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a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repensar</a:t>
            </a:r>
            <a:r>
              <a:rPr lang="pt-BR" sz="1800" spc="-15" dirty="0">
                <a:latin typeface="Arial MT"/>
                <a:cs typeface="Arial MT"/>
              </a:rPr>
              <a:t> </a:t>
            </a:r>
            <a:r>
              <a:rPr lang="pt-BR" sz="1800" spc="-50" dirty="0">
                <a:latin typeface="Arial MT"/>
                <a:cs typeface="Arial MT"/>
              </a:rPr>
              <a:t>a </a:t>
            </a:r>
            <a:r>
              <a:rPr lang="pt-BR" sz="1800" dirty="0">
                <a:latin typeface="Arial MT"/>
                <a:cs typeface="Arial MT"/>
              </a:rPr>
              <a:t>visão</a:t>
            </a:r>
            <a:r>
              <a:rPr lang="pt-BR" sz="1800" spc="-3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católica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do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mundo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ao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possibilitarem</a:t>
            </a:r>
            <a:r>
              <a:rPr lang="pt-BR" sz="1800" spc="-15" dirty="0">
                <a:latin typeface="Arial MT"/>
                <a:cs typeface="Arial MT"/>
              </a:rPr>
              <a:t> </a:t>
            </a:r>
            <a:r>
              <a:rPr lang="pt-BR" sz="1800" spc="-25" dirty="0">
                <a:latin typeface="Arial MT"/>
                <a:cs typeface="Arial MT"/>
              </a:rPr>
              <a:t>a:</a:t>
            </a:r>
            <a:endParaRPr lang="pt-BR" sz="1800" dirty="0">
              <a:latin typeface="Arial MT"/>
              <a:cs typeface="Arial MT"/>
            </a:endParaRPr>
          </a:p>
          <a:p>
            <a:pPr marL="384810" indent="-372110">
              <a:lnSpc>
                <a:spcPts val="2670"/>
              </a:lnSpc>
              <a:buAutoNum type="alphaUcParenR"/>
              <a:tabLst>
                <a:tab pos="384810" algn="l"/>
              </a:tabLst>
            </a:pPr>
            <a:r>
              <a:rPr lang="pt-BR" sz="1800" dirty="0">
                <a:latin typeface="Arial MT"/>
                <a:cs typeface="Arial MT"/>
              </a:rPr>
              <a:t>consulta</a:t>
            </a:r>
            <a:r>
              <a:rPr lang="pt-BR" sz="1800" spc="-3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pública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das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bibliotecas</a:t>
            </a:r>
            <a:r>
              <a:rPr lang="pt-BR" sz="1800" spc="-20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reais.</a:t>
            </a:r>
            <a:endParaRPr lang="pt-BR" sz="1800" dirty="0">
              <a:latin typeface="Arial MT"/>
              <a:cs typeface="Arial MT"/>
            </a:endParaRPr>
          </a:p>
          <a:p>
            <a:pPr marL="384810" indent="-372110">
              <a:lnSpc>
                <a:spcPct val="100000"/>
              </a:lnSpc>
              <a:buAutoNum type="alphaUcParenR"/>
              <a:tabLst>
                <a:tab pos="384810" algn="l"/>
              </a:tabLst>
            </a:pPr>
            <a:r>
              <a:rPr lang="pt-BR" sz="1800" dirty="0">
                <a:latin typeface="Arial MT"/>
                <a:cs typeface="Arial MT"/>
              </a:rPr>
              <a:t>sofisticação</a:t>
            </a:r>
            <a:r>
              <a:rPr lang="pt-BR" sz="1800" spc="-4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barroca</a:t>
            </a:r>
            <a:r>
              <a:rPr lang="pt-BR" sz="1800" spc="-3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do</a:t>
            </a:r>
            <a:r>
              <a:rPr lang="pt-BR" sz="1800" spc="-3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ritual</a:t>
            </a:r>
            <a:r>
              <a:rPr lang="pt-BR" sz="1800" spc="-30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litúrgico.</a:t>
            </a:r>
            <a:endParaRPr lang="pt-BR" sz="1800" dirty="0">
              <a:latin typeface="Arial MT"/>
              <a:cs typeface="Arial MT"/>
            </a:endParaRPr>
          </a:p>
          <a:p>
            <a:pPr marL="400685" indent="-387985">
              <a:lnSpc>
                <a:spcPct val="100000"/>
              </a:lnSpc>
              <a:buAutoNum type="alphaUcParenR"/>
              <a:tabLst>
                <a:tab pos="400685" algn="l"/>
              </a:tabLst>
            </a:pPr>
            <a:r>
              <a:rPr lang="pt-BR" sz="1800" dirty="0">
                <a:latin typeface="Arial MT"/>
                <a:cs typeface="Arial MT"/>
              </a:rPr>
              <a:t>aceitação</a:t>
            </a:r>
            <a:r>
              <a:rPr lang="pt-BR" sz="1800" spc="-3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popular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da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educação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secular.</a:t>
            </a:r>
            <a:endParaRPr lang="pt-BR" sz="1800" dirty="0">
              <a:latin typeface="Arial MT"/>
              <a:cs typeface="Arial MT"/>
            </a:endParaRPr>
          </a:p>
          <a:p>
            <a:pPr marL="400685" indent="-387985">
              <a:lnSpc>
                <a:spcPct val="100000"/>
              </a:lnSpc>
              <a:buAutoNum type="alphaUcParenR"/>
              <a:tabLst>
                <a:tab pos="400685" algn="l"/>
              </a:tabLst>
            </a:pPr>
            <a:r>
              <a:rPr lang="pt-BR" sz="1800" dirty="0">
                <a:latin typeface="Arial MT"/>
                <a:cs typeface="Arial MT"/>
              </a:rPr>
              <a:t>interpretação</a:t>
            </a:r>
            <a:r>
              <a:rPr lang="pt-BR" sz="1800" spc="-3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autônoma</a:t>
            </a:r>
            <a:r>
              <a:rPr lang="pt-BR" sz="1800" spc="-3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dos</a:t>
            </a:r>
            <a:r>
              <a:rPr lang="pt-BR" sz="1800" spc="-3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textos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bíblicos.</a:t>
            </a:r>
            <a:endParaRPr lang="pt-BR" sz="1800" dirty="0">
              <a:latin typeface="Arial MT"/>
              <a:cs typeface="Arial MT"/>
            </a:endParaRPr>
          </a:p>
          <a:p>
            <a:pPr marL="384810" indent="-372110">
              <a:lnSpc>
                <a:spcPct val="100000"/>
              </a:lnSpc>
              <a:buAutoNum type="alphaUcParenR"/>
              <a:tabLst>
                <a:tab pos="384810" algn="l"/>
              </a:tabLst>
            </a:pPr>
            <a:r>
              <a:rPr lang="pt-BR" sz="1800" dirty="0">
                <a:latin typeface="Arial MT"/>
                <a:cs typeface="Arial MT"/>
              </a:rPr>
              <a:t>correção</a:t>
            </a:r>
            <a:r>
              <a:rPr lang="pt-BR" sz="1800" spc="-3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doutrinária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das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heresias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medievais.</a:t>
            </a:r>
            <a:endParaRPr lang="pt-BR" sz="1800" dirty="0">
              <a:latin typeface="Arial MT"/>
              <a:cs typeface="Arial M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D9DF3D9-D5DE-4FFC-F2CE-E7315218BB16}"/>
              </a:ext>
            </a:extLst>
          </p:cNvPr>
          <p:cNvSpPr txBox="1"/>
          <p:nvPr/>
        </p:nvSpPr>
        <p:spPr>
          <a:xfrm>
            <a:off x="0" y="1326558"/>
            <a:ext cx="12192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Questão</a:t>
            </a:r>
            <a:r>
              <a:rPr lang="pt-BR" sz="1800" b="0" spc="-2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52</a:t>
            </a:r>
            <a:r>
              <a:rPr lang="pt-BR" sz="1800" b="0" spc="-2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(2020)</a:t>
            </a:r>
            <a:endParaRPr lang="pt-BR" sz="1800" dirty="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</a:pP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Dois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grandes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eventos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históricos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tornaram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possível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um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caso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como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o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de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Menocchio: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spc="-50" dirty="0">
                <a:solidFill>
                  <a:srgbClr val="000000"/>
                </a:solidFill>
                <a:latin typeface="Arial MT"/>
                <a:cs typeface="Arial MT"/>
              </a:rPr>
              <a:t>a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invenção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da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imprensa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e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a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Reforma.</a:t>
            </a:r>
            <a:r>
              <a:rPr lang="pt-BR" sz="1800" b="0" spc="-14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A</a:t>
            </a:r>
            <a:r>
              <a:rPr lang="pt-BR" sz="1800" b="0" spc="-14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imprensa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lhe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permitiu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confrontar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os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livros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com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spc="-50" dirty="0">
                <a:solidFill>
                  <a:srgbClr val="000000"/>
                </a:solidFill>
                <a:latin typeface="Arial MT"/>
                <a:cs typeface="Arial MT"/>
              </a:rPr>
              <a:t>a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tradição</a:t>
            </a:r>
            <a:r>
              <a:rPr lang="pt-BR" sz="1800" b="0" spc="-2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oral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em</a:t>
            </a:r>
            <a:r>
              <a:rPr lang="pt-BR" sz="1800" b="0" spc="-2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que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havia</a:t>
            </a:r>
            <a:r>
              <a:rPr lang="pt-BR" sz="1800" b="0" spc="-2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crescido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e</a:t>
            </a:r>
            <a:r>
              <a:rPr lang="pt-BR" sz="1800" b="0" spc="-2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lhe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forneceu</a:t>
            </a:r>
            <a:r>
              <a:rPr lang="pt-BR" sz="1800" b="0" spc="-2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as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palavras</a:t>
            </a:r>
            <a:r>
              <a:rPr lang="pt-BR" sz="1800" b="0" spc="-2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para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organizar</a:t>
            </a:r>
            <a:r>
              <a:rPr lang="pt-BR" sz="1800" b="0" spc="-2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o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amontoado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de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ideias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e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fantasias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que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nele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conviviam.</a:t>
            </a:r>
            <a:r>
              <a:rPr lang="pt-BR" sz="1800" b="0" spc="-13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A</a:t>
            </a:r>
            <a:r>
              <a:rPr lang="pt-BR" sz="1800" b="0" spc="-14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Reforma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lhe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deu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audácia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para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comunicar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o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spc="-25" dirty="0">
                <a:solidFill>
                  <a:srgbClr val="000000"/>
                </a:solidFill>
                <a:latin typeface="Arial MT"/>
                <a:cs typeface="Arial MT"/>
              </a:rPr>
              <a:t>que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pensava</a:t>
            </a:r>
            <a:r>
              <a:rPr lang="pt-BR" sz="1800" b="0" spc="-2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ao</a:t>
            </a:r>
            <a:r>
              <a:rPr lang="pt-BR" sz="1800" b="0" spc="-2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padre</a:t>
            </a:r>
            <a:r>
              <a:rPr lang="pt-BR" sz="1800" b="0" spc="-2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do</a:t>
            </a:r>
            <a:r>
              <a:rPr lang="pt-BR" sz="1800" b="0" spc="-2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vilarejo,</a:t>
            </a:r>
            <a:r>
              <a:rPr lang="pt-BR" sz="1800" b="0" spc="-2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conterrâneos,</a:t>
            </a:r>
            <a:r>
              <a:rPr lang="pt-BR" sz="1800" b="0" spc="-2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inquisidores</a:t>
            </a:r>
            <a:r>
              <a:rPr lang="pt-BR" sz="1800" b="0" spc="-2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—</a:t>
            </a:r>
            <a:r>
              <a:rPr lang="pt-BR" sz="1800" b="0" spc="-2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mesmo</a:t>
            </a:r>
            <a:r>
              <a:rPr lang="pt-BR" sz="1800" b="0" spc="-2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não</a:t>
            </a:r>
            <a:r>
              <a:rPr lang="pt-BR" sz="1800" b="0" spc="-2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tendo</a:t>
            </a:r>
            <a:r>
              <a:rPr lang="pt-BR" sz="1800" b="0" spc="-2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conseguido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dizer</a:t>
            </a:r>
            <a:r>
              <a:rPr lang="pt-BR" sz="1800" b="0" spc="-2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tudo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diante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do</a:t>
            </a:r>
            <a:r>
              <a:rPr lang="pt-BR" sz="1800" b="0" spc="-2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papa,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dos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cardeais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e</a:t>
            </a:r>
            <a:r>
              <a:rPr lang="pt-BR" sz="1800" b="0" spc="-2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dos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príncipes,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como</a:t>
            </a:r>
            <a:r>
              <a:rPr lang="pt-BR" sz="1800" b="0" spc="-1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queria.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5281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ED2F1-CAE4-DC61-9E3D-58CFD893C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EBDF62B2-907E-2F18-3463-3CB229ED61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bject 3">
            <a:extLst>
              <a:ext uri="{FF2B5EF4-FFF2-40B4-BE49-F238E27FC236}">
                <a16:creationId xmlns:a16="http://schemas.microsoft.com/office/drawing/2014/main" id="{99BCD75F-C41F-6682-A4F0-331B1299C917}"/>
              </a:ext>
            </a:extLst>
          </p:cNvPr>
          <p:cNvSpPr/>
          <p:nvPr/>
        </p:nvSpPr>
        <p:spPr>
          <a:xfrm>
            <a:off x="5080" y="818273"/>
            <a:ext cx="12186920" cy="5542186"/>
          </a:xfrm>
          <a:custGeom>
            <a:avLst/>
            <a:gdLst/>
            <a:ahLst/>
            <a:cxnLst/>
            <a:rect l="l" t="t" r="r" b="b"/>
            <a:pathLst>
              <a:path w="12186920" h="5811520">
                <a:moveTo>
                  <a:pt x="12186374" y="0"/>
                </a:moveTo>
                <a:lnTo>
                  <a:pt x="9208884" y="0"/>
                </a:lnTo>
                <a:lnTo>
                  <a:pt x="9208884" y="9525"/>
                </a:lnTo>
                <a:lnTo>
                  <a:pt x="9208884" y="822921"/>
                </a:lnTo>
                <a:lnTo>
                  <a:pt x="9208884" y="4480369"/>
                </a:lnTo>
                <a:lnTo>
                  <a:pt x="6148781" y="4480369"/>
                </a:lnTo>
                <a:lnTo>
                  <a:pt x="6148781" y="3392665"/>
                </a:lnTo>
                <a:lnTo>
                  <a:pt x="9208884" y="3392665"/>
                </a:lnTo>
                <a:lnTo>
                  <a:pt x="9208884" y="3383140"/>
                </a:lnTo>
                <a:lnTo>
                  <a:pt x="6148781" y="3383140"/>
                </a:lnTo>
                <a:lnTo>
                  <a:pt x="6148781" y="1838248"/>
                </a:lnTo>
                <a:lnTo>
                  <a:pt x="9208884" y="1838248"/>
                </a:lnTo>
                <a:lnTo>
                  <a:pt x="9208884" y="1828723"/>
                </a:lnTo>
                <a:lnTo>
                  <a:pt x="6148781" y="1828723"/>
                </a:lnTo>
                <a:lnTo>
                  <a:pt x="6148781" y="832446"/>
                </a:lnTo>
                <a:lnTo>
                  <a:pt x="9208884" y="832446"/>
                </a:lnTo>
                <a:lnTo>
                  <a:pt x="9208884" y="822921"/>
                </a:lnTo>
                <a:lnTo>
                  <a:pt x="6148781" y="822921"/>
                </a:lnTo>
                <a:lnTo>
                  <a:pt x="6148781" y="9525"/>
                </a:lnTo>
                <a:lnTo>
                  <a:pt x="9208884" y="9525"/>
                </a:lnTo>
                <a:lnTo>
                  <a:pt x="9208884" y="0"/>
                </a:lnTo>
                <a:lnTo>
                  <a:pt x="6139256" y="0"/>
                </a:lnTo>
                <a:lnTo>
                  <a:pt x="6139256" y="9525"/>
                </a:lnTo>
                <a:lnTo>
                  <a:pt x="6139256" y="822921"/>
                </a:lnTo>
                <a:lnTo>
                  <a:pt x="6139256" y="4480369"/>
                </a:lnTo>
                <a:lnTo>
                  <a:pt x="3079153" y="4480369"/>
                </a:lnTo>
                <a:lnTo>
                  <a:pt x="3079153" y="3392665"/>
                </a:lnTo>
                <a:lnTo>
                  <a:pt x="6139256" y="3392665"/>
                </a:lnTo>
                <a:lnTo>
                  <a:pt x="6139256" y="3383140"/>
                </a:lnTo>
                <a:lnTo>
                  <a:pt x="3079153" y="3383140"/>
                </a:lnTo>
                <a:lnTo>
                  <a:pt x="3079153" y="1838248"/>
                </a:lnTo>
                <a:lnTo>
                  <a:pt x="6139256" y="1838248"/>
                </a:lnTo>
                <a:lnTo>
                  <a:pt x="6139256" y="1828723"/>
                </a:lnTo>
                <a:lnTo>
                  <a:pt x="3079153" y="1828723"/>
                </a:lnTo>
                <a:lnTo>
                  <a:pt x="3079153" y="832446"/>
                </a:lnTo>
                <a:lnTo>
                  <a:pt x="6139256" y="832446"/>
                </a:lnTo>
                <a:lnTo>
                  <a:pt x="6139256" y="822921"/>
                </a:lnTo>
                <a:lnTo>
                  <a:pt x="3079153" y="822921"/>
                </a:lnTo>
                <a:lnTo>
                  <a:pt x="3079153" y="9525"/>
                </a:lnTo>
                <a:lnTo>
                  <a:pt x="6139256" y="9525"/>
                </a:lnTo>
                <a:lnTo>
                  <a:pt x="6139256" y="0"/>
                </a:lnTo>
                <a:lnTo>
                  <a:pt x="3069628" y="0"/>
                </a:lnTo>
                <a:lnTo>
                  <a:pt x="3069628" y="9525"/>
                </a:lnTo>
                <a:lnTo>
                  <a:pt x="3069628" y="822921"/>
                </a:lnTo>
                <a:lnTo>
                  <a:pt x="3069628" y="4480369"/>
                </a:lnTo>
                <a:lnTo>
                  <a:pt x="9525" y="4480369"/>
                </a:lnTo>
                <a:lnTo>
                  <a:pt x="9525" y="3392665"/>
                </a:lnTo>
                <a:lnTo>
                  <a:pt x="3069628" y="3392665"/>
                </a:lnTo>
                <a:lnTo>
                  <a:pt x="3069628" y="3383140"/>
                </a:lnTo>
                <a:lnTo>
                  <a:pt x="9525" y="3383140"/>
                </a:lnTo>
                <a:lnTo>
                  <a:pt x="9525" y="1838248"/>
                </a:lnTo>
                <a:lnTo>
                  <a:pt x="3069628" y="1838248"/>
                </a:lnTo>
                <a:lnTo>
                  <a:pt x="3069628" y="1828723"/>
                </a:lnTo>
                <a:lnTo>
                  <a:pt x="9525" y="1828723"/>
                </a:lnTo>
                <a:lnTo>
                  <a:pt x="9525" y="832446"/>
                </a:lnTo>
                <a:lnTo>
                  <a:pt x="3069628" y="832446"/>
                </a:lnTo>
                <a:lnTo>
                  <a:pt x="3069628" y="822921"/>
                </a:lnTo>
                <a:lnTo>
                  <a:pt x="9525" y="822921"/>
                </a:lnTo>
                <a:lnTo>
                  <a:pt x="9525" y="9525"/>
                </a:lnTo>
                <a:lnTo>
                  <a:pt x="3069628" y="9525"/>
                </a:lnTo>
                <a:lnTo>
                  <a:pt x="3069628" y="0"/>
                </a:lnTo>
                <a:lnTo>
                  <a:pt x="12" y="0"/>
                </a:lnTo>
                <a:lnTo>
                  <a:pt x="0" y="5811126"/>
                </a:lnTo>
                <a:lnTo>
                  <a:pt x="9525" y="5811126"/>
                </a:lnTo>
                <a:lnTo>
                  <a:pt x="9525" y="4489894"/>
                </a:lnTo>
                <a:lnTo>
                  <a:pt x="3069628" y="4489894"/>
                </a:lnTo>
                <a:lnTo>
                  <a:pt x="3069628" y="5811126"/>
                </a:lnTo>
                <a:lnTo>
                  <a:pt x="3079153" y="5811126"/>
                </a:lnTo>
                <a:lnTo>
                  <a:pt x="3079153" y="4489894"/>
                </a:lnTo>
                <a:lnTo>
                  <a:pt x="6139256" y="4489894"/>
                </a:lnTo>
                <a:lnTo>
                  <a:pt x="6139256" y="5811126"/>
                </a:lnTo>
                <a:lnTo>
                  <a:pt x="6148781" y="5811126"/>
                </a:lnTo>
                <a:lnTo>
                  <a:pt x="6148781" y="4489894"/>
                </a:lnTo>
                <a:lnTo>
                  <a:pt x="9208884" y="4489894"/>
                </a:lnTo>
                <a:lnTo>
                  <a:pt x="9208884" y="5811126"/>
                </a:lnTo>
                <a:lnTo>
                  <a:pt x="9218409" y="5811126"/>
                </a:lnTo>
                <a:lnTo>
                  <a:pt x="9218409" y="4489894"/>
                </a:lnTo>
                <a:lnTo>
                  <a:pt x="12186374" y="4489894"/>
                </a:lnTo>
                <a:lnTo>
                  <a:pt x="12186374" y="4480369"/>
                </a:lnTo>
                <a:lnTo>
                  <a:pt x="9218409" y="4480369"/>
                </a:lnTo>
                <a:lnTo>
                  <a:pt x="9218409" y="3392665"/>
                </a:lnTo>
                <a:lnTo>
                  <a:pt x="12186374" y="3392665"/>
                </a:lnTo>
                <a:lnTo>
                  <a:pt x="12186374" y="3383140"/>
                </a:lnTo>
                <a:lnTo>
                  <a:pt x="9218409" y="3383140"/>
                </a:lnTo>
                <a:lnTo>
                  <a:pt x="9218409" y="1838248"/>
                </a:lnTo>
                <a:lnTo>
                  <a:pt x="12186374" y="1838248"/>
                </a:lnTo>
                <a:lnTo>
                  <a:pt x="12186374" y="1828723"/>
                </a:lnTo>
                <a:lnTo>
                  <a:pt x="9218409" y="1828723"/>
                </a:lnTo>
                <a:lnTo>
                  <a:pt x="9218409" y="832446"/>
                </a:lnTo>
                <a:lnTo>
                  <a:pt x="12186374" y="832446"/>
                </a:lnTo>
                <a:lnTo>
                  <a:pt x="12186374" y="822921"/>
                </a:lnTo>
                <a:lnTo>
                  <a:pt x="9218409" y="822921"/>
                </a:lnTo>
                <a:lnTo>
                  <a:pt x="9218409" y="9525"/>
                </a:lnTo>
                <a:lnTo>
                  <a:pt x="12186374" y="9525"/>
                </a:lnTo>
                <a:lnTo>
                  <a:pt x="12186374" y="0"/>
                </a:lnTo>
                <a:close/>
              </a:path>
            </a:pathLst>
          </a:custGeom>
          <a:solidFill>
            <a:srgbClr val="9E9E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4A31D1F-6C9E-6070-4874-3C82D9A79A58}"/>
              </a:ext>
            </a:extLst>
          </p:cNvPr>
          <p:cNvSpPr txBox="1"/>
          <p:nvPr/>
        </p:nvSpPr>
        <p:spPr>
          <a:xfrm>
            <a:off x="3362" y="1950347"/>
            <a:ext cx="29280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1800" spc="-10" dirty="0">
                <a:latin typeface="Arial MT"/>
                <a:cs typeface="Arial MT"/>
              </a:rPr>
              <a:t>Motivações</a:t>
            </a:r>
            <a:endParaRPr lang="pt-BR" sz="1800" dirty="0">
              <a:latin typeface="Arial MT"/>
              <a:cs typeface="Arial MT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E11E2CAE-B6A2-CAC2-1D7D-D26DC89F84CE}"/>
              </a:ext>
            </a:extLst>
          </p:cNvPr>
          <p:cNvSpPr txBox="1"/>
          <p:nvPr/>
        </p:nvSpPr>
        <p:spPr>
          <a:xfrm>
            <a:off x="0" y="3040112"/>
            <a:ext cx="3052482" cy="936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1800" dirty="0">
                <a:latin typeface="Arial MT"/>
                <a:cs typeface="Arial MT"/>
              </a:rPr>
              <a:t>Relações</a:t>
            </a:r>
            <a:r>
              <a:rPr lang="pt-BR" sz="1800" spc="-100" dirty="0">
                <a:latin typeface="Arial MT"/>
                <a:cs typeface="Arial MT"/>
              </a:rPr>
              <a:t> </a:t>
            </a:r>
            <a:r>
              <a:rPr lang="pt-BR" sz="1800" spc="-25" dirty="0">
                <a:latin typeface="Arial MT"/>
                <a:cs typeface="Arial MT"/>
              </a:rPr>
              <a:t>de </a:t>
            </a:r>
            <a:r>
              <a:rPr lang="pt-BR" sz="1800" spc="-10" dirty="0">
                <a:latin typeface="Arial MT"/>
                <a:cs typeface="Arial MT"/>
              </a:rPr>
              <a:t>Trabalho/Produção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pt-BR" sz="1800" dirty="0">
              <a:latin typeface="Arial MT"/>
              <a:cs typeface="Arial MT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25593BAF-8F52-FC8D-5B26-A620061B7612}"/>
              </a:ext>
            </a:extLst>
          </p:cNvPr>
          <p:cNvSpPr txBox="1"/>
          <p:nvPr/>
        </p:nvSpPr>
        <p:spPr>
          <a:xfrm>
            <a:off x="0" y="4273261"/>
            <a:ext cx="29314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1800" dirty="0">
                <a:latin typeface="Arial MT"/>
                <a:cs typeface="Arial MT"/>
              </a:rPr>
              <a:t>Relações</a:t>
            </a:r>
            <a:r>
              <a:rPr lang="pt-BR" sz="1800" spc="-7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com</a:t>
            </a:r>
            <a:r>
              <a:rPr lang="pt-BR" sz="1800" spc="-70" dirty="0">
                <a:latin typeface="Arial MT"/>
                <a:cs typeface="Arial MT"/>
              </a:rPr>
              <a:t> </a:t>
            </a:r>
            <a:r>
              <a:rPr lang="pt-BR" sz="1800" spc="-25" dirty="0">
                <a:latin typeface="Arial MT"/>
                <a:cs typeface="Arial MT"/>
              </a:rPr>
              <a:t>os </a:t>
            </a:r>
            <a:r>
              <a:rPr lang="pt-BR" sz="1800" dirty="0">
                <a:latin typeface="Arial MT"/>
                <a:cs typeface="Arial MT"/>
              </a:rPr>
              <a:t>Povos</a:t>
            </a:r>
            <a:r>
              <a:rPr lang="pt-BR" sz="1800" spc="-5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Indígenas</a:t>
            </a:r>
            <a:endParaRPr lang="pt-BR" sz="1800" dirty="0">
              <a:latin typeface="Arial MT"/>
              <a:cs typeface="Arial MT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E41BCD04-62A5-22EE-6A37-DD81996937D4}"/>
              </a:ext>
            </a:extLst>
          </p:cNvPr>
          <p:cNvSpPr txBox="1"/>
          <p:nvPr/>
        </p:nvSpPr>
        <p:spPr>
          <a:xfrm>
            <a:off x="0" y="5417133"/>
            <a:ext cx="305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1800" dirty="0">
                <a:latin typeface="Arial MT"/>
                <a:cs typeface="Arial MT"/>
              </a:rPr>
              <a:t>Modelo</a:t>
            </a:r>
            <a:r>
              <a:rPr lang="pt-BR" sz="1800" spc="-100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Colonial Administrativo</a:t>
            </a:r>
            <a:endParaRPr lang="pt-BR" sz="1800" dirty="0">
              <a:latin typeface="Arial MT"/>
              <a:cs typeface="Arial MT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F1B45826-1B8C-F656-1122-BD7D7C8C97F6}"/>
              </a:ext>
            </a:extLst>
          </p:cNvPr>
          <p:cNvSpPr txBox="1"/>
          <p:nvPr/>
        </p:nvSpPr>
        <p:spPr>
          <a:xfrm>
            <a:off x="3355041" y="1083474"/>
            <a:ext cx="61184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0" dirty="0">
                <a:solidFill>
                  <a:srgbClr val="000000"/>
                </a:solidFill>
                <a:latin typeface="Arial MT"/>
                <a:cs typeface="Arial MT"/>
              </a:rPr>
              <a:t>América</a:t>
            </a:r>
            <a:r>
              <a:rPr lang="pt-BR" sz="1800" b="0" spc="-125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lang="pt-BR" sz="1800" b="0" spc="-10" dirty="0">
                <a:solidFill>
                  <a:srgbClr val="000000"/>
                </a:solidFill>
                <a:latin typeface="Arial MT"/>
                <a:cs typeface="Arial MT"/>
              </a:rPr>
              <a:t>Portuguesa</a:t>
            </a:r>
            <a:endParaRPr lang="pt-BR" dirty="0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3E8AA3E8-F000-D968-BD0A-5797CB56BCA0}"/>
              </a:ext>
            </a:extLst>
          </p:cNvPr>
          <p:cNvSpPr txBox="1"/>
          <p:nvPr/>
        </p:nvSpPr>
        <p:spPr>
          <a:xfrm>
            <a:off x="6377266" y="1083474"/>
            <a:ext cx="6192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1800" dirty="0">
                <a:latin typeface="Arial MT"/>
                <a:cs typeface="Arial MT"/>
              </a:rPr>
              <a:t>América</a:t>
            </a:r>
            <a:r>
              <a:rPr lang="pt-BR" sz="1800" spc="-35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Espanhola</a:t>
            </a:r>
            <a:endParaRPr lang="pt-BR" sz="1800" dirty="0">
              <a:latin typeface="Arial MT"/>
              <a:cs typeface="Arial MT"/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03A34FF8-5696-F64B-2095-A5208E6AA5F7}"/>
              </a:ext>
            </a:extLst>
          </p:cNvPr>
          <p:cNvSpPr txBox="1"/>
          <p:nvPr/>
        </p:nvSpPr>
        <p:spPr>
          <a:xfrm>
            <a:off x="9584388" y="944974"/>
            <a:ext cx="29112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1800" dirty="0">
                <a:latin typeface="Arial MT"/>
                <a:cs typeface="Arial MT"/>
              </a:rPr>
              <a:t>América</a:t>
            </a:r>
            <a:r>
              <a:rPr lang="pt-BR" sz="1800" spc="-3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Inglesa</a:t>
            </a:r>
            <a:r>
              <a:rPr lang="pt-BR" sz="1800" spc="-35" dirty="0">
                <a:latin typeface="Arial MT"/>
                <a:cs typeface="Arial MT"/>
              </a:rPr>
              <a:t> </a:t>
            </a:r>
            <a:r>
              <a:rPr lang="pt-BR" sz="1800" spc="-25" dirty="0">
                <a:latin typeface="Arial MT"/>
                <a:cs typeface="Arial MT"/>
              </a:rPr>
              <a:t>(13 </a:t>
            </a:r>
            <a:r>
              <a:rPr lang="pt-BR" sz="1800" spc="-10" dirty="0">
                <a:latin typeface="Arial MT"/>
                <a:cs typeface="Arial MT"/>
              </a:rPr>
              <a:t>Colônias)*</a:t>
            </a:r>
            <a:endParaRPr lang="pt-BR" sz="1800" dirty="0">
              <a:latin typeface="Arial MT"/>
              <a:cs typeface="Arial MT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B73942BD-33F6-98AE-706A-69C68777A4A0}"/>
              </a:ext>
            </a:extLst>
          </p:cNvPr>
          <p:cNvSpPr txBox="1"/>
          <p:nvPr/>
        </p:nvSpPr>
        <p:spPr>
          <a:xfrm>
            <a:off x="3052482" y="2666036"/>
            <a:ext cx="305248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3360" indent="-209550">
              <a:lnSpc>
                <a:spcPct val="100000"/>
              </a:lnSpc>
              <a:spcBef>
                <a:spcPts val="100"/>
              </a:spcBef>
              <a:buSzPct val="86111"/>
              <a:buChar char="●"/>
              <a:tabLst>
                <a:tab pos="213360" algn="l"/>
              </a:tabLst>
            </a:pPr>
            <a:r>
              <a:rPr lang="pt-BR" sz="1800" spc="-10">
                <a:latin typeface="Arial MT"/>
                <a:cs typeface="Arial MT"/>
              </a:rPr>
              <a:t>Escravidão</a:t>
            </a:r>
            <a:r>
              <a:rPr lang="pt-BR" sz="1800" spc="-50">
                <a:latin typeface="Arial MT"/>
                <a:cs typeface="Arial MT"/>
              </a:rPr>
              <a:t> </a:t>
            </a:r>
            <a:r>
              <a:rPr lang="pt-BR" sz="1800" spc="-10">
                <a:latin typeface="Arial MT"/>
                <a:cs typeface="Arial MT"/>
              </a:rPr>
              <a:t>Africana</a:t>
            </a:r>
            <a:endParaRPr lang="pt-BR" sz="1800">
              <a:latin typeface="Arial MT"/>
              <a:cs typeface="Arial MT"/>
            </a:endParaRPr>
          </a:p>
          <a:p>
            <a:pPr marL="12700" marR="5080" indent="-8890">
              <a:lnSpc>
                <a:spcPct val="100000"/>
              </a:lnSpc>
              <a:buSzPct val="86111"/>
              <a:buChar char="●"/>
              <a:tabLst>
                <a:tab pos="213360" algn="l"/>
              </a:tabLst>
            </a:pPr>
            <a:r>
              <a:rPr lang="pt-BR" sz="1800">
                <a:latin typeface="Arial MT"/>
                <a:cs typeface="Arial MT"/>
              </a:rPr>
              <a:t>	Produção</a:t>
            </a:r>
            <a:r>
              <a:rPr lang="pt-BR" sz="1800" spc="-20">
                <a:latin typeface="Arial MT"/>
                <a:cs typeface="Arial MT"/>
              </a:rPr>
              <a:t> </a:t>
            </a:r>
            <a:r>
              <a:rPr lang="pt-BR" sz="1800">
                <a:latin typeface="Arial MT"/>
                <a:cs typeface="Arial MT"/>
              </a:rPr>
              <a:t>de</a:t>
            </a:r>
            <a:r>
              <a:rPr lang="pt-BR" sz="1800" spc="-20">
                <a:latin typeface="Arial MT"/>
                <a:cs typeface="Arial MT"/>
              </a:rPr>
              <a:t> </a:t>
            </a:r>
            <a:r>
              <a:rPr lang="pt-BR" sz="1800">
                <a:latin typeface="Arial MT"/>
                <a:cs typeface="Arial MT"/>
              </a:rPr>
              <a:t>açúcar</a:t>
            </a:r>
            <a:r>
              <a:rPr lang="pt-BR" sz="1800" spc="-15">
                <a:latin typeface="Arial MT"/>
                <a:cs typeface="Arial MT"/>
              </a:rPr>
              <a:t> </a:t>
            </a:r>
            <a:r>
              <a:rPr lang="pt-BR" sz="1800" spc="-50">
                <a:latin typeface="Arial MT"/>
                <a:cs typeface="Arial MT"/>
              </a:rPr>
              <a:t>/ </a:t>
            </a:r>
            <a:r>
              <a:rPr lang="pt-BR" sz="1800">
                <a:latin typeface="Arial MT"/>
                <a:cs typeface="Arial MT"/>
              </a:rPr>
              <a:t>Comércio</a:t>
            </a:r>
            <a:r>
              <a:rPr lang="pt-BR" sz="1800" spc="-25">
                <a:latin typeface="Arial MT"/>
                <a:cs typeface="Arial MT"/>
              </a:rPr>
              <a:t> </a:t>
            </a:r>
            <a:r>
              <a:rPr lang="pt-BR" sz="1800">
                <a:latin typeface="Arial MT"/>
                <a:cs typeface="Arial MT"/>
              </a:rPr>
              <a:t>de</a:t>
            </a:r>
            <a:r>
              <a:rPr lang="pt-BR" sz="1800" spc="-25">
                <a:latin typeface="Arial MT"/>
                <a:cs typeface="Arial MT"/>
              </a:rPr>
              <a:t> </a:t>
            </a:r>
            <a:r>
              <a:rPr lang="pt-BR" sz="1800" spc="-10">
                <a:latin typeface="Arial MT"/>
                <a:cs typeface="Arial MT"/>
              </a:rPr>
              <a:t>Escravo</a:t>
            </a:r>
            <a:endParaRPr lang="pt-BR" sz="1800" dirty="0">
              <a:latin typeface="Arial MT"/>
              <a:cs typeface="Arial MT"/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664D430A-B277-A62B-0181-C48375813C48}"/>
              </a:ext>
            </a:extLst>
          </p:cNvPr>
          <p:cNvSpPr txBox="1"/>
          <p:nvPr/>
        </p:nvSpPr>
        <p:spPr>
          <a:xfrm>
            <a:off x="3059205" y="1591305"/>
            <a:ext cx="303679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02565" indent="-196850">
              <a:lnSpc>
                <a:spcPct val="100000"/>
              </a:lnSpc>
              <a:spcBef>
                <a:spcPts val="100"/>
              </a:spcBef>
              <a:buSzPct val="85294"/>
              <a:buChar char="●"/>
              <a:tabLst>
                <a:tab pos="202565" algn="l"/>
              </a:tabLst>
            </a:pPr>
            <a:r>
              <a:rPr lang="pt-BR" sz="1800" dirty="0">
                <a:latin typeface="Arial MT"/>
                <a:cs typeface="Arial MT"/>
              </a:rPr>
              <a:t>Expansão</a:t>
            </a:r>
            <a:r>
              <a:rPr lang="pt-BR" sz="1800" spc="-7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do</a:t>
            </a:r>
            <a:r>
              <a:rPr lang="pt-BR" sz="1800" spc="-70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Catolicismo</a:t>
            </a:r>
            <a:endParaRPr lang="pt-BR" sz="1800" dirty="0">
              <a:latin typeface="Arial MT"/>
              <a:cs typeface="Arial MT"/>
            </a:endParaRPr>
          </a:p>
          <a:p>
            <a:pPr marL="12700" marR="5080" indent="-6985">
              <a:lnSpc>
                <a:spcPct val="100000"/>
              </a:lnSpc>
              <a:buSzPct val="85294"/>
              <a:buChar char="●"/>
              <a:tabLst>
                <a:tab pos="202565" algn="l"/>
              </a:tabLst>
            </a:pPr>
            <a:r>
              <a:rPr lang="pt-BR" sz="1800" spc="-10" dirty="0">
                <a:latin typeface="Arial MT"/>
                <a:cs typeface="Arial MT"/>
              </a:rPr>
              <a:t>	Mercantilismo</a:t>
            </a:r>
            <a:r>
              <a:rPr lang="pt-BR" sz="1800" spc="-40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(Plantations </a:t>
            </a:r>
            <a:r>
              <a:rPr lang="pt-BR" sz="1800" dirty="0">
                <a:latin typeface="Arial MT"/>
                <a:cs typeface="Arial MT"/>
              </a:rPr>
              <a:t>de</a:t>
            </a:r>
            <a:r>
              <a:rPr lang="pt-BR" sz="1800" spc="-30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açúcar)</a:t>
            </a:r>
            <a:endParaRPr lang="pt-BR" sz="1800" dirty="0">
              <a:latin typeface="Arial MT"/>
              <a:cs typeface="Arial MT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2A483EAC-62F0-5AA9-509E-7EDB8AE3D048}"/>
              </a:ext>
            </a:extLst>
          </p:cNvPr>
          <p:cNvSpPr txBox="1"/>
          <p:nvPr/>
        </p:nvSpPr>
        <p:spPr>
          <a:xfrm>
            <a:off x="3111872" y="4057817"/>
            <a:ext cx="293145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070" indent="-177800">
              <a:lnSpc>
                <a:spcPct val="100000"/>
              </a:lnSpc>
              <a:spcBef>
                <a:spcPts val="100"/>
              </a:spcBef>
              <a:buSzPct val="86666"/>
              <a:buChar char="●"/>
              <a:tabLst>
                <a:tab pos="179070" algn="l"/>
              </a:tabLst>
            </a:pPr>
            <a:r>
              <a:rPr lang="pt-BR" sz="1600" dirty="0">
                <a:latin typeface="Arial MT"/>
                <a:cs typeface="Arial MT"/>
              </a:rPr>
              <a:t>Missões</a:t>
            </a:r>
            <a:r>
              <a:rPr lang="pt-BR" sz="1600" spc="-65" dirty="0">
                <a:latin typeface="Arial MT"/>
                <a:cs typeface="Arial MT"/>
              </a:rPr>
              <a:t> </a:t>
            </a:r>
            <a:r>
              <a:rPr lang="pt-BR" sz="1600" spc="-10" dirty="0">
                <a:latin typeface="Arial MT"/>
                <a:cs typeface="Arial MT"/>
              </a:rPr>
              <a:t>(Catequização)</a:t>
            </a:r>
            <a:endParaRPr lang="pt-BR" sz="16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lang="pt-BR" sz="1600" spc="-95" dirty="0">
                <a:latin typeface="Arial MT"/>
                <a:cs typeface="Arial MT"/>
              </a:rPr>
              <a:t>●Guerra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10" dirty="0">
                <a:latin typeface="Arial MT"/>
                <a:cs typeface="Arial MT"/>
              </a:rPr>
              <a:t>Justa</a:t>
            </a:r>
            <a:endParaRPr lang="pt-BR" sz="1600" dirty="0">
              <a:latin typeface="Arial MT"/>
              <a:cs typeface="Arial MT"/>
            </a:endParaRPr>
          </a:p>
          <a:p>
            <a:pPr marL="179070" indent="-177800">
              <a:lnSpc>
                <a:spcPct val="100000"/>
              </a:lnSpc>
              <a:buSzPct val="86666"/>
              <a:buChar char="●"/>
              <a:tabLst>
                <a:tab pos="179070" algn="l"/>
              </a:tabLst>
            </a:pPr>
            <a:r>
              <a:rPr lang="pt-BR" sz="1600" spc="-10" dirty="0">
                <a:latin typeface="Arial MT"/>
                <a:cs typeface="Arial MT"/>
              </a:rPr>
              <a:t>Escravidão</a:t>
            </a:r>
            <a:endParaRPr lang="pt-BR" sz="1600" dirty="0">
              <a:latin typeface="Arial MT"/>
              <a:cs typeface="Arial MT"/>
            </a:endParaRPr>
          </a:p>
          <a:p>
            <a:pPr marL="179070" indent="-177800">
              <a:lnSpc>
                <a:spcPct val="100000"/>
              </a:lnSpc>
              <a:buSzPct val="86666"/>
              <a:buChar char="●"/>
              <a:tabLst>
                <a:tab pos="179070" algn="l"/>
              </a:tabLst>
            </a:pPr>
            <a:r>
              <a:rPr lang="pt-BR" sz="1600" spc="-10" dirty="0">
                <a:latin typeface="Arial MT"/>
                <a:cs typeface="Arial MT"/>
              </a:rPr>
              <a:t>Mestiçagem</a:t>
            </a:r>
            <a:endParaRPr lang="pt-BR" sz="1600" dirty="0">
              <a:latin typeface="Arial MT"/>
              <a:cs typeface="Arial MT"/>
            </a:endParaRP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9F2F92B5-CAA5-8B63-1E95-7EE1B748EA0B}"/>
              </a:ext>
            </a:extLst>
          </p:cNvPr>
          <p:cNvSpPr txBox="1"/>
          <p:nvPr/>
        </p:nvSpPr>
        <p:spPr>
          <a:xfrm>
            <a:off x="3052482" y="5070638"/>
            <a:ext cx="3096189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1800" spc="-30" dirty="0">
                <a:latin typeface="Arial MT"/>
                <a:cs typeface="Arial MT"/>
              </a:rPr>
              <a:t>●</a:t>
            </a:r>
            <a:r>
              <a:rPr lang="pt-BR" sz="1600" spc="-30" dirty="0">
                <a:latin typeface="Arial MT"/>
                <a:cs typeface="Arial MT"/>
              </a:rPr>
              <a:t>Colonizadores/colonos/coloniz</a:t>
            </a:r>
            <a:r>
              <a:rPr lang="pt-BR" sz="1600" spc="-20" dirty="0">
                <a:latin typeface="Arial MT"/>
                <a:cs typeface="Arial MT"/>
              </a:rPr>
              <a:t>ados</a:t>
            </a:r>
            <a:endParaRPr lang="pt-BR" sz="1600" dirty="0">
              <a:latin typeface="Arial MT"/>
              <a:cs typeface="Arial MT"/>
            </a:endParaRPr>
          </a:p>
          <a:p>
            <a:pPr marL="191770" indent="-190500">
              <a:lnSpc>
                <a:spcPct val="100000"/>
              </a:lnSpc>
              <a:buSzPct val="81250"/>
              <a:buChar char="●"/>
              <a:tabLst>
                <a:tab pos="191770" algn="l"/>
              </a:tabLst>
            </a:pPr>
            <a:r>
              <a:rPr lang="pt-BR" sz="1600" dirty="0">
                <a:latin typeface="Arial MT"/>
                <a:cs typeface="Arial MT"/>
              </a:rPr>
              <a:t>Sistema</a:t>
            </a:r>
            <a:r>
              <a:rPr lang="pt-BR" sz="1600" spc="-25" dirty="0">
                <a:latin typeface="Arial MT"/>
                <a:cs typeface="Arial MT"/>
              </a:rPr>
              <a:t> </a:t>
            </a:r>
            <a:r>
              <a:rPr lang="pt-BR" sz="1600" dirty="0">
                <a:latin typeface="Arial MT"/>
                <a:cs typeface="Arial MT"/>
              </a:rPr>
              <a:t>de</a:t>
            </a:r>
            <a:r>
              <a:rPr lang="pt-BR" sz="1600" spc="-20" dirty="0">
                <a:latin typeface="Arial MT"/>
                <a:cs typeface="Arial MT"/>
              </a:rPr>
              <a:t> </a:t>
            </a:r>
            <a:r>
              <a:rPr lang="pt-BR" sz="1600" spc="-10" dirty="0">
                <a:latin typeface="Arial MT"/>
                <a:cs typeface="Arial MT"/>
              </a:rPr>
              <a:t>mercês</a:t>
            </a:r>
            <a:endParaRPr lang="pt-BR" sz="1600" dirty="0">
              <a:latin typeface="Arial MT"/>
              <a:cs typeface="Arial MT"/>
            </a:endParaRPr>
          </a:p>
          <a:p>
            <a:pPr marL="12700" marR="15240" indent="-9525">
              <a:lnSpc>
                <a:spcPct val="100000"/>
              </a:lnSpc>
              <a:buSzPct val="81250"/>
              <a:buChar char="●"/>
              <a:tabLst>
                <a:tab pos="180975" algn="l"/>
              </a:tabLst>
            </a:pPr>
            <a:r>
              <a:rPr lang="pt-BR" sz="1600" dirty="0">
                <a:latin typeface="Arial MT"/>
                <a:cs typeface="Arial MT"/>
              </a:rPr>
              <a:t>	Administração</a:t>
            </a:r>
            <a:r>
              <a:rPr lang="pt-BR" sz="1600" spc="-65" dirty="0">
                <a:latin typeface="Arial MT"/>
                <a:cs typeface="Arial MT"/>
              </a:rPr>
              <a:t> </a:t>
            </a:r>
            <a:r>
              <a:rPr lang="pt-BR" sz="1600" spc="-10" dirty="0">
                <a:latin typeface="Arial MT"/>
                <a:cs typeface="Arial MT"/>
              </a:rPr>
              <a:t>colonial </a:t>
            </a:r>
            <a:r>
              <a:rPr lang="pt-BR" sz="1600" dirty="0">
                <a:latin typeface="Arial MT"/>
                <a:cs typeface="Arial MT"/>
              </a:rPr>
              <a:t>(Capitanias</a:t>
            </a:r>
            <a:r>
              <a:rPr lang="pt-BR" sz="1600" spc="-30" dirty="0">
                <a:latin typeface="Arial MT"/>
                <a:cs typeface="Arial MT"/>
              </a:rPr>
              <a:t> </a:t>
            </a:r>
            <a:r>
              <a:rPr lang="pt-BR" sz="1600" dirty="0">
                <a:latin typeface="Arial MT"/>
                <a:cs typeface="Arial MT"/>
              </a:rPr>
              <a:t>e</a:t>
            </a:r>
            <a:r>
              <a:rPr lang="pt-BR" sz="1600" spc="-30" dirty="0">
                <a:latin typeface="Arial MT"/>
                <a:cs typeface="Arial MT"/>
              </a:rPr>
              <a:t> </a:t>
            </a:r>
            <a:r>
              <a:rPr lang="pt-BR" sz="1600" dirty="0">
                <a:latin typeface="Arial MT"/>
                <a:cs typeface="Arial MT"/>
              </a:rPr>
              <a:t>Governos</a:t>
            </a:r>
            <a:r>
              <a:rPr lang="pt-BR" sz="1600" spc="-25" dirty="0">
                <a:latin typeface="Arial MT"/>
                <a:cs typeface="Arial MT"/>
              </a:rPr>
              <a:t> </a:t>
            </a:r>
            <a:r>
              <a:rPr lang="pt-BR" sz="1600" spc="-10" dirty="0">
                <a:latin typeface="Arial MT"/>
                <a:cs typeface="Arial MT"/>
              </a:rPr>
              <a:t>Gerais)</a:t>
            </a:r>
            <a:endParaRPr lang="pt-BR" sz="1600" dirty="0">
              <a:latin typeface="Arial MT"/>
              <a:cs typeface="Arial MT"/>
            </a:endParaRP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9B07B1FA-C245-337E-7254-B8C334F200D1}"/>
              </a:ext>
            </a:extLst>
          </p:cNvPr>
          <p:cNvSpPr txBox="1"/>
          <p:nvPr/>
        </p:nvSpPr>
        <p:spPr>
          <a:xfrm>
            <a:off x="6162112" y="5116397"/>
            <a:ext cx="298801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indent="-11430">
              <a:lnSpc>
                <a:spcPct val="100000"/>
              </a:lnSpc>
              <a:spcBef>
                <a:spcPts val="100"/>
              </a:spcBef>
              <a:buSzPct val="81250"/>
              <a:buChar char="●"/>
              <a:tabLst>
                <a:tab pos="191770" algn="l"/>
              </a:tabLst>
            </a:pPr>
            <a:r>
              <a:rPr lang="pt-BR" sz="1600" dirty="0">
                <a:latin typeface="Arial MT"/>
                <a:cs typeface="Arial MT"/>
              </a:rPr>
              <a:t>	***</a:t>
            </a:r>
            <a:r>
              <a:rPr lang="pt-BR" sz="1600" dirty="0" err="1">
                <a:latin typeface="Arial MT"/>
                <a:cs typeface="Arial MT"/>
              </a:rPr>
              <a:t>Guachupines</a:t>
            </a:r>
            <a:r>
              <a:rPr lang="pt-BR" sz="1600" dirty="0">
                <a:latin typeface="Arial MT"/>
                <a:cs typeface="Arial MT"/>
              </a:rPr>
              <a:t>/</a:t>
            </a:r>
            <a:r>
              <a:rPr lang="pt-BR" sz="1600" spc="-40" dirty="0">
                <a:latin typeface="Arial MT"/>
                <a:cs typeface="Arial MT"/>
              </a:rPr>
              <a:t> </a:t>
            </a:r>
            <a:r>
              <a:rPr lang="pt-BR" sz="1600" dirty="0" err="1">
                <a:latin typeface="Arial MT"/>
                <a:cs typeface="Arial MT"/>
              </a:rPr>
              <a:t>Criollos</a:t>
            </a:r>
            <a:r>
              <a:rPr lang="pt-BR" sz="1600" spc="-40" dirty="0">
                <a:latin typeface="Arial MT"/>
                <a:cs typeface="Arial MT"/>
              </a:rPr>
              <a:t> </a:t>
            </a:r>
            <a:r>
              <a:rPr lang="pt-BR" sz="1600" spc="-50" dirty="0">
                <a:latin typeface="Arial MT"/>
                <a:cs typeface="Arial MT"/>
              </a:rPr>
              <a:t>/ </a:t>
            </a:r>
            <a:r>
              <a:rPr lang="pt-BR" sz="1600" spc="-10" dirty="0">
                <a:latin typeface="Arial MT"/>
                <a:cs typeface="Arial MT"/>
              </a:rPr>
              <a:t>Colonizados</a:t>
            </a:r>
            <a:endParaRPr lang="pt-BR" sz="1600" dirty="0">
              <a:latin typeface="Arial MT"/>
              <a:cs typeface="Arial MT"/>
            </a:endParaRPr>
          </a:p>
          <a:p>
            <a:pPr marL="191770" indent="-190500">
              <a:lnSpc>
                <a:spcPct val="100000"/>
              </a:lnSpc>
              <a:buSzPct val="81250"/>
              <a:buChar char="●"/>
              <a:tabLst>
                <a:tab pos="191770" algn="l"/>
              </a:tabLst>
            </a:pPr>
            <a:r>
              <a:rPr lang="pt-BR" sz="1600" dirty="0">
                <a:latin typeface="Arial MT"/>
                <a:cs typeface="Arial MT"/>
              </a:rPr>
              <a:t>Sistema</a:t>
            </a:r>
            <a:r>
              <a:rPr lang="pt-BR" sz="1600" spc="-25" dirty="0">
                <a:latin typeface="Arial MT"/>
                <a:cs typeface="Arial MT"/>
              </a:rPr>
              <a:t> </a:t>
            </a:r>
            <a:r>
              <a:rPr lang="pt-BR" sz="1600" dirty="0">
                <a:latin typeface="Arial MT"/>
                <a:cs typeface="Arial MT"/>
              </a:rPr>
              <a:t>de</a:t>
            </a:r>
            <a:r>
              <a:rPr lang="pt-BR" sz="1600" spc="-20" dirty="0">
                <a:latin typeface="Arial MT"/>
                <a:cs typeface="Arial MT"/>
              </a:rPr>
              <a:t> </a:t>
            </a:r>
            <a:r>
              <a:rPr lang="pt-BR" sz="1600" spc="-10" dirty="0">
                <a:latin typeface="Arial MT"/>
                <a:cs typeface="Arial MT"/>
              </a:rPr>
              <a:t>mercês</a:t>
            </a:r>
            <a:endParaRPr lang="pt-BR" sz="1600" dirty="0">
              <a:latin typeface="Arial MT"/>
              <a:cs typeface="Arial MT"/>
            </a:endParaRPr>
          </a:p>
          <a:p>
            <a:pPr marL="12700" marR="318770" indent="-9525">
              <a:lnSpc>
                <a:spcPct val="100000"/>
              </a:lnSpc>
              <a:buSzPct val="81250"/>
              <a:buChar char="●"/>
              <a:tabLst>
                <a:tab pos="180975" algn="l"/>
              </a:tabLst>
            </a:pPr>
            <a:r>
              <a:rPr lang="pt-BR" sz="1600" dirty="0">
                <a:latin typeface="Arial MT"/>
                <a:cs typeface="Arial MT"/>
              </a:rPr>
              <a:t>	Administração</a:t>
            </a:r>
            <a:r>
              <a:rPr lang="pt-BR" sz="1600" spc="-65" dirty="0">
                <a:latin typeface="Arial MT"/>
                <a:cs typeface="Arial MT"/>
              </a:rPr>
              <a:t> </a:t>
            </a:r>
            <a:r>
              <a:rPr lang="pt-BR" sz="1600" spc="-10" dirty="0">
                <a:latin typeface="Arial MT"/>
                <a:cs typeface="Arial MT"/>
              </a:rPr>
              <a:t>colonial (Vice-</a:t>
            </a:r>
            <a:r>
              <a:rPr lang="pt-BR" sz="1600" dirty="0">
                <a:latin typeface="Arial MT"/>
                <a:cs typeface="Arial MT"/>
              </a:rPr>
              <a:t>Reinos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0" dirty="0">
                <a:latin typeface="Arial MT"/>
                <a:cs typeface="Arial MT"/>
              </a:rPr>
              <a:t>)</a:t>
            </a:r>
            <a:endParaRPr lang="pt-BR" sz="1600" dirty="0">
              <a:latin typeface="Arial MT"/>
              <a:cs typeface="Arial MT"/>
            </a:endParaRP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7F29D0F7-7C3A-53B3-7510-6098F5A7C7DF}"/>
              </a:ext>
            </a:extLst>
          </p:cNvPr>
          <p:cNvSpPr txBox="1"/>
          <p:nvPr/>
        </p:nvSpPr>
        <p:spPr>
          <a:xfrm>
            <a:off x="6096000" y="4026458"/>
            <a:ext cx="309618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070" indent="-177800">
              <a:lnSpc>
                <a:spcPct val="100000"/>
              </a:lnSpc>
              <a:spcBef>
                <a:spcPts val="100"/>
              </a:spcBef>
              <a:buSzPct val="86666"/>
              <a:buChar char="●"/>
              <a:tabLst>
                <a:tab pos="179070" algn="l"/>
              </a:tabLst>
            </a:pPr>
            <a:r>
              <a:rPr lang="pt-BR" sz="1600" dirty="0">
                <a:latin typeface="Arial MT"/>
                <a:cs typeface="Arial MT"/>
              </a:rPr>
              <a:t>Missões</a:t>
            </a:r>
            <a:r>
              <a:rPr lang="pt-BR" sz="1600" spc="-65" dirty="0">
                <a:latin typeface="Arial MT"/>
                <a:cs typeface="Arial MT"/>
              </a:rPr>
              <a:t> </a:t>
            </a:r>
            <a:r>
              <a:rPr lang="pt-BR" sz="1600" spc="-10" dirty="0">
                <a:latin typeface="Arial MT"/>
                <a:cs typeface="Arial MT"/>
              </a:rPr>
              <a:t>(Catequização)</a:t>
            </a:r>
            <a:endParaRPr lang="pt-BR" sz="1600" dirty="0">
              <a:latin typeface="Arial MT"/>
              <a:cs typeface="Arial MT"/>
            </a:endParaRPr>
          </a:p>
          <a:p>
            <a:pPr marL="179070" indent="-177800">
              <a:lnSpc>
                <a:spcPct val="100000"/>
              </a:lnSpc>
              <a:buSzPct val="86666"/>
              <a:buChar char="●"/>
              <a:tabLst>
                <a:tab pos="179070" algn="l"/>
              </a:tabLst>
            </a:pPr>
            <a:r>
              <a:rPr lang="pt-BR" sz="1600" dirty="0">
                <a:latin typeface="Arial MT"/>
                <a:cs typeface="Arial MT"/>
              </a:rPr>
              <a:t>Guerra</a:t>
            </a:r>
            <a:r>
              <a:rPr lang="pt-BR" sz="1600" spc="-80" dirty="0">
                <a:latin typeface="Arial MT"/>
                <a:cs typeface="Arial MT"/>
              </a:rPr>
              <a:t> </a:t>
            </a:r>
            <a:r>
              <a:rPr lang="pt-BR" sz="1600" spc="-10" dirty="0">
                <a:latin typeface="Arial MT"/>
                <a:cs typeface="Arial MT"/>
              </a:rPr>
              <a:t>Justa</a:t>
            </a:r>
            <a:endParaRPr lang="pt-BR" sz="1600" dirty="0">
              <a:latin typeface="Arial MT"/>
              <a:cs typeface="Arial MT"/>
            </a:endParaRPr>
          </a:p>
          <a:p>
            <a:pPr marL="12700" marR="5080" indent="-11430">
              <a:lnSpc>
                <a:spcPct val="100000"/>
              </a:lnSpc>
              <a:buSzPct val="86666"/>
              <a:buChar char="●"/>
              <a:tabLst>
                <a:tab pos="179070" algn="l"/>
              </a:tabLst>
            </a:pPr>
            <a:r>
              <a:rPr lang="pt-BR" sz="1600" spc="-10" dirty="0">
                <a:latin typeface="Arial MT"/>
                <a:cs typeface="Arial MT"/>
              </a:rPr>
              <a:t>	Incorporação</a:t>
            </a:r>
            <a:r>
              <a:rPr lang="pt-BR" sz="1600" spc="-35" dirty="0">
                <a:latin typeface="Arial MT"/>
                <a:cs typeface="Arial MT"/>
              </a:rPr>
              <a:t> </a:t>
            </a:r>
            <a:r>
              <a:rPr lang="pt-BR" sz="1600" dirty="0">
                <a:latin typeface="Arial MT"/>
                <a:cs typeface="Arial MT"/>
              </a:rPr>
              <a:t>nas</a:t>
            </a:r>
            <a:r>
              <a:rPr lang="pt-BR" sz="1600" spc="-35" dirty="0">
                <a:latin typeface="Arial MT"/>
                <a:cs typeface="Arial MT"/>
              </a:rPr>
              <a:t> </a:t>
            </a:r>
            <a:r>
              <a:rPr lang="pt-BR" sz="1600" dirty="0">
                <a:latin typeface="Arial MT"/>
                <a:cs typeface="Arial MT"/>
              </a:rPr>
              <a:t>forças</a:t>
            </a:r>
            <a:r>
              <a:rPr lang="pt-BR" sz="1600" spc="-35" dirty="0">
                <a:latin typeface="Arial MT"/>
                <a:cs typeface="Arial MT"/>
              </a:rPr>
              <a:t> </a:t>
            </a:r>
            <a:r>
              <a:rPr lang="pt-BR" sz="1600" spc="-25" dirty="0">
                <a:latin typeface="Arial MT"/>
                <a:cs typeface="Arial MT"/>
              </a:rPr>
              <a:t>de </a:t>
            </a:r>
            <a:r>
              <a:rPr lang="pt-BR" sz="1600" spc="-10" dirty="0">
                <a:latin typeface="Arial MT"/>
                <a:cs typeface="Arial MT"/>
              </a:rPr>
              <a:t>trabalho</a:t>
            </a:r>
            <a:endParaRPr lang="pt-BR" sz="1600" dirty="0">
              <a:latin typeface="Arial MT"/>
              <a:cs typeface="Arial MT"/>
            </a:endParaRP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1760785C-913C-8A62-8164-F6056E5652F3}"/>
              </a:ext>
            </a:extLst>
          </p:cNvPr>
          <p:cNvSpPr txBox="1"/>
          <p:nvPr/>
        </p:nvSpPr>
        <p:spPr>
          <a:xfrm>
            <a:off x="6236072" y="2736993"/>
            <a:ext cx="277345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3360" indent="-209550">
              <a:lnSpc>
                <a:spcPct val="100000"/>
              </a:lnSpc>
              <a:spcBef>
                <a:spcPts val="100"/>
              </a:spcBef>
              <a:buSzPct val="86111"/>
              <a:buChar char="●"/>
              <a:tabLst>
                <a:tab pos="213360" algn="l"/>
              </a:tabLst>
            </a:pPr>
            <a:r>
              <a:rPr lang="pt-BR" sz="1800" dirty="0">
                <a:latin typeface="Arial MT"/>
                <a:cs typeface="Arial MT"/>
              </a:rPr>
              <a:t>*****Mita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e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spc="-10" dirty="0" err="1">
                <a:latin typeface="Arial MT"/>
                <a:cs typeface="Arial MT"/>
              </a:rPr>
              <a:t>Encomienda</a:t>
            </a:r>
            <a:endParaRPr lang="pt-BR" sz="1800" dirty="0">
              <a:latin typeface="Arial MT"/>
              <a:cs typeface="Arial MT"/>
            </a:endParaRPr>
          </a:p>
          <a:p>
            <a:pPr marL="213360" indent="-209550">
              <a:lnSpc>
                <a:spcPct val="100000"/>
              </a:lnSpc>
              <a:buSzPct val="86111"/>
              <a:buChar char="●"/>
              <a:tabLst>
                <a:tab pos="213360" algn="l"/>
              </a:tabLst>
            </a:pPr>
            <a:r>
              <a:rPr lang="pt-BR" sz="1800" spc="-10" dirty="0">
                <a:latin typeface="Arial MT"/>
                <a:cs typeface="Arial MT"/>
              </a:rPr>
              <a:t>Mineração</a:t>
            </a:r>
            <a:endParaRPr lang="pt-BR" sz="1800" dirty="0">
              <a:latin typeface="Arial MT"/>
              <a:cs typeface="Arial MT"/>
            </a:endParaRP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BEB063BE-6115-419B-EE37-1469AF06FB49}"/>
              </a:ext>
            </a:extLst>
          </p:cNvPr>
          <p:cNvSpPr txBox="1"/>
          <p:nvPr/>
        </p:nvSpPr>
        <p:spPr>
          <a:xfrm>
            <a:off x="6162112" y="1577149"/>
            <a:ext cx="30233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3360" indent="-209550">
              <a:lnSpc>
                <a:spcPct val="100000"/>
              </a:lnSpc>
              <a:spcBef>
                <a:spcPts val="100"/>
              </a:spcBef>
              <a:buSzPct val="86111"/>
              <a:buChar char="●"/>
              <a:tabLst>
                <a:tab pos="213360" algn="l"/>
              </a:tabLst>
            </a:pPr>
            <a:r>
              <a:rPr lang="pt-BR" sz="1800" dirty="0">
                <a:latin typeface="Arial MT"/>
                <a:cs typeface="Arial MT"/>
              </a:rPr>
              <a:t>Expansão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do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Catolicismo</a:t>
            </a:r>
            <a:endParaRPr lang="pt-BR" sz="1800" dirty="0">
              <a:latin typeface="Arial MT"/>
              <a:cs typeface="Arial MT"/>
            </a:endParaRPr>
          </a:p>
          <a:p>
            <a:pPr marL="12700" marR="335915" indent="-8890">
              <a:lnSpc>
                <a:spcPct val="100000"/>
              </a:lnSpc>
              <a:buSzPct val="86111"/>
              <a:buChar char="●"/>
              <a:tabLst>
                <a:tab pos="213360" algn="l"/>
              </a:tabLst>
            </a:pPr>
            <a:r>
              <a:rPr lang="pt-BR" sz="1800" dirty="0">
                <a:latin typeface="Arial MT"/>
                <a:cs typeface="Arial MT"/>
              </a:rPr>
              <a:t>	Mercantilismo</a:t>
            </a:r>
            <a:r>
              <a:rPr lang="pt-BR" sz="1800" spc="-5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(Ouro</a:t>
            </a:r>
            <a:r>
              <a:rPr lang="pt-BR" sz="1800" spc="-45" dirty="0">
                <a:latin typeface="Arial MT"/>
                <a:cs typeface="Arial MT"/>
              </a:rPr>
              <a:t> </a:t>
            </a:r>
            <a:r>
              <a:rPr lang="pt-BR" sz="1800" spc="-50" dirty="0">
                <a:latin typeface="Arial MT"/>
                <a:cs typeface="Arial MT"/>
              </a:rPr>
              <a:t>e </a:t>
            </a:r>
            <a:r>
              <a:rPr lang="pt-BR" sz="1800" spc="-10" dirty="0">
                <a:latin typeface="Arial MT"/>
                <a:cs typeface="Arial MT"/>
              </a:rPr>
              <a:t>Prata)</a:t>
            </a:r>
            <a:endParaRPr lang="pt-BR" sz="1800" dirty="0">
              <a:latin typeface="Arial MT"/>
              <a:cs typeface="Arial MT"/>
            </a:endParaRP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1FE40253-CB0F-92CE-0C97-11EDC7E94D74}"/>
              </a:ext>
            </a:extLst>
          </p:cNvPr>
          <p:cNvSpPr txBox="1"/>
          <p:nvPr/>
        </p:nvSpPr>
        <p:spPr>
          <a:xfrm>
            <a:off x="9296395" y="5142276"/>
            <a:ext cx="283785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02565" indent="-196850">
              <a:lnSpc>
                <a:spcPct val="100000"/>
              </a:lnSpc>
              <a:spcBef>
                <a:spcPts val="100"/>
              </a:spcBef>
              <a:buSzPct val="85294"/>
              <a:buChar char="●"/>
              <a:tabLst>
                <a:tab pos="202565" algn="l"/>
              </a:tabLst>
            </a:pPr>
            <a:r>
              <a:rPr lang="pt-BR" sz="1600" spc="-10" dirty="0">
                <a:latin typeface="Arial MT"/>
                <a:cs typeface="Arial MT"/>
              </a:rPr>
              <a:t>Negligência</a:t>
            </a:r>
            <a:r>
              <a:rPr lang="pt-BR" sz="1600" spc="-35" dirty="0">
                <a:latin typeface="Arial MT"/>
                <a:cs typeface="Arial MT"/>
              </a:rPr>
              <a:t> </a:t>
            </a:r>
            <a:r>
              <a:rPr lang="pt-BR" sz="1600" spc="-10" dirty="0">
                <a:latin typeface="Arial MT"/>
                <a:cs typeface="Arial MT"/>
              </a:rPr>
              <a:t>Salutar</a:t>
            </a:r>
            <a:endParaRPr lang="pt-BR" sz="1600" dirty="0">
              <a:latin typeface="Arial MT"/>
              <a:cs typeface="Arial MT"/>
            </a:endParaRPr>
          </a:p>
          <a:p>
            <a:pPr marL="12700" marR="5080" indent="-6985">
              <a:lnSpc>
                <a:spcPct val="100000"/>
              </a:lnSpc>
              <a:buSzPct val="85294"/>
              <a:buChar char="●"/>
              <a:tabLst>
                <a:tab pos="202565" algn="l"/>
              </a:tabLst>
            </a:pPr>
            <a:r>
              <a:rPr lang="pt-BR" sz="1600" dirty="0">
                <a:latin typeface="Arial MT"/>
                <a:cs typeface="Arial MT"/>
              </a:rPr>
              <a:t>	Unidades</a:t>
            </a:r>
            <a:r>
              <a:rPr lang="pt-BR" sz="1600" spc="-80" dirty="0">
                <a:latin typeface="Arial MT"/>
                <a:cs typeface="Arial MT"/>
              </a:rPr>
              <a:t> </a:t>
            </a:r>
            <a:r>
              <a:rPr lang="pt-BR" sz="1600" spc="-10" dirty="0">
                <a:latin typeface="Arial MT"/>
                <a:cs typeface="Arial MT"/>
              </a:rPr>
              <a:t>administrativas </a:t>
            </a:r>
            <a:r>
              <a:rPr lang="pt-BR" sz="1600" spc="-10" dirty="0" err="1">
                <a:latin typeface="Arial MT"/>
                <a:cs typeface="Arial MT"/>
              </a:rPr>
              <a:t>semi-autônomas</a:t>
            </a:r>
            <a:endParaRPr lang="pt-BR" sz="1600" dirty="0">
              <a:latin typeface="Arial MT"/>
              <a:cs typeface="Arial MT"/>
            </a:endParaRPr>
          </a:p>
          <a:p>
            <a:pPr marL="198755" indent="-196850">
              <a:lnSpc>
                <a:spcPct val="100000"/>
              </a:lnSpc>
              <a:buSzPct val="85294"/>
              <a:buChar char="●"/>
              <a:tabLst>
                <a:tab pos="198755" algn="l"/>
              </a:tabLst>
            </a:pPr>
            <a:r>
              <a:rPr lang="pt-BR" sz="1600" spc="-10" dirty="0">
                <a:latin typeface="Arial MT"/>
                <a:cs typeface="Arial MT"/>
              </a:rPr>
              <a:t>Taxação</a:t>
            </a:r>
            <a:endParaRPr lang="pt-BR" sz="1600" dirty="0">
              <a:latin typeface="Arial MT"/>
              <a:cs typeface="Arial MT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0F501D42-A025-EC7F-5756-A143BE0C6472}"/>
              </a:ext>
            </a:extLst>
          </p:cNvPr>
          <p:cNvSpPr txBox="1"/>
          <p:nvPr/>
        </p:nvSpPr>
        <p:spPr>
          <a:xfrm>
            <a:off x="9296395" y="4084665"/>
            <a:ext cx="28378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3360" indent="-209550">
              <a:lnSpc>
                <a:spcPct val="100000"/>
              </a:lnSpc>
              <a:spcBef>
                <a:spcPts val="100"/>
              </a:spcBef>
              <a:buSzPct val="86111"/>
              <a:buChar char="●"/>
              <a:tabLst>
                <a:tab pos="213360" algn="l"/>
              </a:tabLst>
            </a:pPr>
            <a:r>
              <a:rPr lang="pt-BR" sz="1800" dirty="0">
                <a:latin typeface="Arial MT"/>
                <a:cs typeface="Arial MT"/>
              </a:rPr>
              <a:t>Cooperação</a:t>
            </a:r>
            <a:r>
              <a:rPr lang="pt-BR" sz="1800" spc="-3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e</a:t>
            </a:r>
            <a:r>
              <a:rPr lang="pt-BR" sz="1800" spc="-25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Guerras</a:t>
            </a:r>
            <a:endParaRPr lang="pt-BR" sz="1800" dirty="0">
              <a:latin typeface="Arial MT"/>
              <a:cs typeface="Arial MT"/>
            </a:endParaRPr>
          </a:p>
          <a:p>
            <a:pPr marL="213360" indent="-209550">
              <a:lnSpc>
                <a:spcPct val="100000"/>
              </a:lnSpc>
              <a:buSzPct val="86111"/>
              <a:buChar char="●"/>
              <a:tabLst>
                <a:tab pos="213360" algn="l"/>
              </a:tabLst>
            </a:pPr>
            <a:r>
              <a:rPr lang="pt-BR" sz="1800" dirty="0">
                <a:latin typeface="Arial MT"/>
                <a:cs typeface="Arial MT"/>
              </a:rPr>
              <a:t>Eventual</a:t>
            </a:r>
            <a:r>
              <a:rPr lang="pt-BR" sz="1800" spc="-40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extermínio</a:t>
            </a:r>
            <a:endParaRPr lang="pt-BR" sz="1800" dirty="0">
              <a:latin typeface="Arial MT"/>
              <a:cs typeface="Arial MT"/>
            </a:endParaRP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61122791-21B5-FFF4-35AE-3A87048D259C}"/>
              </a:ext>
            </a:extLst>
          </p:cNvPr>
          <p:cNvSpPr txBox="1"/>
          <p:nvPr/>
        </p:nvSpPr>
        <p:spPr>
          <a:xfrm>
            <a:off x="9207271" y="2536279"/>
            <a:ext cx="297964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indent="-11430">
              <a:lnSpc>
                <a:spcPct val="100000"/>
              </a:lnSpc>
              <a:spcBef>
                <a:spcPts val="100"/>
              </a:spcBef>
              <a:buSzPct val="86666"/>
              <a:buChar char="●"/>
              <a:tabLst>
                <a:tab pos="179070" algn="l"/>
              </a:tabLst>
            </a:pPr>
            <a:r>
              <a:rPr lang="pt-BR" sz="1600" dirty="0">
                <a:latin typeface="Arial MT"/>
                <a:cs typeface="Arial MT"/>
              </a:rPr>
              <a:t>Propriedades</a:t>
            </a:r>
            <a:r>
              <a:rPr lang="pt-BR" sz="1600" spc="-95" dirty="0">
                <a:latin typeface="Arial MT"/>
                <a:cs typeface="Arial MT"/>
              </a:rPr>
              <a:t> </a:t>
            </a:r>
            <a:r>
              <a:rPr lang="pt-BR" sz="1600" spc="-10" dirty="0">
                <a:latin typeface="Arial MT"/>
                <a:cs typeface="Arial MT"/>
              </a:rPr>
              <a:t>familiares (subsistência)</a:t>
            </a:r>
            <a:endParaRPr lang="pt-BR" sz="1600" dirty="0">
              <a:latin typeface="Arial MT"/>
              <a:cs typeface="Arial MT"/>
            </a:endParaRPr>
          </a:p>
          <a:p>
            <a:pPr marL="12700" marR="259715" indent="-11430">
              <a:lnSpc>
                <a:spcPct val="100000"/>
              </a:lnSpc>
              <a:buSzPct val="86666"/>
              <a:buChar char="●"/>
              <a:tabLst>
                <a:tab pos="179070" algn="l"/>
              </a:tabLst>
            </a:pPr>
            <a:r>
              <a:rPr lang="pt-BR" sz="1600" spc="-10" dirty="0">
                <a:latin typeface="Arial MT"/>
                <a:cs typeface="Arial MT"/>
              </a:rPr>
              <a:t>	Comércio</a:t>
            </a:r>
            <a:r>
              <a:rPr lang="pt-BR" sz="1600" spc="-25" dirty="0">
                <a:latin typeface="Arial MT"/>
                <a:cs typeface="Arial MT"/>
              </a:rPr>
              <a:t> </a:t>
            </a:r>
            <a:r>
              <a:rPr lang="pt-BR" sz="1600" spc="-10" dirty="0">
                <a:latin typeface="Arial MT"/>
                <a:cs typeface="Arial MT"/>
              </a:rPr>
              <a:t>(Comércio Triangular)</a:t>
            </a:r>
            <a:endParaRPr lang="pt-BR" sz="1600" dirty="0">
              <a:latin typeface="Arial MT"/>
              <a:cs typeface="Arial MT"/>
            </a:endParaRPr>
          </a:p>
          <a:p>
            <a:pPr marL="12700" marR="174625" indent="-11430">
              <a:lnSpc>
                <a:spcPct val="100000"/>
              </a:lnSpc>
              <a:buSzPct val="86666"/>
              <a:buChar char="●"/>
              <a:tabLst>
                <a:tab pos="179070" algn="l"/>
              </a:tabLst>
            </a:pPr>
            <a:r>
              <a:rPr lang="pt-BR" sz="1600" spc="-20" dirty="0">
                <a:latin typeface="Arial MT"/>
                <a:cs typeface="Arial MT"/>
              </a:rPr>
              <a:t>	**Escravidão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10" dirty="0">
                <a:latin typeface="Arial MT"/>
                <a:cs typeface="Arial MT"/>
              </a:rPr>
              <a:t>Africana (Plantations)</a:t>
            </a:r>
            <a:endParaRPr lang="pt-BR" sz="1600" dirty="0">
              <a:latin typeface="Arial MT"/>
              <a:cs typeface="Arial MT"/>
            </a:endParaRP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E8525C45-A198-4ED7-0084-792836AD34C9}"/>
              </a:ext>
            </a:extLst>
          </p:cNvPr>
          <p:cNvSpPr txBox="1"/>
          <p:nvPr/>
        </p:nvSpPr>
        <p:spPr>
          <a:xfrm>
            <a:off x="9207271" y="1656736"/>
            <a:ext cx="303567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indent="-6985">
              <a:lnSpc>
                <a:spcPct val="100000"/>
              </a:lnSpc>
              <a:spcBef>
                <a:spcPts val="100"/>
              </a:spcBef>
              <a:buSzPct val="85294"/>
              <a:buChar char="●"/>
              <a:tabLst>
                <a:tab pos="202565" algn="l"/>
              </a:tabLst>
            </a:pPr>
            <a:r>
              <a:rPr lang="pt-BR" sz="1800" dirty="0">
                <a:latin typeface="Arial MT"/>
                <a:cs typeface="Arial MT"/>
              </a:rPr>
              <a:t>Fuga</a:t>
            </a:r>
            <a:r>
              <a:rPr lang="pt-BR" sz="1800" spc="-4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da</a:t>
            </a:r>
            <a:r>
              <a:rPr lang="pt-BR" sz="1800" spc="-45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perseguição </a:t>
            </a:r>
            <a:r>
              <a:rPr lang="pt-BR" sz="1800" dirty="0">
                <a:latin typeface="Arial MT"/>
                <a:cs typeface="Arial MT"/>
              </a:rPr>
              <a:t>religiosa</a:t>
            </a:r>
            <a:r>
              <a:rPr lang="pt-BR" sz="1800" spc="-55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e</a:t>
            </a:r>
            <a:r>
              <a:rPr lang="pt-BR" sz="1800" spc="-50" dirty="0">
                <a:latin typeface="Arial MT"/>
                <a:cs typeface="Arial MT"/>
              </a:rPr>
              <a:t> </a:t>
            </a:r>
            <a:r>
              <a:rPr lang="pt-BR" sz="1800" dirty="0">
                <a:latin typeface="Arial MT"/>
                <a:cs typeface="Arial MT"/>
              </a:rPr>
              <a:t>dos</a:t>
            </a:r>
            <a:r>
              <a:rPr lang="pt-BR" sz="1800" spc="-55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cercamentos</a:t>
            </a:r>
            <a:endParaRPr lang="pt-BR" sz="1800" dirty="0">
              <a:latin typeface="Arial MT"/>
              <a:cs typeface="Arial MT"/>
            </a:endParaRPr>
          </a:p>
          <a:p>
            <a:pPr marL="202565" indent="-196850">
              <a:lnSpc>
                <a:spcPct val="100000"/>
              </a:lnSpc>
              <a:buSzPct val="85294"/>
              <a:buChar char="●"/>
              <a:tabLst>
                <a:tab pos="202565" algn="l"/>
              </a:tabLst>
            </a:pPr>
            <a:r>
              <a:rPr lang="pt-BR" sz="1800" spc="-10" dirty="0">
                <a:latin typeface="Arial MT"/>
                <a:cs typeface="Arial MT"/>
              </a:rPr>
              <a:t>*****Plantations</a:t>
            </a:r>
            <a:r>
              <a:rPr lang="pt-BR" sz="1800" spc="35" dirty="0">
                <a:latin typeface="Arial MT"/>
                <a:cs typeface="Arial MT"/>
              </a:rPr>
              <a:t> </a:t>
            </a:r>
            <a:r>
              <a:rPr lang="pt-BR" sz="1800" spc="-10" dirty="0">
                <a:latin typeface="Arial MT"/>
                <a:cs typeface="Arial MT"/>
              </a:rPr>
              <a:t>(Algodão)</a:t>
            </a:r>
            <a:endParaRPr lang="pt-BR" sz="1800" dirty="0">
              <a:latin typeface="Arial MT"/>
              <a:cs typeface="Arial MT"/>
            </a:endParaRP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5DBE7D7C-15A7-5EE9-5D8A-D42AB107FCB1}"/>
              </a:ext>
            </a:extLst>
          </p:cNvPr>
          <p:cNvSpPr txBox="1"/>
          <p:nvPr/>
        </p:nvSpPr>
        <p:spPr>
          <a:xfrm>
            <a:off x="1035424" y="281759"/>
            <a:ext cx="818141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dirty="0"/>
              <a:t>Tabela Comparativa entre as 3 colonizações nas Américas</a:t>
            </a:r>
          </a:p>
        </p:txBody>
      </p:sp>
    </p:spTree>
    <p:extLst>
      <p:ext uri="{BB962C8B-B14F-4D97-AF65-F5344CB8AC3E}">
        <p14:creationId xmlns:p14="http://schemas.microsoft.com/office/powerpoint/2010/main" val="2990077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4527C-D4CC-FE56-DE63-7221CF3B7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4884BE52-D725-F7FA-E3BA-2FE4862C3E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8C3E598-D348-A479-4782-8DE5A8BD7B4E}"/>
              </a:ext>
            </a:extLst>
          </p:cNvPr>
          <p:cNvSpPr txBox="1"/>
          <p:nvPr/>
        </p:nvSpPr>
        <p:spPr>
          <a:xfrm>
            <a:off x="0" y="889844"/>
            <a:ext cx="12192000" cy="59041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2200" b="1" dirty="0">
                <a:latin typeface="Arial MT"/>
                <a:cs typeface="Arial MT"/>
              </a:rPr>
              <a:t>*13</a:t>
            </a:r>
            <a:r>
              <a:rPr lang="pt-BR" sz="2200" b="1" spc="-70" dirty="0">
                <a:latin typeface="Arial MT"/>
                <a:cs typeface="Arial MT"/>
              </a:rPr>
              <a:t> </a:t>
            </a:r>
            <a:r>
              <a:rPr lang="pt-BR" sz="2200" b="1" dirty="0">
                <a:latin typeface="Arial MT"/>
                <a:cs typeface="Arial MT"/>
              </a:rPr>
              <a:t>Colônias</a:t>
            </a:r>
            <a:r>
              <a:rPr lang="pt-BR" sz="2200" b="1" spc="-6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-</a:t>
            </a:r>
            <a:r>
              <a:rPr lang="pt-BR" sz="2200" spc="-6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Nome</a:t>
            </a:r>
            <a:r>
              <a:rPr lang="pt-BR" sz="2200" spc="-6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inicial</a:t>
            </a:r>
            <a:r>
              <a:rPr lang="pt-BR" sz="2200" spc="-6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no</a:t>
            </a:r>
            <a:r>
              <a:rPr lang="pt-BR" sz="2200" spc="-6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período</a:t>
            </a:r>
            <a:r>
              <a:rPr lang="pt-BR" sz="2200" spc="-6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de</a:t>
            </a:r>
            <a:r>
              <a:rPr lang="pt-BR" sz="2200" spc="-65" dirty="0">
                <a:latin typeface="Arial MT"/>
                <a:cs typeface="Arial MT"/>
              </a:rPr>
              <a:t> </a:t>
            </a:r>
            <a:r>
              <a:rPr lang="pt-BR" sz="2200" spc="-10" dirty="0">
                <a:latin typeface="Arial MT"/>
                <a:cs typeface="Arial MT"/>
              </a:rPr>
              <a:t>colonização</a:t>
            </a:r>
            <a:r>
              <a:rPr lang="pt-BR" sz="2200" spc="-6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dos</a:t>
            </a:r>
            <a:r>
              <a:rPr lang="pt-BR" sz="2200" spc="-6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Estados</a:t>
            </a:r>
            <a:r>
              <a:rPr lang="pt-BR" sz="2200" spc="-65" dirty="0">
                <a:latin typeface="Arial MT"/>
                <a:cs typeface="Arial MT"/>
              </a:rPr>
              <a:t> </a:t>
            </a:r>
            <a:r>
              <a:rPr lang="pt-BR" sz="2200" spc="-10" dirty="0">
                <a:latin typeface="Arial MT"/>
                <a:cs typeface="Arial MT"/>
              </a:rPr>
              <a:t>Unidos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pt-BR" sz="2200" dirty="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</a:pPr>
            <a:r>
              <a:rPr lang="pt-BR" sz="2200" spc="-20" dirty="0">
                <a:latin typeface="Arial MT"/>
                <a:cs typeface="Arial MT"/>
              </a:rPr>
              <a:t>**Escravidão</a:t>
            </a:r>
            <a:r>
              <a:rPr lang="pt-BR" sz="2200" spc="-16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Africana</a:t>
            </a:r>
            <a:r>
              <a:rPr lang="pt-BR" sz="2200" spc="-18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-</a:t>
            </a:r>
            <a:r>
              <a:rPr lang="pt-BR" sz="2200" spc="-18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A</a:t>
            </a:r>
            <a:r>
              <a:rPr lang="pt-BR" sz="2200" spc="-18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escravidão</a:t>
            </a:r>
            <a:r>
              <a:rPr lang="pt-BR" sz="2200" spc="-9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africana</a:t>
            </a:r>
            <a:r>
              <a:rPr lang="pt-BR" sz="2200" spc="-8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foi</a:t>
            </a:r>
            <a:r>
              <a:rPr lang="pt-BR" sz="2200" spc="-85" dirty="0">
                <a:latin typeface="Arial MT"/>
                <a:cs typeface="Arial MT"/>
              </a:rPr>
              <a:t> </a:t>
            </a:r>
            <a:r>
              <a:rPr lang="pt-BR" sz="2200" spc="-10" dirty="0">
                <a:latin typeface="Arial MT"/>
                <a:cs typeface="Arial MT"/>
              </a:rPr>
              <a:t>notoriamente</a:t>
            </a:r>
            <a:r>
              <a:rPr lang="pt-BR" sz="2200" spc="-8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praticada</a:t>
            </a:r>
            <a:r>
              <a:rPr lang="pt-BR" sz="2200" spc="-8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na</a:t>
            </a:r>
            <a:r>
              <a:rPr lang="pt-BR" sz="2200" spc="-65" dirty="0">
                <a:latin typeface="Arial MT"/>
                <a:cs typeface="Arial MT"/>
              </a:rPr>
              <a:t> </a:t>
            </a:r>
            <a:r>
              <a:rPr lang="pt-BR" sz="2200" spc="-10" dirty="0">
                <a:latin typeface="Arial MT"/>
                <a:cs typeface="Arial MT"/>
              </a:rPr>
              <a:t>região </a:t>
            </a:r>
            <a:r>
              <a:rPr lang="pt-BR" sz="2200" dirty="0">
                <a:latin typeface="Arial MT"/>
                <a:cs typeface="Arial MT"/>
              </a:rPr>
              <a:t>Sul,</a:t>
            </a:r>
            <a:r>
              <a:rPr lang="pt-BR" sz="2200" spc="-8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enquanto</a:t>
            </a:r>
            <a:r>
              <a:rPr lang="pt-BR" sz="2200" spc="-8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a</a:t>
            </a:r>
            <a:r>
              <a:rPr lang="pt-BR" sz="2200" spc="-8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parte</a:t>
            </a:r>
            <a:r>
              <a:rPr lang="pt-BR" sz="2200" spc="-8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Norte</a:t>
            </a:r>
            <a:r>
              <a:rPr lang="pt-BR" sz="2200" spc="-8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da</a:t>
            </a:r>
            <a:r>
              <a:rPr lang="pt-BR" sz="2200" spc="-8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colônia,</a:t>
            </a:r>
            <a:r>
              <a:rPr lang="pt-BR" sz="2200" spc="-8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a</a:t>
            </a:r>
            <a:r>
              <a:rPr lang="pt-BR" sz="2200" spc="-8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escravidão</a:t>
            </a:r>
            <a:r>
              <a:rPr lang="pt-BR" sz="2200" spc="-8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não</a:t>
            </a:r>
            <a:r>
              <a:rPr lang="pt-BR" sz="2200" spc="-8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teve</a:t>
            </a:r>
            <a:r>
              <a:rPr lang="pt-BR" sz="2200" spc="-8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grande</a:t>
            </a:r>
            <a:r>
              <a:rPr lang="pt-BR" sz="2200" spc="-85" dirty="0">
                <a:latin typeface="Arial MT"/>
                <a:cs typeface="Arial MT"/>
              </a:rPr>
              <a:t> </a:t>
            </a:r>
            <a:r>
              <a:rPr lang="pt-BR" sz="2200" spc="-10" dirty="0">
                <a:latin typeface="Arial MT"/>
                <a:cs typeface="Arial MT"/>
              </a:rPr>
              <a:t>influência.</a:t>
            </a:r>
          </a:p>
          <a:p>
            <a:pPr marL="12700" marR="5080">
              <a:lnSpc>
                <a:spcPct val="100000"/>
              </a:lnSpc>
            </a:pPr>
            <a:endParaRPr lang="pt-BR" sz="22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lang="pt-BR" sz="2200" b="1" spc="-10" dirty="0">
                <a:latin typeface="Arial MT"/>
                <a:cs typeface="Arial MT"/>
              </a:rPr>
              <a:t>***</a:t>
            </a:r>
            <a:r>
              <a:rPr lang="pt-BR" sz="2200" b="1" spc="-10" dirty="0" err="1">
                <a:latin typeface="Arial MT"/>
                <a:cs typeface="Arial MT"/>
              </a:rPr>
              <a:t>Guachupines</a:t>
            </a:r>
            <a:r>
              <a:rPr lang="pt-BR" sz="2200" b="1" spc="-9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-</a:t>
            </a:r>
            <a:r>
              <a:rPr lang="pt-BR" sz="2200" spc="-7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Espanhóis</a:t>
            </a:r>
            <a:r>
              <a:rPr lang="pt-BR" sz="2200" spc="-7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vindos</a:t>
            </a:r>
            <a:r>
              <a:rPr lang="pt-BR" sz="2200" spc="-7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da</a:t>
            </a:r>
            <a:r>
              <a:rPr lang="pt-BR" sz="2200" spc="-7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metrópole</a:t>
            </a:r>
            <a:r>
              <a:rPr lang="pt-BR" sz="2200" spc="-7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para</a:t>
            </a:r>
            <a:r>
              <a:rPr lang="pt-BR" sz="2200" spc="-7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a</a:t>
            </a:r>
            <a:r>
              <a:rPr lang="pt-BR" sz="2200" spc="-180" dirty="0">
                <a:latin typeface="Arial MT"/>
                <a:cs typeface="Arial MT"/>
              </a:rPr>
              <a:t> </a:t>
            </a:r>
            <a:r>
              <a:rPr lang="pt-BR" sz="2200" spc="-10" dirty="0">
                <a:latin typeface="Arial MT"/>
                <a:cs typeface="Arial MT"/>
              </a:rPr>
              <a:t>América.</a:t>
            </a:r>
          </a:p>
          <a:p>
            <a:pPr marL="12700">
              <a:lnSpc>
                <a:spcPct val="100000"/>
              </a:lnSpc>
            </a:pPr>
            <a:endParaRPr lang="pt-BR" sz="2200" dirty="0">
              <a:latin typeface="Arial MT"/>
              <a:cs typeface="Arial MT"/>
            </a:endParaRPr>
          </a:p>
          <a:p>
            <a:pPr marL="12700" marR="834390">
              <a:lnSpc>
                <a:spcPct val="100000"/>
              </a:lnSpc>
            </a:pPr>
            <a:r>
              <a:rPr lang="pt-BR" sz="2200" b="1" dirty="0">
                <a:latin typeface="Arial MT"/>
                <a:cs typeface="Arial MT"/>
              </a:rPr>
              <a:t>****</a:t>
            </a:r>
            <a:r>
              <a:rPr lang="pt-BR" sz="2200" b="1" spc="-70" dirty="0">
                <a:latin typeface="Arial MT"/>
                <a:cs typeface="Arial MT"/>
              </a:rPr>
              <a:t> </a:t>
            </a:r>
            <a:r>
              <a:rPr lang="pt-BR" sz="2200" b="1" dirty="0" err="1">
                <a:latin typeface="Arial MT"/>
                <a:cs typeface="Arial MT"/>
              </a:rPr>
              <a:t>Criollos</a:t>
            </a:r>
            <a:r>
              <a:rPr lang="pt-BR" sz="2200" b="1" spc="-6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-</a:t>
            </a:r>
            <a:r>
              <a:rPr lang="pt-BR" sz="2200" spc="-6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Mestiços</a:t>
            </a:r>
            <a:r>
              <a:rPr lang="pt-BR" sz="2200" spc="-6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oriundos</a:t>
            </a:r>
            <a:r>
              <a:rPr lang="pt-BR" sz="2200" spc="-7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das</a:t>
            </a:r>
            <a:r>
              <a:rPr lang="pt-BR" sz="2200" spc="-6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relações</a:t>
            </a:r>
            <a:r>
              <a:rPr lang="pt-BR" sz="2200" spc="-6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entre</a:t>
            </a:r>
            <a:r>
              <a:rPr lang="pt-BR" sz="2200" spc="-6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espanhóis</a:t>
            </a:r>
            <a:r>
              <a:rPr lang="pt-BR" sz="2200" spc="-6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e</a:t>
            </a:r>
            <a:r>
              <a:rPr lang="pt-BR" sz="2200" spc="-70" dirty="0">
                <a:latin typeface="Arial MT"/>
                <a:cs typeface="Arial MT"/>
              </a:rPr>
              <a:t> </a:t>
            </a:r>
            <a:r>
              <a:rPr lang="pt-BR" sz="2200" spc="-10" dirty="0">
                <a:latin typeface="Arial MT"/>
                <a:cs typeface="Arial MT"/>
              </a:rPr>
              <a:t>ameríndios, </a:t>
            </a:r>
            <a:r>
              <a:rPr lang="pt-BR" sz="2200" dirty="0">
                <a:latin typeface="Arial MT"/>
                <a:cs typeface="Arial MT"/>
              </a:rPr>
              <a:t>nascidos</a:t>
            </a:r>
            <a:r>
              <a:rPr lang="pt-BR" sz="2200" spc="-100" dirty="0">
                <a:latin typeface="Arial MT"/>
                <a:cs typeface="Arial MT"/>
              </a:rPr>
              <a:t> </a:t>
            </a:r>
            <a:r>
              <a:rPr lang="pt-BR" sz="2200" spc="-10" dirty="0">
                <a:latin typeface="Arial MT"/>
                <a:cs typeface="Arial MT"/>
              </a:rPr>
              <a:t>nas</a:t>
            </a:r>
            <a:r>
              <a:rPr lang="pt-BR" sz="2200" spc="-170" dirty="0">
                <a:latin typeface="Arial MT"/>
                <a:cs typeface="Arial MT"/>
              </a:rPr>
              <a:t> </a:t>
            </a:r>
            <a:r>
              <a:rPr lang="pt-BR" sz="2200" spc="-10" dirty="0">
                <a:latin typeface="Arial MT"/>
                <a:cs typeface="Arial MT"/>
              </a:rPr>
              <a:t>Américas.</a:t>
            </a:r>
          </a:p>
          <a:p>
            <a:pPr marL="12700" marR="834390">
              <a:lnSpc>
                <a:spcPct val="100000"/>
              </a:lnSpc>
            </a:pPr>
            <a:endParaRPr lang="pt-BR" sz="2200" dirty="0">
              <a:latin typeface="Arial MT"/>
              <a:cs typeface="Arial MT"/>
            </a:endParaRPr>
          </a:p>
          <a:p>
            <a:pPr marL="12700" marR="342265">
              <a:lnSpc>
                <a:spcPct val="100000"/>
              </a:lnSpc>
            </a:pPr>
            <a:r>
              <a:rPr lang="pt-BR" sz="2200" b="1" dirty="0">
                <a:latin typeface="Arial MT"/>
                <a:cs typeface="Arial MT"/>
              </a:rPr>
              <a:t>*****</a:t>
            </a:r>
            <a:r>
              <a:rPr lang="pt-BR" sz="2200" b="1" spc="-80" dirty="0">
                <a:latin typeface="Arial MT"/>
                <a:cs typeface="Arial MT"/>
              </a:rPr>
              <a:t> </a:t>
            </a:r>
            <a:r>
              <a:rPr lang="pt-BR" sz="2200" b="1" dirty="0">
                <a:latin typeface="Arial MT"/>
                <a:cs typeface="Arial MT"/>
              </a:rPr>
              <a:t>Mita</a:t>
            </a:r>
            <a:r>
              <a:rPr lang="pt-BR" sz="2200" b="1" spc="-75" dirty="0">
                <a:latin typeface="Arial MT"/>
                <a:cs typeface="Arial MT"/>
              </a:rPr>
              <a:t> </a:t>
            </a:r>
            <a:r>
              <a:rPr lang="pt-BR" sz="2200" b="1" dirty="0">
                <a:latin typeface="Arial MT"/>
                <a:cs typeface="Arial MT"/>
              </a:rPr>
              <a:t>e</a:t>
            </a:r>
            <a:r>
              <a:rPr lang="pt-BR" sz="2200" b="1" spc="-75" dirty="0">
                <a:latin typeface="Arial MT"/>
                <a:cs typeface="Arial MT"/>
              </a:rPr>
              <a:t> </a:t>
            </a:r>
            <a:r>
              <a:rPr lang="pt-BR" sz="2200" b="1" spc="-10" dirty="0" err="1">
                <a:latin typeface="Arial MT"/>
                <a:cs typeface="Arial MT"/>
              </a:rPr>
              <a:t>Encomienda</a:t>
            </a:r>
            <a:r>
              <a:rPr lang="pt-BR" sz="2200" b="1" spc="-7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-</a:t>
            </a:r>
            <a:r>
              <a:rPr lang="pt-BR" sz="2200" spc="-8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Sistemas</a:t>
            </a:r>
            <a:r>
              <a:rPr lang="pt-BR" sz="2200" spc="-7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de</a:t>
            </a:r>
            <a:r>
              <a:rPr lang="pt-BR" sz="2200" spc="-7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trabalhos</a:t>
            </a:r>
            <a:r>
              <a:rPr lang="pt-BR" sz="2200" spc="-7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compulsórios</a:t>
            </a:r>
            <a:r>
              <a:rPr lang="pt-BR" sz="2200" spc="-80" dirty="0">
                <a:latin typeface="Arial MT"/>
                <a:cs typeface="Arial MT"/>
              </a:rPr>
              <a:t> </a:t>
            </a:r>
            <a:r>
              <a:rPr lang="pt-BR" sz="2200" spc="-10" dirty="0">
                <a:latin typeface="Arial MT"/>
                <a:cs typeface="Arial MT"/>
              </a:rPr>
              <a:t>incorporadas, principalmente,</a:t>
            </a:r>
            <a:r>
              <a:rPr lang="pt-BR" sz="2200" spc="-7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pelos</a:t>
            </a:r>
            <a:r>
              <a:rPr lang="pt-BR" sz="2200" spc="-7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incas.</a:t>
            </a:r>
            <a:r>
              <a:rPr lang="pt-BR" sz="2200" spc="-7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É</a:t>
            </a:r>
            <a:r>
              <a:rPr lang="pt-BR" sz="2200" spc="-7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válido</a:t>
            </a:r>
            <a:r>
              <a:rPr lang="pt-BR" sz="2200" spc="-7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ressaltar</a:t>
            </a:r>
            <a:r>
              <a:rPr lang="pt-BR" sz="2200" spc="-7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que</a:t>
            </a:r>
            <a:r>
              <a:rPr lang="pt-BR" sz="2200" spc="-7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não</a:t>
            </a:r>
            <a:r>
              <a:rPr lang="pt-BR" sz="2200" spc="-7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foram</a:t>
            </a:r>
            <a:r>
              <a:rPr lang="pt-BR" sz="2200" spc="-7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as</a:t>
            </a:r>
            <a:r>
              <a:rPr lang="pt-BR" sz="2200" spc="-7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únicas</a:t>
            </a:r>
            <a:r>
              <a:rPr lang="pt-BR" sz="2200" spc="-70" dirty="0">
                <a:latin typeface="Arial MT"/>
                <a:cs typeface="Arial MT"/>
              </a:rPr>
              <a:t> </a:t>
            </a:r>
            <a:r>
              <a:rPr lang="pt-BR" sz="2200" spc="-10" dirty="0">
                <a:latin typeface="Arial MT"/>
                <a:cs typeface="Arial MT"/>
              </a:rPr>
              <a:t>práticas </a:t>
            </a:r>
            <a:r>
              <a:rPr lang="pt-BR" sz="2200" dirty="0">
                <a:latin typeface="Arial MT"/>
                <a:cs typeface="Arial MT"/>
              </a:rPr>
              <a:t>de</a:t>
            </a:r>
            <a:r>
              <a:rPr lang="pt-BR" sz="2200" spc="-9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trabalho,</a:t>
            </a:r>
            <a:r>
              <a:rPr lang="pt-BR" sz="2200" spc="-9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por</a:t>
            </a:r>
            <a:r>
              <a:rPr lang="pt-BR" sz="2200" spc="-9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exemplo</a:t>
            </a:r>
            <a:r>
              <a:rPr lang="pt-BR" sz="2200" spc="-9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o</a:t>
            </a:r>
            <a:r>
              <a:rPr lang="pt-BR" sz="2200" spc="-9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sistema</a:t>
            </a:r>
            <a:r>
              <a:rPr lang="pt-BR" sz="2200" spc="-85" dirty="0">
                <a:latin typeface="Arial MT"/>
                <a:cs typeface="Arial MT"/>
              </a:rPr>
              <a:t> </a:t>
            </a:r>
            <a:r>
              <a:rPr lang="pt-BR" sz="2200" dirty="0" err="1">
                <a:latin typeface="Arial MT"/>
                <a:cs typeface="Arial MT"/>
              </a:rPr>
              <a:t>Cuatequil</a:t>
            </a:r>
            <a:r>
              <a:rPr lang="pt-BR" sz="2200" dirty="0">
                <a:latin typeface="Arial MT"/>
                <a:cs typeface="Arial MT"/>
              </a:rPr>
              <a:t>,</a:t>
            </a:r>
            <a:r>
              <a:rPr lang="pt-BR" sz="2200" spc="-90" dirty="0">
                <a:latin typeface="Arial MT"/>
                <a:cs typeface="Arial MT"/>
              </a:rPr>
              <a:t> </a:t>
            </a:r>
            <a:r>
              <a:rPr lang="pt-BR" sz="2200" spc="-10" dirty="0">
                <a:latin typeface="Arial MT"/>
                <a:cs typeface="Arial MT"/>
              </a:rPr>
              <a:t>incorporado</a:t>
            </a:r>
            <a:r>
              <a:rPr lang="pt-BR" sz="2200" spc="-9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dos</a:t>
            </a:r>
            <a:r>
              <a:rPr lang="pt-BR" sz="2200" spc="-90" dirty="0">
                <a:latin typeface="Arial MT"/>
                <a:cs typeface="Arial MT"/>
              </a:rPr>
              <a:t> </a:t>
            </a:r>
            <a:r>
              <a:rPr lang="pt-BR" sz="2200" spc="-10" dirty="0">
                <a:latin typeface="Arial MT"/>
                <a:cs typeface="Arial MT"/>
              </a:rPr>
              <a:t>astecas.</a:t>
            </a:r>
          </a:p>
          <a:p>
            <a:pPr marL="12700" marR="342265">
              <a:lnSpc>
                <a:spcPct val="100000"/>
              </a:lnSpc>
            </a:pPr>
            <a:endParaRPr lang="pt-BR" sz="2200" dirty="0">
              <a:latin typeface="Arial MT"/>
              <a:cs typeface="Arial MT"/>
            </a:endParaRPr>
          </a:p>
          <a:p>
            <a:pPr marL="12700" marR="64769">
              <a:lnSpc>
                <a:spcPct val="100000"/>
              </a:lnSpc>
            </a:pPr>
            <a:r>
              <a:rPr lang="pt-BR" sz="2200" b="1" dirty="0">
                <a:latin typeface="Arial MT"/>
                <a:cs typeface="Arial MT"/>
              </a:rPr>
              <a:t>******</a:t>
            </a:r>
            <a:r>
              <a:rPr lang="pt-BR" sz="2200" b="1" spc="-90" dirty="0">
                <a:latin typeface="Arial MT"/>
                <a:cs typeface="Arial MT"/>
              </a:rPr>
              <a:t> </a:t>
            </a:r>
            <a:r>
              <a:rPr lang="pt-BR" sz="2200" b="1" dirty="0">
                <a:latin typeface="Arial MT"/>
                <a:cs typeface="Arial MT"/>
              </a:rPr>
              <a:t>Plantations</a:t>
            </a:r>
            <a:r>
              <a:rPr lang="pt-BR" sz="2200" b="1" spc="-90" dirty="0">
                <a:latin typeface="Arial MT"/>
                <a:cs typeface="Arial MT"/>
              </a:rPr>
              <a:t> </a:t>
            </a:r>
            <a:r>
              <a:rPr lang="pt-BR" sz="2200" b="1" dirty="0">
                <a:latin typeface="Arial MT"/>
                <a:cs typeface="Arial MT"/>
              </a:rPr>
              <a:t>-</a:t>
            </a:r>
            <a:r>
              <a:rPr lang="pt-BR" sz="2200" b="1" spc="-9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Sistemas</a:t>
            </a:r>
            <a:r>
              <a:rPr lang="pt-BR" sz="2200" spc="-9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de</a:t>
            </a:r>
            <a:r>
              <a:rPr lang="pt-BR" sz="2200" spc="-9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Plantação</a:t>
            </a:r>
            <a:r>
              <a:rPr lang="pt-BR" sz="2200" spc="-85" dirty="0">
                <a:latin typeface="Arial MT"/>
                <a:cs typeface="Arial MT"/>
              </a:rPr>
              <a:t> </a:t>
            </a:r>
            <a:r>
              <a:rPr lang="pt-BR" sz="2200" spc="-10" dirty="0">
                <a:latin typeface="Arial MT"/>
                <a:cs typeface="Arial MT"/>
              </a:rPr>
              <a:t>caracterizada</a:t>
            </a:r>
            <a:r>
              <a:rPr lang="pt-BR" sz="2200" spc="-9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por:</a:t>
            </a:r>
            <a:r>
              <a:rPr lang="pt-BR" sz="2200" spc="-90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Grandes</a:t>
            </a:r>
            <a:r>
              <a:rPr lang="pt-BR" sz="2200" spc="-90" dirty="0">
                <a:latin typeface="Arial MT"/>
                <a:cs typeface="Arial MT"/>
              </a:rPr>
              <a:t> </a:t>
            </a:r>
            <a:r>
              <a:rPr lang="pt-BR" sz="2200" spc="-10" dirty="0">
                <a:latin typeface="Arial MT"/>
                <a:cs typeface="Arial MT"/>
              </a:rPr>
              <a:t>latifúndios, monocultura</a:t>
            </a:r>
            <a:r>
              <a:rPr lang="pt-BR" sz="2200" spc="-7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voltada</a:t>
            </a:r>
            <a:r>
              <a:rPr lang="pt-BR" sz="2200" spc="-7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para</a:t>
            </a:r>
            <a:r>
              <a:rPr lang="pt-BR" sz="2200" spc="-75" dirty="0">
                <a:latin typeface="Arial MT"/>
                <a:cs typeface="Arial MT"/>
              </a:rPr>
              <a:t> </a:t>
            </a:r>
            <a:r>
              <a:rPr lang="pt-BR" sz="2200" dirty="0">
                <a:latin typeface="Arial MT"/>
                <a:cs typeface="Arial MT"/>
              </a:rPr>
              <a:t>a</a:t>
            </a:r>
            <a:r>
              <a:rPr lang="pt-BR" sz="2200" spc="-75" dirty="0">
                <a:latin typeface="Arial MT"/>
                <a:cs typeface="Arial MT"/>
              </a:rPr>
              <a:t> </a:t>
            </a:r>
            <a:r>
              <a:rPr lang="pt-BR" sz="2200" spc="-10" dirty="0">
                <a:latin typeface="Arial MT"/>
                <a:cs typeface="Arial MT"/>
              </a:rPr>
              <a:t>exportação.</a:t>
            </a:r>
            <a:endParaRPr lang="pt-BR" sz="22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pt-BR" sz="2400" dirty="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2883017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7BB6C6D1-73F8-4592-8AC1-1149510D72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7096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484</Words>
  <Application>Microsoft Office PowerPoint</Application>
  <PresentationFormat>Widescreen</PresentationFormat>
  <Paragraphs>61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Arial MT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Gabriela Oliveira</dc:creator>
  <cp:lastModifiedBy>carlos henrique</cp:lastModifiedBy>
  <cp:revision>5</cp:revision>
  <dcterms:created xsi:type="dcterms:W3CDTF">2025-01-16T21:57:08Z</dcterms:created>
  <dcterms:modified xsi:type="dcterms:W3CDTF">2025-02-22T13:11:51Z</dcterms:modified>
</cp:coreProperties>
</file>