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Economica"/>
      <p:regular r:id="rId37"/>
      <p:bold r:id="rId38"/>
      <p:italic r:id="rId39"/>
      <p:boldItalic r:id="rId40"/>
    </p:embeddedFont>
    <p:embeddedFont>
      <p:font typeface="Source Code Pro"/>
      <p:regular r:id="rId41"/>
      <p:bold r:id="rId42"/>
      <p:italic r:id="rId43"/>
      <p:boldItalic r:id="rId44"/>
    </p:embeddedFont>
    <p:embeddedFont>
      <p:font typeface="EB Garamond"/>
      <p:regular r:id="rId45"/>
      <p:bold r:id="rId46"/>
      <p:italic r:id="rId47"/>
      <p:boldItalic r:id="rId48"/>
    </p:embeddedFont>
    <p:embeddedFont>
      <p:font typeface="Source Code Pro SemiBold"/>
      <p:regular r:id="rId49"/>
      <p:bold r:id="rId50"/>
      <p:italic r:id="rId51"/>
      <p:boldItalic r:id="rId52"/>
    </p:embeddedFont>
    <p:embeddedFont>
      <p:font typeface="Open Sans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conomica-boldItalic.fntdata"/><Relationship Id="rId42" Type="http://schemas.openxmlformats.org/officeDocument/2006/relationships/font" Target="fonts/SourceCodePro-bold.fntdata"/><Relationship Id="rId41" Type="http://schemas.openxmlformats.org/officeDocument/2006/relationships/font" Target="fonts/SourceCodePro-regular.fntdata"/><Relationship Id="rId44" Type="http://schemas.openxmlformats.org/officeDocument/2006/relationships/font" Target="fonts/SourceCodePro-boldItalic.fntdata"/><Relationship Id="rId43" Type="http://schemas.openxmlformats.org/officeDocument/2006/relationships/font" Target="fonts/SourceCodePro-italic.fntdata"/><Relationship Id="rId46" Type="http://schemas.openxmlformats.org/officeDocument/2006/relationships/font" Target="fonts/EBGaramond-bold.fntdata"/><Relationship Id="rId45" Type="http://schemas.openxmlformats.org/officeDocument/2006/relationships/font" Target="fonts/EBGaramon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EBGaramond-boldItalic.fntdata"/><Relationship Id="rId47" Type="http://schemas.openxmlformats.org/officeDocument/2006/relationships/font" Target="fonts/EBGaramond-italic.fntdata"/><Relationship Id="rId49" Type="http://schemas.openxmlformats.org/officeDocument/2006/relationships/font" Target="fonts/SourceCodePro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Economica-regular.fntdata"/><Relationship Id="rId36" Type="http://schemas.openxmlformats.org/officeDocument/2006/relationships/slide" Target="slides/slide31.xml"/><Relationship Id="rId39" Type="http://schemas.openxmlformats.org/officeDocument/2006/relationships/font" Target="fonts/Economica-italic.fntdata"/><Relationship Id="rId38" Type="http://schemas.openxmlformats.org/officeDocument/2006/relationships/font" Target="fonts/Economica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SourceCodeProSemiBold-italic.fntdata"/><Relationship Id="rId50" Type="http://schemas.openxmlformats.org/officeDocument/2006/relationships/font" Target="fonts/SourceCodeProSemiBold-bold.fntdata"/><Relationship Id="rId53" Type="http://schemas.openxmlformats.org/officeDocument/2006/relationships/font" Target="fonts/OpenSans-regular.fntdata"/><Relationship Id="rId52" Type="http://schemas.openxmlformats.org/officeDocument/2006/relationships/font" Target="fonts/SourceCodeProSemiBold-boldItalic.fntdata"/><Relationship Id="rId11" Type="http://schemas.openxmlformats.org/officeDocument/2006/relationships/slide" Target="slides/slide6.xml"/><Relationship Id="rId55" Type="http://schemas.openxmlformats.org/officeDocument/2006/relationships/font" Target="fonts/OpenSans-italic.fntdata"/><Relationship Id="rId10" Type="http://schemas.openxmlformats.org/officeDocument/2006/relationships/slide" Target="slides/slide5.xml"/><Relationship Id="rId54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Open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bc1bb8c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dbc1bb8c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d9e49af5b4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d9e49af5b4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bc1bb8c40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dbc1bb8c40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d9e49af5b4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d9e49af5b4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d9e49af5b4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d9e49af5b4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d9e49af5b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d9e49af5b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d9e49af5b4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d9e49af5b4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d9e49af5b4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d9e49af5b4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d9e49af5b4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d9e49af5b4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d9e49af5b4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d9e49af5b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d9e49af5b4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d9e49af5b4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d9e49af5b4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d9e49af5b4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d9e49af5b4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d9e49af5b4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d9e49af5b4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d9e49af5b4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d9e49af5b4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d9e49af5b4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d9e49af5b4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d9e49af5b4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d9e49af5b4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d9e49af5b4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d9e49af5b4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d9e49af5b4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d9e49af5b4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d9e49af5b4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f4e259b7be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f4e259b7b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d9e49af5b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d9e49af5b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d9e49af5b4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d9e49af5b4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d9e49af5b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d9e49af5b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d9e49af5b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d9e49af5b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d9e49af5b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d9e49af5b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bc1bb8c4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dbc1bb8c4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dc63817a87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dc63817a87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c63817a87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dc63817a87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dc63817a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dc63817a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bc1bb8c4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dbc1bb8c4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rgbClr val="EA999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g1.globo.com/educacao/enem/2023/noticia/2023/10/24/enem-2023-como-deve-ser-a-conclusao-perfeita-na-redacao-quiz-testa-se-voce-reconhece-texto-nota-mil.ghtml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PECEP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25" y="885450"/>
            <a:ext cx="8920551" cy="30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7059475" y="3973900"/>
            <a:ext cx="1972800" cy="1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fonte: GZH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/>
        </p:nvSpPr>
        <p:spPr>
          <a:xfrm>
            <a:off x="1399775" y="262950"/>
            <a:ext cx="67641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             SENADO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PRESIDENTE                                               	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CÂMARA DOS DEPUTADOS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GOVERNADOR                             ASSEMBLEIA LEGISLATIVA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PREFEITO                                       CÂMARA DE VEREADORES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23"/>
          <p:cNvSpPr/>
          <p:nvPr/>
        </p:nvSpPr>
        <p:spPr>
          <a:xfrm>
            <a:off x="3114275" y="638825"/>
            <a:ext cx="1843800" cy="458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23"/>
          <p:cNvSpPr/>
          <p:nvPr/>
        </p:nvSpPr>
        <p:spPr>
          <a:xfrm>
            <a:off x="3114275" y="2165175"/>
            <a:ext cx="1585500" cy="458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23"/>
          <p:cNvSpPr/>
          <p:nvPr/>
        </p:nvSpPr>
        <p:spPr>
          <a:xfrm>
            <a:off x="2728200" y="3562350"/>
            <a:ext cx="1843800" cy="458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075" y="656712"/>
            <a:ext cx="4205875" cy="420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/>
        </p:nvSpPr>
        <p:spPr>
          <a:xfrm>
            <a:off x="3380113" y="145625"/>
            <a:ext cx="238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 QUE NÃO FAZER:</a:t>
            </a:r>
            <a:endParaRPr b="1" sz="18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311700" y="371325"/>
            <a:ext cx="8520600" cy="46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070"/>
              <a:t>Tema: Democratização do acesso ao cinema no Brasil (Enem 2019)</a:t>
            </a:r>
            <a:endParaRPr sz="207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070"/>
              <a:t>Autor: Gabriel Melo Caldas Nogueira</a:t>
            </a:r>
            <a:endParaRPr sz="4680"/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311700" y="838725"/>
            <a:ext cx="8520600" cy="43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“Por fim, caminhos devem ser elucidados para democratizar o acesso ao cinema no Brasil, levando-se em consideração as questões sociais e legislativas abordadas. Sendo assim, cabe ao Governo Federal – órgão responsável pelo bem-estar e lazer da população – elaborar um plano nacional de incentivo à prática cinematográfica, de modo a instituir ações como a criação de semanas culturais nacionais, bem como o desenvolvimento de atividades artísticas públicas. Isso pode ser feito por meio de uma associação entre prefeituras, governadores e setores federais – já que o fenômeno envolve todos esses âmbitos administrativos –, os quais devem executar periódicos eventos, ancorados por atores e diretores, que visem exibir filmes gratuitos para a comunidade civil. Esse projeto deve se adaptar à realidade de cada cidade para ser efetivo.</a:t>
            </a:r>
            <a:r>
              <a:rPr lang="pt-BR" sz="1258">
                <a:solidFill>
                  <a:srgbClr val="404040"/>
                </a:solidFill>
                <a:highlight>
                  <a:srgbClr val="EA99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Dessa forma, o cinema poderá ser, enfim, democratizado, </a:t>
            </a:r>
            <a:r>
              <a:rPr i="1"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o que confirmará o que determina o artigo 215 da Constituição.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Assim, felizmente, os cidadãos poderão desfrutar das benesses advindas dessa engrandecedora ação artística.”</a:t>
            </a:r>
            <a:endParaRPr sz="1258">
              <a:solidFill>
                <a:srgbClr val="404040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36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11700" y="371325"/>
            <a:ext cx="8520600" cy="46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070"/>
              <a:t>Tema: Democratização do acesso ao cinema no Brasil (Enem 2019)</a:t>
            </a:r>
            <a:endParaRPr sz="207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070"/>
              <a:t>Autor: Gabriel Melo Caldas Nogueira</a:t>
            </a:r>
            <a:endParaRPr sz="4680"/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311700" y="838725"/>
            <a:ext cx="8520600" cy="43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“Por fim, caminhos devem ser elucidados para democratizar o acesso ao cinema no Brasil, levando-se em consideração as questões sociais e legislativas abordadas. Sendo assim, </a:t>
            </a:r>
            <a:r>
              <a:rPr lang="pt-BR" sz="1258">
                <a:solidFill>
                  <a:srgbClr val="404040"/>
                </a:solidFill>
                <a:highlight>
                  <a:srgbClr val="9FC5E8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cabe ao Governo Federal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– órgão responsável pelo bem-estar e lazer da população – elaborar um plano nacional de incentivo à prática cinematográfica, de modo a instituir ações como a criação de semanas culturais nacionais, bem como o desenvolvimento de atividades artísticas públicas. Isso pode ser feito por meio de uma associação entre prefeituras, governadores e setores federais – já que o fenômeno envolve todos esses âmbitos administrativos –, os quais devem executar periódicos eventos, ancorados por atores e diretores, que visem exibir filmes gratuitos para a comunidade civil. Esse projeto deve se adaptar à realidade de cada cidade para ser efetivo.</a:t>
            </a:r>
            <a:r>
              <a:rPr lang="pt-BR" sz="1258">
                <a:solidFill>
                  <a:srgbClr val="404040"/>
                </a:solidFill>
                <a:highlight>
                  <a:srgbClr val="EA99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Dessa forma, o cinema poderá ser, enfim, democratizado, </a:t>
            </a:r>
            <a:r>
              <a:rPr i="1"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o que confirmará o que determina o artigo 215 da Constituição.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Assim, felizmente, os cidadãos poderão desfrutar das benesses advindas dessa engrandecedora ação artística.”</a:t>
            </a:r>
            <a:endParaRPr sz="1258">
              <a:solidFill>
                <a:srgbClr val="404040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36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311700" y="371325"/>
            <a:ext cx="8520600" cy="46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070"/>
              <a:t>Tema: Democratização do acesso ao cinema no Brasil (Enem 2019)</a:t>
            </a:r>
            <a:endParaRPr sz="207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070"/>
              <a:t>Autor: Gabriel Melo Caldas Nogueira</a:t>
            </a:r>
            <a:endParaRPr sz="4680"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311700" y="838725"/>
            <a:ext cx="8520600" cy="43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“Por fim, caminhos devem ser elucidados para democratizar o acesso ao cinema no Brasil, levando-se em consideração as questões sociais e legislativas abordadas. Sendo assim, </a:t>
            </a:r>
            <a:r>
              <a:rPr lang="pt-BR" sz="1258">
                <a:solidFill>
                  <a:srgbClr val="404040"/>
                </a:solidFill>
                <a:highlight>
                  <a:srgbClr val="9FC5E8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cabe ao Governo Federal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– </a:t>
            </a:r>
            <a:r>
              <a:rPr lang="pt-BR" sz="1258">
                <a:solidFill>
                  <a:srgbClr val="404040"/>
                </a:solidFill>
                <a:highlight>
                  <a:srgbClr val="E06666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órgão responsável pelo bem-estar e lazer da população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– elaborar um plano nacional de incentivo à prática cinematográfica, de modo a instituir ações como a criação de semanas culturais nacionais, bem como o desenvolvimento de atividades artísticas públicas. Isso pode ser feito por meio de uma associação entre prefeituras, governadores e setores federais – já que o fenômeno envolve todos esses âmbitos administrativos –, os quais devem executar periódicos eventos, ancorados por atores e diretores, que visem exibir filmes gratuitos para a comunidade civil. Esse projeto deve se adaptar à realidade de cada cidade para ser efetivo.</a:t>
            </a:r>
            <a:r>
              <a:rPr lang="pt-BR" sz="1258">
                <a:solidFill>
                  <a:srgbClr val="404040"/>
                </a:solidFill>
                <a:highlight>
                  <a:srgbClr val="EA99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Dessa forma, o cinema poderá ser, enfim, democratizado, </a:t>
            </a:r>
            <a:r>
              <a:rPr i="1"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o que confirmará o que determina o artigo 215 da Constituição.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Assim, felizmente, os cidadãos poderão desfrutar das benesses advindas dessa engrandecedora ação artística.”</a:t>
            </a:r>
            <a:endParaRPr sz="1258">
              <a:solidFill>
                <a:srgbClr val="404040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36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311700" y="371325"/>
            <a:ext cx="8520600" cy="46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070"/>
              <a:t>Tema: Democratização do acesso ao cinema no Brasil (Enem 2019)</a:t>
            </a:r>
            <a:endParaRPr sz="207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070"/>
              <a:t>Autor: Gabriel Melo Caldas Nogueira</a:t>
            </a:r>
            <a:endParaRPr sz="4680"/>
          </a:p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311700" y="838725"/>
            <a:ext cx="8520600" cy="43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“Por fim, caminhos devem ser elucidados para democratizar o acesso ao cinema no Brasil, levando-se em consideração as questões sociais e legislativas abordadas. Sendo assim, </a:t>
            </a:r>
            <a:r>
              <a:rPr lang="pt-BR" sz="1258">
                <a:solidFill>
                  <a:srgbClr val="404040"/>
                </a:solidFill>
                <a:highlight>
                  <a:srgbClr val="9FC5E8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cabe ao Governo Federal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– </a:t>
            </a:r>
            <a:r>
              <a:rPr lang="pt-BR" sz="1258">
                <a:solidFill>
                  <a:srgbClr val="404040"/>
                </a:solidFill>
                <a:highlight>
                  <a:srgbClr val="E06666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órgão responsável pelo bem-estar e lazer da população</a:t>
            </a:r>
            <a:r>
              <a:rPr lang="pt-BR" sz="1258">
                <a:solidFill>
                  <a:srgbClr val="404040"/>
                </a:solidFill>
                <a:highlight>
                  <a:srgbClr val="CC0000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– </a:t>
            </a:r>
            <a:r>
              <a:rPr lang="pt-BR" sz="1258">
                <a:solidFill>
                  <a:srgbClr val="404040"/>
                </a:solidFill>
                <a:highlight>
                  <a:srgbClr val="FFE5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elaborar um plano nacional de incentivo à prática cinematográfica,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de modo a instituir ações como a </a:t>
            </a:r>
            <a:r>
              <a:rPr lang="pt-BR" sz="1258">
                <a:solidFill>
                  <a:srgbClr val="404040"/>
                </a:solidFill>
                <a:highlight>
                  <a:srgbClr val="FFE5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criação de semanas culturais nacionais,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bem como o </a:t>
            </a:r>
            <a:r>
              <a:rPr lang="pt-BR" sz="1258">
                <a:solidFill>
                  <a:srgbClr val="404040"/>
                </a:solidFill>
                <a:highlight>
                  <a:srgbClr val="FFE5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desenvolvimento de atividades artísticas públicas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. Isso pode ser feito por meio de uma associação entre prefeituras, governadores e setores federais – já que o fenômeno envolve todos esses âmbitos administrativos –, os quais devem executar periódicos eventos, ancorados por atores e diretores, que visem exibir filmes gratuitos para a comunidade civil. Esse projeto deve se adaptar à realidade de cada cidade para ser efetivo.</a:t>
            </a:r>
            <a:r>
              <a:rPr lang="pt-BR" sz="1258">
                <a:solidFill>
                  <a:srgbClr val="404040"/>
                </a:solidFill>
                <a:highlight>
                  <a:srgbClr val="EA99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Dessa forma, o cinema poderá ser, enfim, democratizado, </a:t>
            </a:r>
            <a:r>
              <a:rPr i="1"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o que confirmará o que determina o artigo 215 da Constituição.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Assim, felizmente, os cidadãos poderão desfrutar das benesses advindas dessa engrandecedora ação artística.”</a:t>
            </a:r>
            <a:endParaRPr sz="1258">
              <a:solidFill>
                <a:srgbClr val="404040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36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311700" y="371325"/>
            <a:ext cx="8520600" cy="46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070"/>
              <a:t>Tema: Democratização do acesso ao cinema no Brasil (Enem 2019)</a:t>
            </a:r>
            <a:endParaRPr sz="207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070"/>
              <a:t>Autor: Gabriel Melo Caldas Nogueira</a:t>
            </a:r>
            <a:endParaRPr sz="4680"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11700" y="838725"/>
            <a:ext cx="8520600" cy="43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“Por fim, caminhos devem ser elucidados para democratizar o acesso ao cinema no Brasil, levando-se em consideração as questões sociais e legislativas abordadas. Sendo assim, </a:t>
            </a:r>
            <a:r>
              <a:rPr lang="pt-BR" sz="1258">
                <a:solidFill>
                  <a:srgbClr val="404040"/>
                </a:solidFill>
                <a:highlight>
                  <a:srgbClr val="9FC5E8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cabe ao Governo Federal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– </a:t>
            </a:r>
            <a:r>
              <a:rPr lang="pt-BR" sz="1258">
                <a:solidFill>
                  <a:srgbClr val="404040"/>
                </a:solidFill>
                <a:highlight>
                  <a:srgbClr val="E06666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órgão responsável pelo bem-estar e lazer da população</a:t>
            </a:r>
            <a:r>
              <a:rPr lang="pt-BR" sz="1258">
                <a:solidFill>
                  <a:srgbClr val="404040"/>
                </a:solidFill>
                <a:highlight>
                  <a:srgbClr val="CC0000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– </a:t>
            </a:r>
            <a:r>
              <a:rPr lang="pt-BR" sz="1258">
                <a:solidFill>
                  <a:srgbClr val="404040"/>
                </a:solidFill>
                <a:highlight>
                  <a:srgbClr val="FFE5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elaborar um plano nacional de incentivo à prática cinematográfica,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de modo a instituir ações como a </a:t>
            </a:r>
            <a:r>
              <a:rPr lang="pt-BR" sz="1258">
                <a:solidFill>
                  <a:srgbClr val="404040"/>
                </a:solidFill>
                <a:highlight>
                  <a:srgbClr val="FFE5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criação de semanas culturais nacionais,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bem como o </a:t>
            </a:r>
            <a:r>
              <a:rPr lang="pt-BR" sz="1258">
                <a:solidFill>
                  <a:srgbClr val="404040"/>
                </a:solidFill>
                <a:highlight>
                  <a:srgbClr val="FFE5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desenvolvimento de atividades artísticas públicas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. </a:t>
            </a:r>
            <a:r>
              <a:rPr lang="pt-BR" sz="1258">
                <a:solidFill>
                  <a:srgbClr val="404040"/>
                </a:solidFill>
                <a:highlight>
                  <a:srgbClr val="B6D7A8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Isso pode ser feito por meio de uma associação entre prefeituras, governadores e setores federais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– já que o fenômeno envolve todos esses âmbitos administrativos –, os quais devem executar periódicos eventos, ancorados por atores e diretores, que visem exibir filmes gratuitos para a comunidade civil. Esse projeto deve se adaptar à realidade de cada cidade para ser efetivo.</a:t>
            </a:r>
            <a:r>
              <a:rPr lang="pt-BR" sz="1258">
                <a:solidFill>
                  <a:srgbClr val="404040"/>
                </a:solidFill>
                <a:highlight>
                  <a:srgbClr val="EA99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Dessa forma, o cinema poderá ser, enfim, democratizado, </a:t>
            </a:r>
            <a:r>
              <a:rPr i="1"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o que confirmará o que determina o artigo 215 da Constituição.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Assim, felizmente, os cidadãos poderão desfrutar das benesses advindas dessa engrandecedora ação artística.”</a:t>
            </a:r>
            <a:endParaRPr sz="1258">
              <a:solidFill>
                <a:srgbClr val="404040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36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311700" y="371325"/>
            <a:ext cx="8520600" cy="46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070"/>
              <a:t>Tema: Democratização do acesso ao cinema no Brasil (Enem 2019)</a:t>
            </a:r>
            <a:endParaRPr sz="207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070"/>
              <a:t>Autor: Gabriel Melo Caldas Nogueira</a:t>
            </a:r>
            <a:endParaRPr sz="4680"/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311700" y="838725"/>
            <a:ext cx="8520600" cy="43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“Por fim, caminhos devem ser elucidados para democratizar o acesso ao cinema no Brasil, levando-se em consideração as questões sociais e legislativas abordadas. Sendo assim, </a:t>
            </a:r>
            <a:r>
              <a:rPr lang="pt-BR" sz="1258">
                <a:solidFill>
                  <a:srgbClr val="404040"/>
                </a:solidFill>
                <a:highlight>
                  <a:srgbClr val="9FC5E8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cabe ao Governo Federal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– </a:t>
            </a:r>
            <a:r>
              <a:rPr lang="pt-BR" sz="1258">
                <a:solidFill>
                  <a:srgbClr val="404040"/>
                </a:solidFill>
                <a:highlight>
                  <a:srgbClr val="E06666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órgão responsável pelo bem-estar e lazer da população</a:t>
            </a:r>
            <a:r>
              <a:rPr lang="pt-BR" sz="1258">
                <a:solidFill>
                  <a:srgbClr val="404040"/>
                </a:solidFill>
                <a:highlight>
                  <a:srgbClr val="CC0000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– </a:t>
            </a:r>
            <a:r>
              <a:rPr lang="pt-BR" sz="1258">
                <a:solidFill>
                  <a:srgbClr val="404040"/>
                </a:solidFill>
                <a:highlight>
                  <a:srgbClr val="FFE5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elaborar um plano nacional de incentivo à prática cinematográfica,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de modo a instituir ações como a </a:t>
            </a:r>
            <a:r>
              <a:rPr lang="pt-BR" sz="1258">
                <a:solidFill>
                  <a:srgbClr val="404040"/>
                </a:solidFill>
                <a:highlight>
                  <a:srgbClr val="FFE5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criação de semanas culturais nacionais,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bem como o </a:t>
            </a:r>
            <a:r>
              <a:rPr lang="pt-BR" sz="1258">
                <a:solidFill>
                  <a:srgbClr val="404040"/>
                </a:solidFill>
                <a:highlight>
                  <a:srgbClr val="FFE5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desenvolvimento de atividades artísticas públicas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. </a:t>
            </a:r>
            <a:r>
              <a:rPr lang="pt-BR" sz="1258">
                <a:solidFill>
                  <a:srgbClr val="404040"/>
                </a:solidFill>
                <a:highlight>
                  <a:srgbClr val="B6D7A8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Isso pode ser feito por meio de uma associação entre prefeituras, governadores e setores federais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– já que o fenômeno envolve todos esses âmbitos administrativos –, </a:t>
            </a:r>
            <a:r>
              <a:rPr lang="pt-BR" sz="1258">
                <a:solidFill>
                  <a:srgbClr val="404040"/>
                </a:solidFill>
                <a:highlight>
                  <a:srgbClr val="B6D7A8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os quais devem executar periódicos eventos, ancorados por atores e diretores, que visem exibir filmes gratuitos para a comunidade civil.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Esse projeto deve se adaptar à realidade de cada cidade para ser efetivo.</a:t>
            </a:r>
            <a:r>
              <a:rPr lang="pt-BR" sz="1258">
                <a:solidFill>
                  <a:srgbClr val="404040"/>
                </a:solidFill>
                <a:highlight>
                  <a:srgbClr val="EA99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Dessa forma, o cinema poderá ser, enfim, democratizado, </a:t>
            </a:r>
            <a:r>
              <a:rPr i="1"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o que confirmará o que determina o artigo 215 da Constituição.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Assim, felizmente, os cidadãos poderão desfrutar das benesses advindas dessa engrandecedora ação artística.”</a:t>
            </a:r>
            <a:endParaRPr sz="1258">
              <a:solidFill>
                <a:srgbClr val="404040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36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311700" y="371325"/>
            <a:ext cx="8520600" cy="46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070"/>
              <a:t>Tema: Democratização do acesso ao cinema no Brasil (Enem 2019)</a:t>
            </a:r>
            <a:endParaRPr sz="207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070"/>
              <a:t>Autor: Gabriel Melo Caldas Nogueira</a:t>
            </a:r>
            <a:endParaRPr sz="4680"/>
          </a:p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311700" y="838725"/>
            <a:ext cx="8520600" cy="43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“Por fim, caminhos devem ser elucidados para democratizar o acesso ao cinema no Brasil, levando-se em consideração as questões sociais e legislativas abordadas. Sendo assim, </a:t>
            </a:r>
            <a:r>
              <a:rPr lang="pt-BR" sz="1258">
                <a:solidFill>
                  <a:srgbClr val="404040"/>
                </a:solidFill>
                <a:highlight>
                  <a:srgbClr val="9FC5E8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cabe ao Governo Federal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– </a:t>
            </a:r>
            <a:r>
              <a:rPr lang="pt-BR" sz="1258">
                <a:solidFill>
                  <a:srgbClr val="404040"/>
                </a:solidFill>
                <a:highlight>
                  <a:srgbClr val="E06666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órgão responsável pelo bem-estar e lazer da população</a:t>
            </a:r>
            <a:r>
              <a:rPr lang="pt-BR" sz="1258">
                <a:solidFill>
                  <a:srgbClr val="404040"/>
                </a:solidFill>
                <a:highlight>
                  <a:srgbClr val="CC0000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– </a:t>
            </a:r>
            <a:r>
              <a:rPr lang="pt-BR" sz="1258">
                <a:solidFill>
                  <a:srgbClr val="404040"/>
                </a:solidFill>
                <a:highlight>
                  <a:srgbClr val="FFE5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elaborar um plano nacional de incentivo à prática cinematográfica,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de modo a instituir ações como a </a:t>
            </a:r>
            <a:r>
              <a:rPr lang="pt-BR" sz="1258">
                <a:solidFill>
                  <a:srgbClr val="404040"/>
                </a:solidFill>
                <a:highlight>
                  <a:srgbClr val="FFE5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criação de semanas culturais nacionais,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bem como o </a:t>
            </a:r>
            <a:r>
              <a:rPr lang="pt-BR" sz="1258">
                <a:solidFill>
                  <a:srgbClr val="404040"/>
                </a:solidFill>
                <a:highlight>
                  <a:srgbClr val="FFE5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desenvolvimento de atividades artísticas públicas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. </a:t>
            </a:r>
            <a:r>
              <a:rPr lang="pt-BR" sz="1258">
                <a:solidFill>
                  <a:srgbClr val="404040"/>
                </a:solidFill>
                <a:highlight>
                  <a:srgbClr val="B6D7A8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Isso pode ser feito por meio de uma associação entre prefeituras, governadores e setores federais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– já que o fenômeno envolve todos esses âmbitos administrativos –, </a:t>
            </a:r>
            <a:r>
              <a:rPr lang="pt-BR" sz="1258">
                <a:solidFill>
                  <a:srgbClr val="404040"/>
                </a:solidFill>
                <a:highlight>
                  <a:srgbClr val="B6D7A8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os quais devem executar periódicos eventos, ancorados por atores e diretores, que visem exibir filmes gratuitos para a comunidade civil.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r>
              <a:rPr lang="pt-BR" sz="1258">
                <a:solidFill>
                  <a:srgbClr val="404040"/>
                </a:solidFill>
                <a:highlight>
                  <a:srgbClr val="E06666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Esse projeto deve se adaptar à realidade de cada cidade para ser efetivo.</a:t>
            </a:r>
            <a:r>
              <a:rPr lang="pt-BR" sz="1258">
                <a:solidFill>
                  <a:srgbClr val="404040"/>
                </a:solidFill>
                <a:highlight>
                  <a:srgbClr val="EA99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Dessa forma, o cinema poderá ser, enfim, democratizado, </a:t>
            </a:r>
            <a:r>
              <a:rPr i="1"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o que confirmará o que determina o artigo 215 da Constituição.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Assim, felizmente, os cidadãos poderão desfrutar das benesses advindas dessa engrandecedora ação artística.”</a:t>
            </a:r>
            <a:endParaRPr sz="1258">
              <a:solidFill>
                <a:srgbClr val="404040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36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1012250" y="1261225"/>
            <a:ext cx="258300" cy="10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7850" y="606725"/>
            <a:ext cx="36576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2566625" y="3440775"/>
            <a:ext cx="3846300" cy="32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23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CONCLUA CANDIDATO</a:t>
            </a:r>
            <a:endParaRPr b="1" sz="23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311700" y="371325"/>
            <a:ext cx="8520600" cy="46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070"/>
              <a:t>Tema: Democratização do acesso ao cinema no Brasil (Enem 2019)</a:t>
            </a:r>
            <a:endParaRPr sz="207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070"/>
              <a:t>Autor: Gabriel Melo Caldas Nogueira</a:t>
            </a:r>
            <a:endParaRPr sz="4680"/>
          </a:p>
        </p:txBody>
      </p:sp>
      <p:sp>
        <p:nvSpPr>
          <p:cNvPr id="194" name="Google Shape;194;p32"/>
          <p:cNvSpPr txBox="1"/>
          <p:nvPr>
            <p:ph idx="1" type="body"/>
          </p:nvPr>
        </p:nvSpPr>
        <p:spPr>
          <a:xfrm>
            <a:off x="311700" y="838725"/>
            <a:ext cx="8520600" cy="43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“Por fim, caminhos devem ser elucidados para democratizar o acesso ao cinema no Brasil, levando-se em consideração as questões sociais e legislativas abordadas. Sendo assim, </a:t>
            </a:r>
            <a:r>
              <a:rPr lang="pt-BR" sz="1258">
                <a:solidFill>
                  <a:srgbClr val="404040"/>
                </a:solidFill>
                <a:highlight>
                  <a:srgbClr val="9FC5E8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cabe ao Governo Federal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– </a:t>
            </a:r>
            <a:r>
              <a:rPr lang="pt-BR" sz="1258">
                <a:solidFill>
                  <a:srgbClr val="404040"/>
                </a:solidFill>
                <a:highlight>
                  <a:srgbClr val="E06666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órgão responsável pelo bem-estar e lazer da população</a:t>
            </a:r>
            <a:r>
              <a:rPr lang="pt-BR" sz="1258">
                <a:solidFill>
                  <a:srgbClr val="404040"/>
                </a:solidFill>
                <a:highlight>
                  <a:srgbClr val="CC0000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– </a:t>
            </a:r>
            <a:r>
              <a:rPr lang="pt-BR" sz="1258">
                <a:solidFill>
                  <a:srgbClr val="404040"/>
                </a:solidFill>
                <a:highlight>
                  <a:srgbClr val="FFE5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elaborar um plano nacional de incentivo à prática cinematográfica,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de modo a instituir ações como a </a:t>
            </a:r>
            <a:r>
              <a:rPr lang="pt-BR" sz="1258">
                <a:solidFill>
                  <a:srgbClr val="404040"/>
                </a:solidFill>
                <a:highlight>
                  <a:srgbClr val="FFE5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criação de semanas culturais nacionais,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bem como o </a:t>
            </a:r>
            <a:r>
              <a:rPr lang="pt-BR" sz="1258">
                <a:solidFill>
                  <a:srgbClr val="404040"/>
                </a:solidFill>
                <a:highlight>
                  <a:srgbClr val="FFE5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desenvolvimento de atividades artísticas públicas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. </a:t>
            </a:r>
            <a:r>
              <a:rPr lang="pt-BR" sz="1258">
                <a:solidFill>
                  <a:srgbClr val="404040"/>
                </a:solidFill>
                <a:highlight>
                  <a:srgbClr val="B6D7A8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Isso pode ser feito por meio de uma associação entre prefeituras, governadores e setores federais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– já que o fenômeno envolve todos esses âmbitos administrativos –, </a:t>
            </a:r>
            <a:r>
              <a:rPr lang="pt-BR" sz="1258">
                <a:solidFill>
                  <a:srgbClr val="404040"/>
                </a:solidFill>
                <a:highlight>
                  <a:srgbClr val="B6D7A8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os quais devem executar periódicos eventos, ancorados por atores e diretores, que visem exibir filmes gratuitos para a comunidade civil.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r>
              <a:rPr lang="pt-BR" sz="1258">
                <a:solidFill>
                  <a:srgbClr val="404040"/>
                </a:solidFill>
                <a:highlight>
                  <a:srgbClr val="E06666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Esse projeto deve se adaptar à realidade de cada cidade para ser efetivo.</a:t>
            </a:r>
            <a:r>
              <a:rPr lang="pt-BR" sz="1258">
                <a:solidFill>
                  <a:srgbClr val="404040"/>
                </a:solidFill>
                <a:highlight>
                  <a:srgbClr val="EA99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r>
              <a:rPr lang="pt-BR" sz="1258">
                <a:solidFill>
                  <a:srgbClr val="404040"/>
                </a:solidFill>
                <a:highlight>
                  <a:srgbClr val="D5A6BD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Dessa forma, o cinema poderá ser, enfim, democratizado,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r>
              <a:rPr i="1"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o que confirmará o que determina o artigo 215 da Constituição.</a:t>
            </a:r>
            <a:r>
              <a:rPr lang="pt-BR" sz="12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Assim, felizmente, os cidadãos poderão desfrutar das benesses advindas dessa engrandecedora ação artística.”</a:t>
            </a:r>
            <a:endParaRPr sz="1258">
              <a:solidFill>
                <a:srgbClr val="404040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36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title"/>
          </p:nvPr>
        </p:nvSpPr>
        <p:spPr>
          <a:xfrm>
            <a:off x="311700" y="559225"/>
            <a:ext cx="8520600" cy="46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70"/>
              <a:t>Tema: </a:t>
            </a:r>
            <a:r>
              <a:rPr lang="pt-BR" sz="1770"/>
              <a:t>Desafios para o enfrentamento da invisibilidade do trabalho de cuidado realizado pela mulher no Brasil'</a:t>
            </a:r>
            <a:r>
              <a:rPr lang="pt-BR" sz="1770"/>
              <a:t> (Enem 2023) </a:t>
            </a:r>
            <a:endParaRPr sz="177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70"/>
              <a:t>Autora: Catharina Ferreira</a:t>
            </a:r>
            <a:endParaRPr sz="4380"/>
          </a:p>
        </p:txBody>
      </p:sp>
      <p:sp>
        <p:nvSpPr>
          <p:cNvPr id="200" name="Google Shape;200;p33"/>
          <p:cNvSpPr txBox="1"/>
          <p:nvPr>
            <p:ph idx="1" type="body"/>
          </p:nvPr>
        </p:nvSpPr>
        <p:spPr>
          <a:xfrm>
            <a:off x="311700" y="1261475"/>
            <a:ext cx="8520600" cy="43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pt-BR" sz="14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Portanto, é necessária a aplicação de medidas para o enfrentamento da desvalorização do trabalho de cuidado no Brasil. Para isso, o Governo Executivo Federal deverá realizar ações de combate à desigualdade social sofrida por essa atividade, por meio de políticas de valorização do serviço de assistência, como a validação legal dessa prestação como trabalho remunerado e a obrigatoriedade do pagamento do salário mínimo. Assim, o Brasil se tornará um país que enxerga e prioriza todos os tipos de serviços.</a:t>
            </a:r>
            <a:endParaRPr sz="156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311700" y="559225"/>
            <a:ext cx="8520600" cy="46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70"/>
              <a:t>Tema: Desafios para o enfrentamento da invisibilidade do trabalho de cuidado realizado pela mulher no Brasil' (Enem 2023) </a:t>
            </a:r>
            <a:endParaRPr sz="177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70"/>
              <a:t>Autora: Catharina Ferreira</a:t>
            </a:r>
            <a:endParaRPr sz="4380"/>
          </a:p>
        </p:txBody>
      </p:sp>
      <p:sp>
        <p:nvSpPr>
          <p:cNvPr id="206" name="Google Shape;206;p34"/>
          <p:cNvSpPr txBox="1"/>
          <p:nvPr>
            <p:ph idx="1" type="body"/>
          </p:nvPr>
        </p:nvSpPr>
        <p:spPr>
          <a:xfrm>
            <a:off x="311700" y="1261475"/>
            <a:ext cx="8520600" cy="43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pt-BR" sz="14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Portanto, é necessária a aplicação de medidas para o enfrentamento da desvalorização do trabalho de cuidado no Brasil. Para isso, </a:t>
            </a:r>
            <a:r>
              <a:rPr lang="pt-BR" sz="1458">
                <a:solidFill>
                  <a:srgbClr val="404040"/>
                </a:solidFill>
                <a:highlight>
                  <a:srgbClr val="9FC5E8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o Governo Executivo Federal</a:t>
            </a:r>
            <a:r>
              <a:rPr lang="pt-BR" sz="14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deverá realizar ações de combate à desigualdade social sofrida por essa atividade, por meio de políticas de valorização do serviço de assistência, como a validação legal dessa prestação como trabalho remunerado e a obrigatoriedade do pagamento do salário mínimo. Assim, o Brasil se tornará um país que enxerga e prioriza todos os tipos de serviços.</a:t>
            </a:r>
            <a:endParaRPr sz="156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type="title"/>
          </p:nvPr>
        </p:nvSpPr>
        <p:spPr>
          <a:xfrm>
            <a:off x="311700" y="559225"/>
            <a:ext cx="8520600" cy="46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70"/>
              <a:t>Tema: Desafios para o enfrentamento da invisibilidade do trabalho de cuidado realizado pela mulher no Brasil' (Enem 2023) </a:t>
            </a:r>
            <a:endParaRPr sz="177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70"/>
              <a:t>Autora: Catharina Ferreira</a:t>
            </a:r>
            <a:endParaRPr sz="4380"/>
          </a:p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11700" y="1261475"/>
            <a:ext cx="8520600" cy="43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pt-BR" sz="14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Portanto, é necessária a aplicação de medidas para o enfrentamento da desvalorização do trabalho de cuidado no Brasil. Para isso, </a:t>
            </a:r>
            <a:r>
              <a:rPr lang="pt-BR" sz="1458">
                <a:solidFill>
                  <a:srgbClr val="404040"/>
                </a:solidFill>
                <a:highlight>
                  <a:srgbClr val="9FC5E8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o Governo Executivo Federal</a:t>
            </a:r>
            <a:r>
              <a:rPr lang="pt-BR" sz="14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deverá </a:t>
            </a:r>
            <a:r>
              <a:rPr lang="pt-BR" sz="1458">
                <a:solidFill>
                  <a:srgbClr val="404040"/>
                </a:solidFill>
                <a:highlight>
                  <a:srgbClr val="FFE5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realizar ações de combate à desigualdade social sofrida por essa atividade</a:t>
            </a:r>
            <a:r>
              <a:rPr lang="pt-BR" sz="14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, por meio de políticas de valorização do serviço de assistência, como a validação legal dessa prestação como trabalho remunerado e a obrigatoriedade do pagamento do salário mínimo. Assim, o Brasil se tornará um país que enxerga e prioriza todos os tipos de serviços.</a:t>
            </a:r>
            <a:endParaRPr sz="156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type="title"/>
          </p:nvPr>
        </p:nvSpPr>
        <p:spPr>
          <a:xfrm>
            <a:off x="311700" y="559225"/>
            <a:ext cx="8520600" cy="46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70"/>
              <a:t>Tema: Desafios para o enfrentamento da invisibilidade do trabalho de cuidado realizado pela mulher no Brasil' (Enem 2023) </a:t>
            </a:r>
            <a:endParaRPr sz="177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70"/>
              <a:t>Autora: Catharina Ferreira</a:t>
            </a:r>
            <a:endParaRPr sz="4380"/>
          </a:p>
        </p:txBody>
      </p:sp>
      <p:sp>
        <p:nvSpPr>
          <p:cNvPr id="218" name="Google Shape;218;p36"/>
          <p:cNvSpPr txBox="1"/>
          <p:nvPr>
            <p:ph idx="1" type="body"/>
          </p:nvPr>
        </p:nvSpPr>
        <p:spPr>
          <a:xfrm>
            <a:off x="311700" y="1261475"/>
            <a:ext cx="8520600" cy="43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pt-BR" sz="14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Portanto, é necessária a aplicação de medidas para o enfrentamento da desvalorização do trabalho de cuidado no Brasil. Para isso, </a:t>
            </a:r>
            <a:r>
              <a:rPr lang="pt-BR" sz="1458">
                <a:solidFill>
                  <a:srgbClr val="404040"/>
                </a:solidFill>
                <a:highlight>
                  <a:srgbClr val="9FC5E8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o Governo Executivo Federal</a:t>
            </a:r>
            <a:r>
              <a:rPr lang="pt-BR" sz="14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deverá </a:t>
            </a:r>
            <a:r>
              <a:rPr lang="pt-BR" sz="1458">
                <a:solidFill>
                  <a:srgbClr val="404040"/>
                </a:solidFill>
                <a:highlight>
                  <a:srgbClr val="FFE5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realizar ações de combate à desigualdade social sofrida por essa atividade</a:t>
            </a:r>
            <a:r>
              <a:rPr lang="pt-BR" sz="14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, </a:t>
            </a:r>
            <a:r>
              <a:rPr lang="pt-BR" sz="1458">
                <a:solidFill>
                  <a:srgbClr val="404040"/>
                </a:solidFill>
                <a:highlight>
                  <a:srgbClr val="B6D7A8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por meio de políticas de valorização do serviço de assistência</a:t>
            </a:r>
            <a:r>
              <a:rPr lang="pt-BR" sz="14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, como a validação legal dessa prestação como trabalho remunerado e a obrigatoriedade do pagamento do salário mínimo. Assim, o Brasil se tornará um país que enxerga e prioriza todos os tipos de serviços.</a:t>
            </a:r>
            <a:endParaRPr sz="156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type="title"/>
          </p:nvPr>
        </p:nvSpPr>
        <p:spPr>
          <a:xfrm>
            <a:off x="311700" y="559225"/>
            <a:ext cx="8520600" cy="46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70"/>
              <a:t>Tema: Desafios para o enfrentamento da invisibilidade do trabalho de cuidado realizado pela mulher no Brasil' (Enem 2023) </a:t>
            </a:r>
            <a:endParaRPr sz="177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70"/>
              <a:t>Autora: Catharina Ferreira</a:t>
            </a:r>
            <a:endParaRPr sz="4380"/>
          </a:p>
        </p:txBody>
      </p:sp>
      <p:sp>
        <p:nvSpPr>
          <p:cNvPr id="224" name="Google Shape;224;p37"/>
          <p:cNvSpPr txBox="1"/>
          <p:nvPr>
            <p:ph idx="1" type="body"/>
          </p:nvPr>
        </p:nvSpPr>
        <p:spPr>
          <a:xfrm>
            <a:off x="311700" y="1261475"/>
            <a:ext cx="8520600" cy="43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pt-BR" sz="14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Portanto, é necessária a aplicação de medidas para o enfrentamento da desvalorização do trabalho de cuidado no Brasil. Para isso, </a:t>
            </a:r>
            <a:r>
              <a:rPr lang="pt-BR" sz="1458">
                <a:solidFill>
                  <a:srgbClr val="404040"/>
                </a:solidFill>
                <a:highlight>
                  <a:srgbClr val="9FC5E8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o Governo Executivo Federal</a:t>
            </a:r>
            <a:r>
              <a:rPr lang="pt-BR" sz="14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deverá </a:t>
            </a:r>
            <a:r>
              <a:rPr lang="pt-BR" sz="1458">
                <a:solidFill>
                  <a:srgbClr val="404040"/>
                </a:solidFill>
                <a:highlight>
                  <a:srgbClr val="FFE5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realizar ações de combate à desigualdade social sofrida por essa atividade</a:t>
            </a:r>
            <a:r>
              <a:rPr lang="pt-BR" sz="14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, </a:t>
            </a:r>
            <a:r>
              <a:rPr lang="pt-BR" sz="1458">
                <a:solidFill>
                  <a:srgbClr val="404040"/>
                </a:solidFill>
                <a:highlight>
                  <a:srgbClr val="B6D7A8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por meio de políticas de valorização do serviço de assistência</a:t>
            </a:r>
            <a:r>
              <a:rPr lang="pt-BR" sz="14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, </a:t>
            </a:r>
            <a:r>
              <a:rPr lang="pt-BR" sz="1458">
                <a:solidFill>
                  <a:srgbClr val="404040"/>
                </a:solidFill>
                <a:highlight>
                  <a:srgbClr val="E06666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como a validação legal dessa prestação como trabalho remunerado e a obrigatoriedade do pagamento do salário mínimo</a:t>
            </a:r>
            <a:r>
              <a:rPr lang="pt-BR" sz="14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. Assim, o Brasil se tornará um país que enxerga e prioriza todos os tipos de serviços.</a:t>
            </a:r>
            <a:endParaRPr sz="156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type="title"/>
          </p:nvPr>
        </p:nvSpPr>
        <p:spPr>
          <a:xfrm>
            <a:off x="311700" y="559225"/>
            <a:ext cx="8520600" cy="46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70"/>
              <a:t>Tema: Desafios para o enfrentamento da invisibilidade do trabalho de cuidado realizado pela mulher no Brasil' (Enem 2023) </a:t>
            </a:r>
            <a:endParaRPr sz="177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70"/>
              <a:t>Autora: Catharina Ferreira</a:t>
            </a:r>
            <a:endParaRPr sz="4380"/>
          </a:p>
        </p:txBody>
      </p:sp>
      <p:sp>
        <p:nvSpPr>
          <p:cNvPr id="230" name="Google Shape;230;p38"/>
          <p:cNvSpPr txBox="1"/>
          <p:nvPr>
            <p:ph idx="1" type="body"/>
          </p:nvPr>
        </p:nvSpPr>
        <p:spPr>
          <a:xfrm>
            <a:off x="311700" y="1261475"/>
            <a:ext cx="8520600" cy="43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pt-BR" sz="14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Portanto, é necessária a aplicação de medidas para o enfrentamento da desvalorização do trabalho de cuidado no Brasil. Para isso, </a:t>
            </a:r>
            <a:r>
              <a:rPr lang="pt-BR" sz="1458">
                <a:solidFill>
                  <a:srgbClr val="404040"/>
                </a:solidFill>
                <a:highlight>
                  <a:srgbClr val="9FC5E8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o Governo Executivo Federal</a:t>
            </a:r>
            <a:r>
              <a:rPr lang="pt-BR" sz="14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deverá </a:t>
            </a:r>
            <a:r>
              <a:rPr lang="pt-BR" sz="1458">
                <a:solidFill>
                  <a:srgbClr val="404040"/>
                </a:solidFill>
                <a:highlight>
                  <a:srgbClr val="FFE599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realizar ações de combate à desigualdade social sofrida por essa atividade</a:t>
            </a:r>
            <a:r>
              <a:rPr lang="pt-BR" sz="14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, </a:t>
            </a:r>
            <a:r>
              <a:rPr lang="pt-BR" sz="1458">
                <a:solidFill>
                  <a:srgbClr val="404040"/>
                </a:solidFill>
                <a:highlight>
                  <a:srgbClr val="B6D7A8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por meio de políticas de valorização do serviço de assistência</a:t>
            </a:r>
            <a:r>
              <a:rPr lang="pt-BR" sz="14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, </a:t>
            </a:r>
            <a:r>
              <a:rPr lang="pt-BR" sz="1458">
                <a:solidFill>
                  <a:srgbClr val="404040"/>
                </a:solidFill>
                <a:highlight>
                  <a:srgbClr val="E06666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como a validação legal dessa prestação como trabalho remunerado e a obrigatoriedade do pagamento do salário mínimo</a:t>
            </a:r>
            <a:r>
              <a:rPr lang="pt-BR" sz="1458">
                <a:solidFill>
                  <a:srgbClr val="404040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. </a:t>
            </a:r>
            <a:r>
              <a:rPr lang="pt-BR" sz="1458">
                <a:solidFill>
                  <a:srgbClr val="404040"/>
                </a:solidFill>
                <a:highlight>
                  <a:srgbClr val="D5A6BD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Assim, o Brasil se tornará um país que enxerga e prioriza todos os tipos de serviços.</a:t>
            </a:r>
            <a:endParaRPr sz="1560">
              <a:highlight>
                <a:srgbClr val="D5A6BD"/>
              </a:highligh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https://g1.globo.com/educacao/enem/2023/noticia/2023/10/24/enem-2023-como-deve-ser-a-conclusao-perfeita-na-redacao-quiz-testa-se-voce-reconhece-texto-nota-mil.ghtml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Exemplos dos alunos:</a:t>
            </a:r>
            <a:endParaRPr/>
          </a:p>
        </p:txBody>
      </p:sp>
      <p:sp>
        <p:nvSpPr>
          <p:cNvPr id="242" name="Google Shape;242;p4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Tema: “Responsabilidade e autonomia: o impacto das tecnologias na educação”.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pt-BR"/>
              <a:t>“Logo, medidas são necessárias para resolver o impasse. A assistência social junto ao governo deve ir à casa desses alunos com renda inferior a 1 salário mínimo para disponibilizar pelo menos um dispositivo que ajude em seus estudos, é um projeto chamado “tecnologia inclusiva” - ação do governo em parceria com as assistências sociais. O Ministério da Educação deverá analisar as redes de ensino pública que carecem </a:t>
            </a:r>
            <a:r>
              <a:rPr lang="pt-BR"/>
              <a:t>desses</a:t>
            </a:r>
            <a:r>
              <a:rPr lang="pt-BR"/>
              <a:t> sistemas tecnológicos afim de investir uma certa </a:t>
            </a:r>
            <a:r>
              <a:rPr lang="pt-BR"/>
              <a:t>quantia</a:t>
            </a:r>
            <a:r>
              <a:rPr lang="pt-BR"/>
              <a:t> para obter essas tecnologias. Assim, a tecnologia na aprendizagem digital será mais acessível, diminuindo certos impactos das tecnologias na educação.”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Tema: A persistência da violência contra a mulher na sociedade brasileira</a:t>
            </a:r>
            <a:endParaRPr/>
          </a:p>
          <a:p>
            <a:pPr indent="4445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Portanto, para que a população feminina de todo o Brasil possa continuar sua caminhada rumo à igualdade de gênero. Será necessário através do corpo policial e dos governos estaduais de todo o Brasil, tornar os processos de denúncia contra a violência doméstica completamente anônimos e com ações tomadas mais rapidamente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Estrutura da Conclusão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Retomada da tese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Proposta de intervenção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Desfecho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EB Garamond"/>
                <a:ea typeface="EB Garamond"/>
                <a:cs typeface="EB Garamond"/>
                <a:sym typeface="EB Garamond"/>
              </a:rPr>
              <a:t>Tema: </a:t>
            </a:r>
            <a:r>
              <a:rPr b="1" lang="pt-BR">
                <a:latin typeface="EB Garamond"/>
                <a:ea typeface="EB Garamond"/>
                <a:cs typeface="EB Garamond"/>
                <a:sym typeface="EB Garamond"/>
              </a:rPr>
              <a:t>Caminhos para combater o racismo no Brasil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latin typeface="EB Garamond"/>
                <a:ea typeface="EB Garamond"/>
                <a:cs typeface="EB Garamond"/>
                <a:sym typeface="EB Garamond"/>
              </a:rPr>
              <a:t>“Depreende-se, portanto, medidas que venham diminuir essas violências no Brasil. Dessa maneira, cabe Governo Federal - órgão responsável por promover o bem geral dos cidadões brasileiros - fazer com que a lei 7.716/89 que qualquer atitude de racismo seja aplicada fielmente. E produzir programas adjunto o Ministério da Educação, levando conhecimento através de palestras e aulas especiais que façam parte do currículo escolar. Promovendo assim consciência dos fatos e produzindo ao povo senso crítico e empatia. Somente assim será possível gerar na sociedade o entendimento dos fatos e incentivar para que não repita comportamentos”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Tema: </a:t>
            </a:r>
            <a:r>
              <a:rPr b="1" lang="pt-BR"/>
              <a:t>Caminhos para combater a intolerância religiosa no Brasil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“Portanto é preciso apostar na educação para combater essa cultura de intolerância. Apesar de existir uma legislação que inclui religiões africanas no currículo escolar, ela é pouco respeitada. O MEC deveria fiscalizar e orientar educadores para que essas aulas aconteçam. E ele juntamente com o Ministério da Cultura podem realizar festivais regionais que promovem acesso a troca de culturas para ensinar a sociedade a valorizar as diferenças.”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ctrTitle"/>
          </p:nvPr>
        </p:nvSpPr>
        <p:spPr>
          <a:xfrm>
            <a:off x="0" y="1444250"/>
            <a:ext cx="91440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>
                <a:highlight>
                  <a:srgbClr val="FFF2CC"/>
                </a:highlight>
              </a:rPr>
              <a:t>A</a:t>
            </a:r>
            <a:r>
              <a:rPr lang="pt-BR" sz="2900">
                <a:highlight>
                  <a:srgbClr val="FFF2CC"/>
                </a:highlight>
              </a:rPr>
              <a:t>ção</a:t>
            </a:r>
            <a:r>
              <a:rPr lang="pt-BR" sz="2900"/>
              <a:t>		</a:t>
            </a:r>
            <a:r>
              <a:rPr lang="pt-BR" sz="2900">
                <a:highlight>
                  <a:srgbClr val="9FC5E8"/>
                </a:highlight>
              </a:rPr>
              <a:t>Agente	</a:t>
            </a:r>
            <a:r>
              <a:rPr lang="pt-BR" sz="2900"/>
              <a:t>	</a:t>
            </a:r>
            <a:r>
              <a:rPr lang="pt-BR" sz="2900">
                <a:highlight>
                  <a:srgbClr val="B6D7A8"/>
                </a:highlight>
              </a:rPr>
              <a:t>Me</a:t>
            </a:r>
            <a:r>
              <a:rPr lang="pt-BR" sz="2900">
                <a:highlight>
                  <a:srgbClr val="B6D7A8"/>
                </a:highlight>
              </a:rPr>
              <a:t>io ou modo</a:t>
            </a:r>
            <a:r>
              <a:rPr lang="pt-BR" sz="2900"/>
              <a:t>		</a:t>
            </a:r>
            <a:r>
              <a:rPr lang="pt-BR" sz="2900">
                <a:highlight>
                  <a:srgbClr val="D5A6BD"/>
                </a:highlight>
              </a:rPr>
              <a:t>F</a:t>
            </a:r>
            <a:r>
              <a:rPr lang="pt-BR" sz="2900">
                <a:highlight>
                  <a:srgbClr val="D5A6BD"/>
                </a:highlight>
              </a:rPr>
              <a:t>inalidade      	</a:t>
            </a:r>
            <a:r>
              <a:rPr lang="pt-BR" sz="2900">
                <a:highlight>
                  <a:srgbClr val="E06666"/>
                </a:highlight>
              </a:rPr>
              <a:t> Detalhamento</a:t>
            </a:r>
            <a:endParaRPr sz="2900">
              <a:highlight>
                <a:srgbClr val="E0666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 </a:t>
            </a:r>
            <a:endParaRPr sz="1800"/>
          </a:p>
        </p:txBody>
      </p:sp>
      <p:sp>
        <p:nvSpPr>
          <p:cNvPr id="82" name="Google Shape;82;p16"/>
          <p:cNvSpPr txBox="1"/>
          <p:nvPr/>
        </p:nvSpPr>
        <p:spPr>
          <a:xfrm>
            <a:off x="2413500" y="504575"/>
            <a:ext cx="43170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Proposta de intervenção</a:t>
            </a:r>
            <a:endParaRPr sz="41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117450" y="840013"/>
            <a:ext cx="4840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707225" y="1093000"/>
            <a:ext cx="76233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“Portanto, para que seja possível lidar com os estigmas relacionados à saúde mental no território nacional, cabe ao governo produzir campanhas que promovam…”</a:t>
            </a:r>
            <a:endParaRPr sz="2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5000" y="732775"/>
            <a:ext cx="3154476" cy="315447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117450" y="840013"/>
            <a:ext cx="4840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707225" y="1093000"/>
            <a:ext cx="4447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422750" y="978613"/>
            <a:ext cx="43944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“Portanto, para que seja possível lidar com os estigmas relacionados à saúde mental no território nacional, cabe ao governo produzir campanhas que promovam…”</a:t>
            </a:r>
            <a:endParaRPr sz="2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5155000" y="20957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Montesquieu</a:t>
            </a:r>
            <a:endParaRPr i="1" sz="22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350" y="840025"/>
            <a:ext cx="3154476" cy="315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117450" y="840013"/>
            <a:ext cx="4840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4" name="Google Shape;104;p19"/>
          <p:cNvSpPr/>
          <p:nvPr/>
        </p:nvSpPr>
        <p:spPr>
          <a:xfrm rot="-9312121">
            <a:off x="1647201" y="2738666"/>
            <a:ext cx="3154356" cy="2379056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1907825" y="3767250"/>
            <a:ext cx="26331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FAZ ISSO NÃO MANÉ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2900350" y="24017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Montesquieu</a:t>
            </a:r>
            <a:endParaRPr i="1" sz="22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211375" y="1009213"/>
            <a:ext cx="5063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5000" y="732775"/>
            <a:ext cx="3154476" cy="315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117450" y="840013"/>
            <a:ext cx="48405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latin typeface="Source Code Pro"/>
                <a:ea typeface="Source Code Pro"/>
                <a:cs typeface="Source Code Pro"/>
                <a:sym typeface="Source Code Pro"/>
              </a:rPr>
              <a:t>“Todo homem que tem o poder é tentado a abusar dele. É preciso que, pel</a:t>
            </a:r>
            <a:r>
              <a:rPr lang="pt-BR" sz="2300">
                <a:latin typeface="Source Code Pro"/>
                <a:ea typeface="Source Code Pro"/>
                <a:cs typeface="Source Code Pro"/>
                <a:sym typeface="Source Code Pro"/>
              </a:rPr>
              <a:t>a disposição das coisas, o poder freie o poder.”</a:t>
            </a:r>
            <a:endParaRPr sz="2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latin typeface="Source Code Pro"/>
                <a:ea typeface="Source Code Pro"/>
                <a:cs typeface="Source Code Pro"/>
                <a:sym typeface="Source Code Pro"/>
              </a:rPr>
              <a:t>Montesquieu, </a:t>
            </a:r>
            <a:r>
              <a:rPr i="1" lang="pt-BR" sz="2200">
                <a:latin typeface="Source Code Pro"/>
                <a:ea typeface="Source Code Pro"/>
                <a:cs typeface="Source Code Pro"/>
                <a:sym typeface="Source Code Pro"/>
              </a:rPr>
              <a:t>O Espírito das Leis</a:t>
            </a:r>
            <a:endParaRPr i="1" sz="2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/>
          <p:nvPr/>
        </p:nvSpPr>
        <p:spPr>
          <a:xfrm>
            <a:off x="5392475" y="466450"/>
            <a:ext cx="2889900" cy="18429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3255200" y="2857625"/>
            <a:ext cx="3031800" cy="20736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1000500" y="401800"/>
            <a:ext cx="2619300" cy="19722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21"/>
          <p:cNvSpPr/>
          <p:nvPr/>
        </p:nvSpPr>
        <p:spPr>
          <a:xfrm rot="3162597">
            <a:off x="3030490" y="2268587"/>
            <a:ext cx="842783" cy="635175"/>
          </a:xfrm>
          <a:prstGeom prst="leftRightArrow">
            <a:avLst>
              <a:gd fmla="val 54741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21"/>
          <p:cNvSpPr/>
          <p:nvPr/>
        </p:nvSpPr>
        <p:spPr>
          <a:xfrm rot="7661874">
            <a:off x="5480012" y="2350613"/>
            <a:ext cx="842848" cy="635168"/>
          </a:xfrm>
          <a:prstGeom prst="leftRightArrow">
            <a:avLst>
              <a:gd fmla="val 54741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21"/>
          <p:cNvSpPr/>
          <p:nvPr/>
        </p:nvSpPr>
        <p:spPr>
          <a:xfrm rot="-835">
            <a:off x="3840302" y="1070340"/>
            <a:ext cx="1235100" cy="635100"/>
          </a:xfrm>
          <a:prstGeom prst="leftRightArrow">
            <a:avLst>
              <a:gd fmla="val 54741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129175" y="2524775"/>
            <a:ext cx="30000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Montesquieu propõe uma divisão do poder em 3 partes, em que uma deve “</a:t>
            </a:r>
            <a:r>
              <a:rPr lang="pt-BR" sz="22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frear</a:t>
            </a:r>
            <a:r>
              <a:rPr lang="pt-BR" sz="22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” a outra</a:t>
            </a:r>
            <a:endParaRPr i="1" sz="22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