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Economica"/>
      <p:regular r:id="rId43"/>
      <p:bold r:id="rId44"/>
      <p:italic r:id="rId45"/>
      <p:boldItalic r:id="rId46"/>
    </p:embeddedFont>
    <p:embeddedFont>
      <p:font typeface="Pacifico"/>
      <p:regular r:id="rId47"/>
    </p:embeddedFont>
    <p:embeddedFont>
      <p:font typeface="EB Garamond"/>
      <p:regular r:id="rId48"/>
      <p:bold r:id="rId49"/>
      <p:italic r:id="rId50"/>
      <p:boldItalic r:id="rId51"/>
    </p:embeddedFont>
    <p:embeddedFont>
      <p:font typeface="Open Sans"/>
      <p:regular r:id="rId52"/>
      <p:bold r:id="rId53"/>
      <p:italic r:id="rId54"/>
      <p:boldItalic r:id="rId55"/>
    </p:embeddedFon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Economica-bold.fntdata"/><Relationship Id="rId43" Type="http://schemas.openxmlformats.org/officeDocument/2006/relationships/font" Target="fonts/Economica-regular.fntdata"/><Relationship Id="rId46" Type="http://schemas.openxmlformats.org/officeDocument/2006/relationships/font" Target="fonts/Economica-boldItalic.fntdata"/><Relationship Id="rId45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EBGaramond-regular.fntdata"/><Relationship Id="rId47" Type="http://schemas.openxmlformats.org/officeDocument/2006/relationships/font" Target="fonts/Pacifico-regular.fntdata"/><Relationship Id="rId49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EBGaramond-boldItalic.fntdata"/><Relationship Id="rId50" Type="http://schemas.openxmlformats.org/officeDocument/2006/relationships/font" Target="fonts/EBGaramond-italic.fntdata"/><Relationship Id="rId53" Type="http://schemas.openxmlformats.org/officeDocument/2006/relationships/font" Target="fonts/OpenSans-bold.fntdata"/><Relationship Id="rId52" Type="http://schemas.openxmlformats.org/officeDocument/2006/relationships/font" Target="fonts/OpenSans-regular.fntdata"/><Relationship Id="rId11" Type="http://schemas.openxmlformats.org/officeDocument/2006/relationships/slide" Target="slides/slide6.xml"/><Relationship Id="rId55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54" Type="http://schemas.openxmlformats.org/officeDocument/2006/relationships/font" Target="fonts/OpenSans-italic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a526b21b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a526b21b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a526b21b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a526b21b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a526b21b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a526b21b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a526b21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ca526b21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a526b21b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a526b21b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a526b21b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a526b21b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a526b21b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a526b21b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a526b21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a526b21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a526b21bc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a526b21bc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c9906cf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c9906cf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a526b21b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a526b21b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c9906cfe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c9906cfe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a526b21bc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ca526b21bc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9906cf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c9906cf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c9906cfe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c9906cfe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a526b21bc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ca526b21bc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a526b21b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a526b21b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f4e0d790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f4e0d790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c8e9395e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cc8e9395e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c8e9395e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cc8e9395e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f4e0d790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f4e0d790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a526b21b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a526b21b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0bed945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d0bed945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0bed9451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d0bed9451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d0c5b8d09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d0c5b8d09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d0bed9451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d0bed9451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0bed945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d0bed945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a9fc40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a9fc40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5b2e05df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c5b2e05df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c5b2e05df8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c5b2e05df8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a526b21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a526b21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a526b21b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a526b21b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a526b21b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a526b21b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a526b21bc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a526b21bc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a526b21b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a526b21b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a526b21b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ca526b21b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rgbClr val="D9D2E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Desenvolvimento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PECEP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050" y="622725"/>
            <a:ext cx="6929900" cy="38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1107050" y="454375"/>
            <a:ext cx="6930000" cy="784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“</a:t>
            </a:r>
            <a:r>
              <a:rPr lang="pt-BR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É a melhor mousse do Rio de Janeiro</a:t>
            </a:r>
            <a:endParaRPr sz="2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Não sou eu quem falo, é o povo de Ipanema quem diz”</a:t>
            </a:r>
            <a:endParaRPr sz="2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336750" y="327525"/>
            <a:ext cx="8476500" cy="427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REPERTÓRIO NÃO É ARGUMENTO</a:t>
            </a:r>
            <a:endParaRPr sz="9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4887475" y="1690063"/>
            <a:ext cx="2196018" cy="1763370"/>
          </a:xfrm>
          <a:prstGeom prst="irregularSeal1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89475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Repertórios são as informações que você vai selecionar para EMBASAR o seu argumento, mas eles não devem SER o seu argumento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ou seja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Primeiro você pensa no que quer dizer e DEPOIS nos repertórios que vai mobilizar para defender o SEU ponto de vista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Competência II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100">
                <a:solidFill>
                  <a:srgbClr val="1F1F1F"/>
                </a:solidFill>
              </a:rPr>
              <a:t>“Compreender a proposta de redação e aplicar conceitos de várias áreas de conhecimento para desenvolver o tema, dentro dos limites estruturais do texto dissertativo-argumentativo em prosa”.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Grade de correção</a:t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40 pontos - Tangência do tema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80 pontos - Apresenta precariamente as partes do texto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120 pontos - </a:t>
            </a:r>
            <a:r>
              <a:rPr lang="pt-BR" sz="1900"/>
              <a:t>Repertório baseado nos textos motivadores</a:t>
            </a:r>
            <a:r>
              <a:rPr b="1" lang="pt-BR" sz="1900"/>
              <a:t> OU</a:t>
            </a:r>
            <a:r>
              <a:rPr lang="pt-BR" sz="1900"/>
              <a:t> não legitimado </a:t>
            </a:r>
            <a:r>
              <a:rPr b="1" lang="pt-BR" sz="1900"/>
              <a:t>OU </a:t>
            </a:r>
            <a:r>
              <a:rPr lang="pt-BR" sz="1900"/>
              <a:t>legitimado mas não pertinente ao tema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160 pontos - </a:t>
            </a:r>
            <a:r>
              <a:rPr lang="pt-BR" sz="1900"/>
              <a:t>Repertório legitimado e pertinente ao tema </a:t>
            </a:r>
            <a:r>
              <a:rPr b="1" lang="pt-BR" sz="1900"/>
              <a:t>SEM</a:t>
            </a:r>
            <a:r>
              <a:rPr lang="pt-BR" sz="1900"/>
              <a:t> uso produtivo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900"/>
              <a:t>200 pontos - </a:t>
            </a:r>
            <a:r>
              <a:rPr lang="pt-BR" sz="1900">
                <a:solidFill>
                  <a:srgbClr val="000000"/>
                </a:solidFill>
              </a:rPr>
              <a:t>Repertório legitimado, pertinente ao tema </a:t>
            </a:r>
            <a:r>
              <a:rPr b="1" lang="pt-BR" sz="1900">
                <a:solidFill>
                  <a:srgbClr val="000000"/>
                </a:solidFill>
              </a:rPr>
              <a:t>COM</a:t>
            </a:r>
            <a:r>
              <a:rPr lang="pt-BR" sz="1900">
                <a:solidFill>
                  <a:srgbClr val="000000"/>
                </a:solidFill>
              </a:rPr>
              <a:t> uso produtivo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2928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663000" y="1225225"/>
            <a:ext cx="26871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00FF"/>
                </a:solidFill>
              </a:rPr>
              <a:t>EU</a:t>
            </a:r>
            <a:endParaRPr sz="2300">
              <a:solidFill>
                <a:srgbClr val="FF00FF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1155CC"/>
                </a:solidFill>
              </a:rPr>
              <a:t>ELE </a:t>
            </a:r>
            <a:endParaRPr sz="23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300">
                <a:solidFill>
                  <a:srgbClr val="FF00FF"/>
                </a:solidFill>
              </a:rPr>
              <a:t>EU</a:t>
            </a:r>
            <a:endParaRPr sz="2300">
              <a:solidFill>
                <a:srgbClr val="FF00FF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4765225" y="1225225"/>
            <a:ext cx="34251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FF00FF"/>
                </a:solidFill>
                <a:latin typeface="Open Sans"/>
                <a:ea typeface="Open Sans"/>
                <a:cs typeface="Open Sans"/>
                <a:sym typeface="Open Sans"/>
              </a:rPr>
              <a:t>Abertura do seu parágrafo com uma frase de encaminhamento</a:t>
            </a:r>
            <a:endParaRPr sz="1600">
              <a:solidFill>
                <a:srgbClr val="FF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155CC"/>
              </a:solidFill>
              <a:highlight>
                <a:srgbClr val="1155CC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</a:rPr>
              <a:t>Argumento de autoridade para embasar o seu ponto de vista</a:t>
            </a:r>
            <a:endParaRPr sz="1600">
              <a:solidFill>
                <a:srgbClr val="1155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highlight>
                  <a:srgbClr val="FF00FF"/>
                </a:highlight>
                <a:latin typeface="Open Sans"/>
                <a:ea typeface="Open Sans"/>
                <a:cs typeface="Open Sans"/>
                <a:sym typeface="Open Sans"/>
              </a:rPr>
              <a:t>Explicação do repertório com as suas palavras (sempre ligando com o argumento em questão)</a:t>
            </a:r>
            <a:endParaRPr sz="1600">
              <a:solidFill>
                <a:schemeClr val="dk1"/>
              </a:solidFill>
              <a:highlight>
                <a:srgbClr val="FF00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242500" y="662250"/>
            <a:ext cx="8520600" cy="38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00FF"/>
                </a:solidFill>
                <a:latin typeface="Economica"/>
                <a:ea typeface="Economica"/>
                <a:cs typeface="Economica"/>
                <a:sym typeface="Economica"/>
              </a:rPr>
              <a:t> Tópico frasal</a:t>
            </a:r>
            <a:endParaRPr sz="2300">
              <a:solidFill>
                <a:srgbClr val="FF00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1155CC"/>
                </a:solidFill>
                <a:latin typeface="Economica"/>
                <a:ea typeface="Economica"/>
                <a:cs typeface="Economica"/>
                <a:sym typeface="Economica"/>
              </a:rPr>
              <a:t>Repertório</a:t>
            </a:r>
            <a:endParaRPr sz="2300">
              <a:solidFill>
                <a:srgbClr val="1155CC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FF00FF"/>
                </a:solidFill>
                <a:latin typeface="Economica"/>
                <a:ea typeface="Economica"/>
                <a:cs typeface="Economica"/>
                <a:sym typeface="Economica"/>
              </a:rPr>
              <a:t>Explicação do repertório </a:t>
            </a:r>
            <a:endParaRPr sz="2300">
              <a:solidFill>
                <a:srgbClr val="FF00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00FF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300">
                <a:solidFill>
                  <a:srgbClr val="FF00FF"/>
                </a:solidFill>
                <a:latin typeface="Economica"/>
                <a:ea typeface="Economica"/>
                <a:cs typeface="Economica"/>
                <a:sym typeface="Economica"/>
              </a:rPr>
              <a:t>Desfecho argumentativo</a:t>
            </a:r>
            <a:endParaRPr sz="2300">
              <a:solidFill>
                <a:srgbClr val="FF00F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350600"/>
            <a:ext cx="8520600" cy="42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Não adianta colocar um repertório se você não for explicar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750" y="1138675"/>
            <a:ext cx="3400925" cy="30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759750" y="3909400"/>
            <a:ext cx="3458700" cy="87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Irmão, tem que explicar o repertório</a:t>
            </a:r>
            <a:endParaRPr sz="27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Desafios para a formação educacional de surdos no Brasil - 2017</a:t>
            </a:r>
            <a:endParaRPr b="1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Em primeira análise, o descaso estatal com a formação educacional de deficientes auditivos mostra-se como um dos desafios à consolidação dessa formação. Isso porque poucos recursos são destinados pelo Estado à construção de escolas especializadas na educação de pessoas surdas, bem como à capacitação de profissionais para atenderem às necessidades especiais desses alunos. Ademais, poucas escolas são adeptas do uso de libras, segunda língua oficial do Brasil, a qual é primordial para a inclusão de alunos surdos em instituições de ensino. Dessa forma, a negligência do Estado, ao investir minimamente na educação de pessoas especiais, dificulta a universalização desse direito social tão importante.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Yasmin Lima Rocha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“Manipulação do comportamento do usuário pelo controle de dados na internet”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Em primeiro lugar, deve-se ressaltar a ausência de medidas governamentais para combater a venda de dados pessoais e a manipulação do comportamento nas redes. Segundo o pensador Thomas Hobbes, o Estado é responsável por garantir o bem-estar da população, entretanto, isso não ocorre no Brasil. Devido à falta de atuação das autoridades, grandes empresas sentem-se livres para invadir a privacidade dos usuários e vender informações pessoais para empresários que desejam direcionar suas propagandas. Dessa forma, a opinião dos consumidores é influenciada, e o direito à liberdade de escolha é ameaçado.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MATTHEUS MARTINS WENGENROTH CARDOSO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“Falou que fez e fez mesmo”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50" y="2476505"/>
            <a:ext cx="2785867" cy="185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0600" y="152400"/>
            <a:ext cx="2681000" cy="26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“Manipulação do comportamento do usuário pelo controle de dados na internet”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0000"/>
                </a:solidFill>
              </a:rPr>
              <a:t>Outrossim</a:t>
            </a:r>
            <a:r>
              <a:rPr lang="pt-BR"/>
              <a:t>, a busca pelo ganho pessoal acima de tudo também pode ser apontado como responsável pelo problema. De acordo com o pensamento marxista, priorizar o bem pessoal em detrimento do coletivo gera inúmeras dificuldades para a sociedade. Ao vender dados particulares e manipular o comportamento de usuários, empresas invadem a privacidade dos indivíduos e ferem importantes direitos da população em nome de interesse individuais. Desse modo, a união da sociedade é essencial para garantir o bem-estar coletivo e combater o controle de dados e a manipulação do comportamento no meio digital.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MATTHEUS MARTINS WENGENROTH CARDOSO </a:t>
            </a:r>
            <a:endParaRPr b="1"/>
          </a:p>
        </p:txBody>
      </p:sp>
      <p:sp>
        <p:nvSpPr>
          <p:cNvPr id="184" name="Google Shape;184;p32"/>
          <p:cNvSpPr txBox="1"/>
          <p:nvPr/>
        </p:nvSpPr>
        <p:spPr>
          <a:xfrm>
            <a:off x="170775" y="991125"/>
            <a:ext cx="49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😡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Desafios para a valorização de comunidades e povos tradicionais no Brasil - 2022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Primeiramente, é preciso compreender como a agressão ao meio ambiente fere as comunidades tradicionais. Há séculos esses povos vêm construindo suas culturas com respeito à natureza, tratando-a de forma sustentável. Consequentemente, criou-se nesses grupos uma visão afetiva dos recursos naturais, que se tornaram base para a manutenção de uma identidade característica a cada uma dessas comunidades. No entanto, todos os biomas brasileiros estão sendo constantemente ameaçados, seja pela mineração, garimpo ilegal, desmatamento ou poluição, fatores que têm em comum a priorização do gasto financeiro em detrimento da preservação ambiental. Assim, parte da população coloca em risco o maior patrimônio dos povos tradicionais, a natureza, em busca de recursos naturais que trazem benefícios restritos aos agressores, tornando o modo de vida dessas comunidades impraticável. Portanto, com base na importância do meio ambiente para as comunidades tradicionais, causar danos à natureza significa, também, causar danos aos povos em questão.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Rodrigo Junqueira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Desafios para a valorização de comunidades e povos tradicionais no Brasil - 2022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 princípio, sobre esse assunto, vale ressaltar a importância de um Estado ativo na resolução de questões sociais. Dessa forma, para o filósofo polonês Zygmmunt Bauman, uma instituição, quando posicionada de forma a ignorar sua função original, é considerada em um estado de “zumbi”. Sob esse viés, o Estado brasileiro é análogo a esse conceito, visto que, no que tange à valorização e proteção dessas comunidades, ele é ausente. Isso posto, tal postura negligente contribui para que os povos tradicionais não recebam o amparo estatal necessário, colocando em risco anos de história, de resistência e de memória de uma parcela fundamental da sociedade.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Maria Eduarda Braz</a:t>
            </a:r>
            <a:endParaRPr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Desafios para a valorização de comunidades e povos tradicionais no Brasil - 2022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Além disso, percebe-se a existência de um pensamento que estabelece uma relação de hierarquização entre os povos brasileiros, o que impede o reconhecimento efetivo das comunidades tradicionais. Nesse sentido, evidencia-se a disseminação, durante o processo de colonização brasileiro, do mito do “Bom Selvagem”, em que os nativos foram caracterizados como ingênuos e puros, sendo possíveis de serem civilizados pela cultura ocidental, desconsiderando a organização social já existente entre esses povos. Consequentemente, devido à desqualificação da noção própria de organização dessas comunidades culturalmente diferenciadas, observa-se a inferiorização de costumes e hábitos não ocidentais, impedindo uma visão de igualdade que permite a valorização dos povos tradicionais.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Giovana Guimarães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252975" y="2035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Democratização do acesso ao cinema no Brasil</a:t>
            </a:r>
            <a:r>
              <a:rPr b="1" lang="pt-BR"/>
              <a:t> - 2019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Paralelo a isso, vale também ressaltar que a concepção cultural de que a arte não abrange a população de baixa renda é um fator limitante para que haja a democratização plena da cultura e, portanto, do cinema. Isso é retratado no livro "Quarto de Despejo", de Carolina Maria de Jesus, o qual ilustra o triste cotidiano que uma família em condição de miserabilidade vive, e, assim, mostra como acesso a centros culturais é uma perspectiva distante de sua realidade, não necessariamente pela distância física, mas pela ideia de pertencimento a esses espaços.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Ana Clara Socha</a:t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234450"/>
            <a:ext cx="8520600" cy="4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/>
              <a:t>A Persistência da Violência contra a Mulher na Sociedade Brasileira - 2015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Casos relatados cotidianamente evidenciam o conservadorismo do pensamento da população brasileira. São constantes as notícias sobre o assédio sexual sofrido por mulheres em espaços públicos, como no metrô paulistano. Essas ações e a pequena reação a fim de acabar com o problema sofrido pela mulher demonstram a normalidade da postura machista da sociedade e a permissão velada para o seu acontecimento. Esses constantes casos são frutos do pensamento machista que domina a sociedade e descende diretamente do paternalismo em que cresceu a nação.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/>
              <a:t>Caio Nobuyoshi</a:t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pt-BR"/>
            </a:br>
            <a:r>
              <a:rPr lang="pt-BR"/>
              <a:t>Exemplos de redações dos alunos</a:t>
            </a:r>
            <a:endParaRPr/>
          </a:p>
        </p:txBody>
      </p:sp>
      <p:pic>
        <p:nvPicPr>
          <p:cNvPr id="215" name="Google Shape;2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03" y="1368153"/>
            <a:ext cx="3914600" cy="31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Tema: </a:t>
            </a:r>
            <a:r>
              <a:rPr b="1" lang="pt-BR" sz="2000">
                <a:latin typeface="EB Garamond"/>
                <a:ea typeface="EB Garamond"/>
                <a:cs typeface="EB Garamond"/>
                <a:sym typeface="EB Garamond"/>
              </a:rPr>
              <a:t>Caminhos para combater o racismo no Brasil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latin typeface="EB Garamond"/>
                <a:ea typeface="EB Garamond"/>
                <a:cs typeface="EB Garamond"/>
                <a:sym typeface="EB Garamond"/>
              </a:rPr>
              <a:t>“Primeiramente, é importante a exposição e retirada de conceitos e costumes racistas considerados “normais na atualidade”, como a marginalização e inferiorização da população preta perante os brancos, o chamado racismo estrutural. No romance de Aluísio de Azevedo, “O Cortiço”, o autor retratava bem a diferença de posições sociais e moradia: a população negra se concentrava em casebres amontoados em busca de um lugar para viver, em vista que,após a abolição da escravidão, muitos se viram desamparados. Diante desse contexto a criminalidade passou a aumentar em união a necessidade do negro, que passou a ser marginalizado e depreciado pelos brancos, gerando assim, um estereótipo que perdura até os dias de hoje, tornando o negro um alvo vulnerável do preconceito.”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Tema: </a:t>
            </a:r>
            <a:r>
              <a:rPr b="1" lang="pt-BR" sz="2000">
                <a:latin typeface="EB Garamond"/>
                <a:ea typeface="EB Garamond"/>
                <a:cs typeface="EB Garamond"/>
                <a:sym typeface="EB Garamond"/>
              </a:rPr>
              <a:t>Caminhos para combater o racismo no Brasil</a:t>
            </a:r>
            <a:endParaRPr b="1"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“Além disso, a cultura desempenha um papel crucial na desconstrução de estereótipos e na promoção da igualdade racial. Um exemplo emblemático dessa luta é o movimento conhecido como “Cinema Negro”, que emergiu na década de 1970 no Brasil. Este movimento, liderado por cineastas negros, buscava dar voz e visibilidade à realidade e às experiências da população afro-brasileira através do cinema.”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Tema: “Responsabilidade e autonomia: o impacto das tecnologias na educação”.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Em segunda análise, a ineficácia governamental é a que prejudica as escolas a terem tais tecnologias. Sem a rede pública receber verba suficiente para tal finalidade, fica evidentemente difícil os alunos terem acesso à essas tecnologias digitais, ou seja, causando segregação referente à aprendizagem digital.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50" y="339050"/>
            <a:ext cx="8942100" cy="45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7394650" y="3891050"/>
            <a:ext cx="1499100" cy="46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Argumentar</a:t>
            </a:r>
            <a:endParaRPr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798050" y="3737250"/>
            <a:ext cx="2006700" cy="7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Dizer que o tema existe</a:t>
            </a:r>
            <a:endParaRPr sz="18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361600" y="2980000"/>
            <a:ext cx="2341200" cy="70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vocês</a:t>
            </a:r>
            <a:endParaRPr b="1"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</a:t>
            </a:r>
            <a:r>
              <a:rPr b="1" lang="pt-BR"/>
              <a:t>Caminhos para combater a intolerância religiosa no Brasil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“É de ampla aceitação a ideia da educação como um instrumento transformador da sociedade. Como disse o filósofo Immanuel Kant “o homem é aquilo que a educação faz dele”. A religião faz parte do conjunto de valores que constituem um indivíduo. É imprescindível que a escola acompanhe essa construção, transmitindo informações sobre as diferenças entre cada religião, suas matrizes históricas, mas sem a adoção de um ponto de vista. O indivíduo precisa internalizar que cada cultura tem sua complexidade que precisa ser respeitada”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</a:t>
            </a:r>
            <a:r>
              <a:rPr b="1" lang="pt-BR"/>
              <a:t>A persistência da violência contra a mulher na sociedade brasileira</a:t>
            </a:r>
            <a:endParaRPr b="1"/>
          </a:p>
          <a:p>
            <a:pPr indent="4445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É inegável os avanços que houveram nos direitos femininos, principalmente durante o século XX. Quando ocorreu o surgimento dos movimentos feministas, através principalmente de pensadoras como Simone de Beauvoir e Frida Kahlo. Quebrando a noção de que a função da mulher se restringia ao lar e a família, e iniciando uma série de reformas nas constituições de diversos países que garantiam cada vez mais direitos à população feminina.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Tema: </a:t>
            </a:r>
            <a:r>
              <a:rPr b="1" lang="pt-BR"/>
              <a:t>A persistência da violência contra a mulher na sociedade brasileira</a:t>
            </a:r>
            <a:endParaRPr b="1"/>
          </a:p>
          <a:p>
            <a:pPr indent="4445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Outro fator que demonstra a escalada da mulher na sociedade ocidental, principalmente no Brasil, são os números de alunos matriculados e cursando ensino superior, que tem como a maioria de seus integrantes mulheres. O que a cem anos atrás seria inimaginável, visto que grande parte das jovens nem cursava a faculdade.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Tema: </a:t>
            </a:r>
            <a:r>
              <a:rPr b="1" lang="pt-BR" sz="2000">
                <a:latin typeface="EB Garamond"/>
                <a:ea typeface="EB Garamond"/>
                <a:cs typeface="EB Garamond"/>
                <a:sym typeface="EB Garamond"/>
              </a:rPr>
              <a:t>Caminhos para combater o racismo no Brasil</a:t>
            </a:r>
            <a:endParaRPr b="1"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“A melhor forma de combater o racismo é ensinando nas escolas a perspectiva do indígena e do negro na história, como foram negligenciados e isso a longo prazo afetou suas moradias, acesso à saúde de qualidade, boa educação e entrada nas universidades.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>
                <a:latin typeface="EB Garamond"/>
                <a:ea typeface="EB Garamond"/>
                <a:cs typeface="EB Garamond"/>
                <a:sym typeface="EB Garamond"/>
              </a:rPr>
              <a:t>Outra maneira é oferecendo espaço no mundo corporativo e nas mídias, já que o número de negros e pardos em posições de liderança nesses ambientes é menor ou igual a 35% no Brasil de acordo com o IBGE”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680"/>
              <a:t>Questões para mencionar com os alunos </a:t>
            </a:r>
            <a:r>
              <a:rPr lang="pt-BR" sz="3680"/>
              <a:t>após</a:t>
            </a:r>
            <a:r>
              <a:rPr lang="pt-BR" sz="3680"/>
              <a:t> a correção:	</a:t>
            </a:r>
            <a:endParaRPr sz="3680"/>
          </a:p>
        </p:txBody>
      </p:sp>
      <p:sp>
        <p:nvSpPr>
          <p:cNvPr id="269" name="Google Shape;269;p47"/>
          <p:cNvSpPr txBox="1"/>
          <p:nvPr>
            <p:ph idx="1" type="body"/>
          </p:nvPr>
        </p:nvSpPr>
        <p:spPr>
          <a:xfrm>
            <a:off x="311700" y="1225225"/>
            <a:ext cx="8520600" cy="3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Gostei de muitos textos com um caráter bem, argumentativo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Não usar a 1a pessoa do plural: “nosso país”, “devemos”, “precisamos.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Letra </a:t>
            </a:r>
            <a:r>
              <a:rPr lang="pt-BR"/>
              <a:t>maiúscula</a:t>
            </a:r>
            <a:r>
              <a:rPr lang="pt-BR"/>
              <a:t> só no início de frase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separação silábica no final de linha- translineação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não deixar margens no final da linha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Lembrar de deixar uma margem para os parágrafos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Letra bonita e se não tem letra bonita tentar fazer uma letra grande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Explicar TUDO, retomar o tema sempre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onde retoma só lugar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Não usar gerúndio no início de frase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Lembrar quem é o referente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Explicar o repertório histórico, não apenas dizer que vem desde a colonização.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pt-BR"/>
              <a:t>Escolher dois argumentos na introdução e defendê-los. Se menciona na intro, falar deles no desenvolvimento, e não mencionar novos assuntos na conclusão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Erros comuns</a:t>
            </a:r>
            <a:endParaRPr/>
          </a:p>
        </p:txBody>
      </p:sp>
      <p:sp>
        <p:nvSpPr>
          <p:cNvPr id="275" name="Google Shape;275;p4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Não apontar as teses (na intro e retomar no desenvolvimento)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não conectar os repertórios com sua discussão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não concluir o parágrafo de desenvolvimento (fazer um desfecho que mostre como esses argumentos se relacionam com o tema proposto)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Deixar frases que o corretor vai ter que ligar as informações em vez do aluno escrever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prometer o que vai falar na introdução e não discutir no desenvolvimento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focar em dizer se o tema existe ou não e ficar dando exemplos dele ao invés de apresentar as causas e consequências</a:t>
            </a:r>
            <a:endParaRPr sz="1495"/>
          </a:p>
          <a:p>
            <a:pPr indent="-32353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95"/>
              <a:buChar char="-"/>
            </a:pPr>
            <a:r>
              <a:rPr lang="pt-BR" sz="1495"/>
              <a:t>a pergunta não é se existe um estigma associado as doenças mentais, ou se existe manipulação de dados dos usuários, mas justamente compreender o pq dessas coisas persistirem na sociedade e pq é um problema que elas continuem acontecendo</a:t>
            </a:r>
            <a:endParaRPr sz="149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b="1" lang="pt-BR" sz="1495"/>
              <a:t>(a redação é muito mais sobre apresentar uma compreensão das causas e consequências do tema e conseguir mobilizar um pensamento sobre elas do que apresentar o tema e seus exemplos!)</a:t>
            </a:r>
            <a:endParaRPr b="1" sz="1495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idx="1" type="body"/>
          </p:nvPr>
        </p:nvSpPr>
        <p:spPr>
          <a:xfrm>
            <a:off x="311700" y="336775"/>
            <a:ext cx="4418400" cy="42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/>
              <a:t>200 pt = </a:t>
            </a:r>
            <a:r>
              <a:rPr lang="pt-BR" sz="1500"/>
              <a:t>todos os elementos argumentativos de um texto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/>
              <a:t>160pt =</a:t>
            </a:r>
            <a:r>
              <a:rPr lang="pt-BR" sz="1500"/>
              <a:t> falta uma das discussões do que foi dito na introdução;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algo foi discutido no desenvolvimento e não foi apresentado na introdução;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falta uma conclusão dos parágrafos de desenvolvimento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500"/>
              <a:t>120 pt =</a:t>
            </a:r>
            <a:r>
              <a:rPr lang="pt-BR" sz="1500"/>
              <a:t> os repertórios não se conectam todas as vezes com a discussão do tema;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falta uma das discussões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falta concluir os parágrafos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500"/>
              <a:t>(em geral as redações ficam entre 200 e 120)</a:t>
            </a:r>
            <a:endParaRPr sz="1500"/>
          </a:p>
        </p:txBody>
      </p:sp>
      <p:sp>
        <p:nvSpPr>
          <p:cNvPr id="281" name="Google Shape;281;p49"/>
          <p:cNvSpPr txBox="1"/>
          <p:nvPr/>
        </p:nvSpPr>
        <p:spPr>
          <a:xfrm>
            <a:off x="4883275" y="443925"/>
            <a:ext cx="41178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80pt =</a:t>
            </a: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os repertórios não se conectam todas as vezes;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falta das discussões;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falta concluir os parágrafos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soma de todos esses.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(muitas vezes você encontra parágrafos com 2 pontos finais ou 1 ponto final)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40pt =</a:t>
            </a:r>
            <a:r>
              <a:rPr lang="pt-BR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 texto em si parece mais uma junção ou uma tentativa de junção de ideias, fatos, para expor um tema do que de fato uma argumentação (não é muito comum, a redação tem que ser muito caótica para ganhar 40)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Desenvolvimento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O desenvolvimento é a parte mais importante do seu texto, pois é o espaço no qual vai ser desenvolvida a argumentação anunciada na introdução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Argumentar é, necessariamente, defender um ponto de vista, e para ter um ponto de vista o seu texto precisa desenvolver uma tese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>
            <a:off x="1533150" y="315925"/>
            <a:ext cx="6077700" cy="238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533150" y="565050"/>
            <a:ext cx="60777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3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PROJETO DE TEXTO</a:t>
            </a:r>
            <a:endParaRPr sz="53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168" y="2047575"/>
            <a:ext cx="2919082" cy="2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50" y="2368875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É no desenvolvimento que você vai mostrar que o seu texto foi pensado previamente e que aquilo que foi dito na introdução foi efetivamente desenvolvido. </a:t>
            </a:r>
            <a:r>
              <a:rPr lang="pt-BR" sz="16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748950" y="2703225"/>
            <a:ext cx="7752900" cy="111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025700" y="2818550"/>
            <a:ext cx="70926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“Selecione, organize e relacione, de forma coerente e coesa, argumentos e fatos para defesa de seu ponto de vista.”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Argumentar</a:t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Defender um ponto de vista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Conduzir o leitor para que ele compreenda o seu pensamento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pt-BR" sz="2100"/>
              <a:t>Tem por objetivo persuadir o leitor a concordar com o seu ponto de vista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09550"/>
            <a:ext cx="57150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Repertório Sociocultural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O repertório nada mais é do que a articulação dos seus argumentos com os seus conhecimentos prévios, adquiridos ao longo da sua formação escolar, que podem ser mobilizados para discutir determinado tema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Ele tem o objetivo de conferir credibilidade a sua argumentação, embasando aquilo que você quer dizer - argumento de autoridade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PODEM SER: referências a pensadores, autores, filmes, séries, livros, músicas, obras de arte, etc.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