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65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jz/zT16M7eoGlCJ7yvgsiDBOHH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5"/>
        <p:guide pos="7106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2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2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enho de personagem de desenho animado&#10;&#10;Descrição gerada automaticamente" id="12" name="Google Shape;1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3" name="Google Shape;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632" y="220924"/>
            <a:ext cx="3101043" cy="141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enho de personagem de desenho animado&#10;&#10;Descrição gerada automaticamente" id="15" name="Google Shape;15;p20"/>
          <p:cNvPicPr preferRelativeResize="0"/>
          <p:nvPr/>
        </p:nvPicPr>
        <p:blipFill rotWithShape="1">
          <a:blip r:embed="rId2">
            <a:alphaModFix/>
          </a:blip>
          <a:srcRect b="14415" l="0" r="0" t="72829"/>
          <a:stretch/>
        </p:blipFill>
        <p:spPr>
          <a:xfrm>
            <a:off x="0" y="0"/>
            <a:ext cx="12192000" cy="87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ção gerada automaticamente" id="16" name="Google Shape;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790" y="112037"/>
            <a:ext cx="1801950" cy="641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/>
          <p:nvPr/>
        </p:nvSpPr>
        <p:spPr>
          <a:xfrm>
            <a:off x="7813965" y="248168"/>
            <a:ext cx="3568052" cy="436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HISTÓRIA DO BRASIL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665">
          <p15:clr>
            <a:srgbClr val="FBAE40"/>
          </p15:clr>
        </p15:guide>
        <p15:guide id="2" orient="horz" pos="5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3" name="Google Shape;5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2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21.jpg"/><Relationship Id="rId5" Type="http://schemas.openxmlformats.org/officeDocument/2006/relationships/image" Target="../media/image14.jpg"/><Relationship Id="rId6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xlkeZqPpb-U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16.jpg"/><Relationship Id="rId6" Type="http://schemas.openxmlformats.org/officeDocument/2006/relationships/image" Target="../media/image12.jpg"/><Relationship Id="rId7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/>
        </p:nvSpPr>
        <p:spPr>
          <a:xfrm>
            <a:off x="3462177" y="5981446"/>
            <a:ext cx="2747575" cy="436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19/04/2024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5487757" y="5862497"/>
            <a:ext cx="9309292" cy="33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Natasha Mosley &amp; Rafael Gota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2048406" y="2068173"/>
            <a:ext cx="8083637" cy="911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História do Brasil</a:t>
            </a:r>
            <a:endParaRPr/>
          </a:p>
        </p:txBody>
      </p:sp>
      <p:sp>
        <p:nvSpPr>
          <p:cNvPr id="82" name="Google Shape;82;p1"/>
          <p:cNvSpPr txBox="1"/>
          <p:nvPr/>
        </p:nvSpPr>
        <p:spPr>
          <a:xfrm>
            <a:off x="3053626" y="5867213"/>
            <a:ext cx="26054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27/10/2025</a:t>
            </a:r>
            <a:endParaRPr/>
          </a:p>
        </p:txBody>
      </p:sp>
      <p:sp>
        <p:nvSpPr>
          <p:cNvPr id="83" name="Google Shape;83;p1"/>
          <p:cNvSpPr txBox="1"/>
          <p:nvPr/>
        </p:nvSpPr>
        <p:spPr>
          <a:xfrm>
            <a:off x="464582" y="3796693"/>
            <a:ext cx="10816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Aula 27 - </a:t>
            </a:r>
            <a:r>
              <a:rPr b="1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Abertura política e redemocratização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424721" y="1099278"/>
            <a:ext cx="1150495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Revogação do AI 05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428292" y="2322506"/>
            <a:ext cx="5773165" cy="664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Revogado pelo presidente Geisel, marcou o fim da censura prévia  e do período mais repressivo da Ditadura Militar, </a:t>
            </a: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da derrota da Linha Dura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Internamente, a cúpula militar já compreendia que o governo deveria retornar aos civis, a partir de agora irão garantir que esse </a:t>
            </a: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processo seja gradativo e seguro 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os agentes públicos militares. 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6340" y="2324979"/>
            <a:ext cx="5112058" cy="432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1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 txBox="1"/>
          <p:nvPr/>
        </p:nvSpPr>
        <p:spPr>
          <a:xfrm>
            <a:off x="424721" y="1099278"/>
            <a:ext cx="1150495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 Figueiredo (1979 - 1985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428292" y="2322506"/>
            <a:ext cx="5773165" cy="664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Chega ao poder afirmando que seu objetivo era o retorno da democracia e “</a:t>
            </a: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quem for contra eu prendo e arrebento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”, dando o tom da reabertura sob controle militar.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Economia: 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Forte pressão popular por reformas econômicas de combate a inflação, pobreza, baixos salários e acusações de corrupção. 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o&#10;&#10;O conteúdo gerado por IA pode estar incorreto."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6080" y="2444273"/>
            <a:ext cx="237172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bertura lenta gradual e segura" id="171" name="Google Shape;1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1722" y="2440619"/>
            <a:ext cx="24574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2"/>
          <p:cNvSpPr txBox="1"/>
          <p:nvPr/>
        </p:nvSpPr>
        <p:spPr>
          <a:xfrm>
            <a:off x="424721" y="1099278"/>
            <a:ext cx="1150495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Greve dos operários de 1979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2"/>
          <p:cNvSpPr txBox="1"/>
          <p:nvPr/>
        </p:nvSpPr>
        <p:spPr>
          <a:xfrm>
            <a:off x="428292" y="2322506"/>
            <a:ext cx="11506660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Mostrando o poder de mobilização e desafiando a Ditadura Militar, o Movimento Operário Paulista parou a </a:t>
            </a: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região mais industrializada do estado, o ABC. 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Durante meses mais de 200 mil operários cruzaram os braços contra o arrocho salarial e a falta de democracia no país. Com apoio da Igreja local, de artistas e intelectuais, os operários rejeitaram a proposta dos empresários e conseguiram um aumento de 63% de seu salário. Na liderança do movimento e do Sindicato de Metalúrgicos, estava Luiz Inácio da Silva, futuro presidente brasileiro.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 em preto e branco de multidão de pessoas&#10;&#10;O conteúdo gerado por IA pode estar incorreto."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15" y="1034901"/>
            <a:ext cx="4607140" cy="2877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85" name="Google Shape;1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0423" y="1028654"/>
            <a:ext cx="4970107" cy="2884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reves abc 1979" id="186" name="Google Shape;1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2810" y="4036705"/>
            <a:ext cx="4602979" cy="2587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 preta e branca de pessoas na frente de multidão&#10;&#10;O conteúdo gerado por IA pode estar incorreto." id="187" name="Google Shape;1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70422" y="4035686"/>
            <a:ext cx="4970108" cy="258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424721" y="1099278"/>
            <a:ext cx="1150495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da Anistia 1979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428292" y="2316261"/>
            <a:ext cx="4642658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Anistiava (perdoava) eventuais </a:t>
            </a: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presos políticos e contrários a Ditadura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com exceção dos envolvidos em lutas armadas e terrorismo. Além disso, também </a:t>
            </a: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perdoava os militares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cometeram tortura e assassinatos.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196" name="Google Shape;1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4617" y="2309813"/>
            <a:ext cx="3431028" cy="2275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o branco sobre fundo preto&#10;&#10;O conteúdo gerado por IA pode estar incorreto." id="197" name="Google Shape;1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6010" y="2322617"/>
            <a:ext cx="3152618" cy="4554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ei da anistia" id="198" name="Google Shape;1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5807" y="4612053"/>
            <a:ext cx="3501140" cy="220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424721" y="1099278"/>
            <a:ext cx="1150495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 Partidária de 1979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428292" y="2322506"/>
            <a:ext cx="5479608" cy="7602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Definição: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retorno do pluripartidarismo. ARENA, partido do governo, passou a se chamar PDS (depois PFL e atual DEM), o MDB se tornou o PMDB. Outros partidos foram fundados, como o PP, PDT, PTB, PT. Em 82, 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ocorreram as primeiras eleições diretas para governadores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além de 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disputadas para prefeituras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e câmara do Senado/Deputados. Nestas, os partidos de oposição venceram em boa parte dos estados, mostrando o </a:t>
            </a: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crescente descontentamento popular com a Ditadura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reforma partidaria 1979" id="207" name="Google Shape;2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9196" y="1884125"/>
            <a:ext cx="5721657" cy="4960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424721" y="1099278"/>
            <a:ext cx="1150495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Movimentos Diretas Já (1983 – 1984)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428292" y="2322506"/>
            <a:ext cx="5405870" cy="775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partir da 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Emenda Dante de Oliveira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forma-se um forte movimento popular que tinha como objetivo a volta das eleições diretas para presidente da República. Os protestos mobilizaram milhares de pessoas em várias capitais. Participaram ex exilados, políticos, figuras públicas, estudantes, operários, jogadores de futebol e contava com apoio de quase 80% da população.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57BB8A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https://www.youtube.com/watch?v=xlkeZqPpb-U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m para Diretas Já Lula e FHC" id="216" name="Google Shape;2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232" y="2323007"/>
            <a:ext cx="3217509" cy="1888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ovimento pelas Diretas JÃ¡" id="217" name="Google Shape;2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324" y="4362635"/>
            <a:ext cx="33432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218" name="Google Shape;21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29346" y="2319799"/>
            <a:ext cx="2403074" cy="2018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tas Já: Comício na Candelária ganhou peso histórico - 09/04/2024 -  Poder - Folha" id="219" name="Google Shape;21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32455" y="3319970"/>
            <a:ext cx="327089" cy="218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tas Já: Comício na Candelária ganhou peso histórico - 09/04/2024 -  Poder - Folha" id="220" name="Google Shape;22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32455" y="3319970"/>
            <a:ext cx="327089" cy="218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tas Já: Comício na Candelária ganhou peso histórico - 09/04/2024 -  Poder - Folha" id="221" name="Google Shape;22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5740" y="4393707"/>
            <a:ext cx="2365900" cy="2413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424721" y="1099278"/>
            <a:ext cx="1150495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volta dos civis ao poder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428292" y="2322506"/>
            <a:ext cx="11331714" cy="6278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Mesmo com pressão popular, os militares </a:t>
            </a: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rejeitam a emenda Dante de Oliveira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 elegem mais um presidente de forma indireta. Tancredo Neves, do PMDB, foi o escolhido, como seu vice, José Sarney, que durante anos esteve na ARENA (partido da Ditadura).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Entusiasmo e tristeza: 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após grande euforia que tomou o povo brasileiro com o fim do regime militar, é anunciada a </a:t>
            </a: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morte de Tancredo antes mesmo 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</a:t>
            </a: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sua posse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385723" y="1174231"/>
            <a:ext cx="11298785" cy="643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“É preciso dizer que o que ocorreu comigo não é exceção, é regra. Raros os presos políticos brasileiros que não sofreram torturas. Muitos, como Schael Schreiber e Virgílio Gomes da Silva, morreram na sala de torturas. Outros ficaram surdos, estéreis ou com outros defeitos físicos.”</a:t>
            </a:r>
            <a:endParaRPr/>
          </a:p>
          <a:p>
            <a:pPr indent="-101600" lvl="0" marL="2286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partir desse trecho do depoimento de frei Tito de Alencar, escrito na prisão, em 1970, assinale a alternativa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CORRETA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sobre a situação dos direitos humanos no decorrer da ditadura instalada no Brasil em 1964.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Os governos estabelecidos depois de 1964 conseguiram provar que os que morreram na prisão já estavam doentes e não aceitavam o tratamento médico oferecido.  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A tortura realizada nas delegacias de polícia era uma exceção, na medida em que havia a publicação de reportagens na imprensa com o objetivo de defender os direitos humanos.  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A tortura de presos começou a ser utilizada no Brasil a partir de 1972 e foi abolida com o movimento em torno da Anistia em 1979, em sintonia com os movimentos pelos direitos humanos.  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A coerção em torno dos meios de comunicação, prisão e a tortura em presos políticos eram meios utilizados pelo regime de 1964 para reprimir movimentos e opiniões divergentes da ideologia oficial.  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A repressão aos meios de comunicação se realizou a partir do Governo do Presidente Geisel, momento em que se inaugura a prática da tortura para obter depoimentos de subversivos.  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424721" y="1099278"/>
            <a:ext cx="1150495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GABARITO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36119" y="2290100"/>
            <a:ext cx="11190078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Letra D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uso da tortura, censura e coerção/vigilância não foi uma exceção, foi um método praticado ao longo de todo o período da Ditadura Militar, o auge foi durante o AI 05, todavia, desde 1964 e parte da Abertura Política essas práticas ocorreram. 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424721" y="1099278"/>
            <a:ext cx="1150495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436119" y="2290100"/>
            <a:ext cx="11190078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Compreender as características do processo de abertura política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Identificar os motivos econômicos atrelados a ele 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Identificar os principais movimentos populares de pressão contra a Ditadura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Compreender o que foi e as consequências do movimento de Diretas Já. </a:t>
            </a:r>
            <a:endParaRPr/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424721" y="1099278"/>
            <a:ext cx="1150495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Crise do Milagre econômico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441935" y="2261017"/>
            <a:ext cx="5652492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Crise do Petróleo (1973):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aumento de 400% do preço do barril de petróleo em função de sanções da OPEP ao Ocidente (por terem apoiado Israel em guerras contra países árabes), o que criou uma crise global </a:t>
            </a:r>
            <a:r>
              <a:rPr b="1"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diminuindo a oferta de recursos financeiros e aumentando os juros de bancos americanos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rise do petroleo dÃ©cada de 70"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464" y="2263569"/>
            <a:ext cx="2739593" cy="3488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rise do petroleo dÃ©cada de 70" id="116" name="Google Shape;1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74758" y="2263569"/>
            <a:ext cx="2544476" cy="3482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424721" y="1099278"/>
            <a:ext cx="1150495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PIB x Inflação X Dívida Externa X Desigualdade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434537" y="2290609"/>
            <a:ext cx="5053250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foram os resultados de longo prazo do Milagre econômico?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“Vamos aumentar o bolo e depois dividir” (Delfin Neto, Ministro da Fazenda 1968).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istograma&#10;&#10;O conteúdo gerado por IA pode estar incorreto."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2690" y="2260158"/>
            <a:ext cx="6410325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424721" y="1099278"/>
            <a:ext cx="1150495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Abertura “lenta, gradual e segura”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428292" y="2300312"/>
            <a:ext cx="6835028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Governo Geisel e Figueiredo: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Retorno da linha castelista ao poder, com objetivo de devolver o poder aos civis de forma gradativa. Este fato, reflete a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perda eleitoral nas eleições de 74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 acusações de corrupção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crise pós milagre econômico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abertura lenta gradual e segura"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4810" y="1933652"/>
            <a:ext cx="3084382" cy="4539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424721" y="1099278"/>
            <a:ext cx="1150495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Eleições de 1974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ornal com texto preto sobre fundo branco&#10;&#10;O conteúdo gerado por IA pode estar incorreto."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656" y="2480950"/>
            <a:ext cx="5551687" cy="3398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 em preto e branco de uma placa&#10;&#10;O conteúdo gerado por IA pode estar incorreto." id="143" name="Google Shape;1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539" y="2481309"/>
            <a:ext cx="5208417" cy="3389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/>
        </p:nvSpPr>
        <p:spPr>
          <a:xfrm>
            <a:off x="251870" y="980321"/>
            <a:ext cx="11684531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362262" y="2323475"/>
            <a:ext cx="11542426" cy="408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424721" y="1099278"/>
            <a:ext cx="1150495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Reação da Linha Dura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428292" y="2315108"/>
            <a:ext cx="7249319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Morte do jornalista Vladimir Herzog e do operário Manuel Fiel Filho, no DOI CODI.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Lei Falcão (1976): 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Limitação da propaganda política em meios de comunicação, diminuindo a comunicação do MDB e população. 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Fechamento do Congresso e lançamento do Pacote de Abril (1977): 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objetivo de limitar o avanço do MDB oposicionista com a criação do cargo de Senador Biônico (1/3 do Congresso).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abertura lenta gradual e segura" id="152" name="Google Shape;15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8166" y="1931356"/>
            <a:ext cx="3133725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2023-12-15T15:07:34Z</dcterms:created>
  <dc:creator>Rayana Martins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2023-12-15T15:55:05Z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8b4c9726-d91b-4efe-a71c-df152790c8ec</vt:lpwstr>
  </property>
  <property fmtid="{D5CDD505-2E9C-101B-9397-08002B2CF9AE}" pid="7" name="MSIP_Label_defa4170-0d19-0005-0004-bc88714345d2_ActionId">
    <vt:lpwstr>0b2fb667-98d4-44ec-a787-13f7e68e9634</vt:lpwstr>
  </property>
  <property fmtid="{D5CDD505-2E9C-101B-9397-08002B2CF9AE}" pid="8" name="MSIP_Label_defa4170-0d19-0005-0004-bc88714345d2_ContentBits">
    <vt:lpwstr>0</vt:lpwstr>
  </property>
</Properties>
</file>