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orient="horz" pos="1275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3964E-3A8F-4988-8A7E-4158AC543107}" v="6" dt="2026-03-11T17:05:45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845"/>
        <p:guide pos="665"/>
        <p:guide pos="7106"/>
        <p:guide orient="horz" pos="1275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lara" userId="c399a335d18947a4" providerId="LiveId" clId="{346D4DD7-4CBB-4220-8F04-2FB02223C149}"/>
    <pc:docChg chg="modSld">
      <pc:chgData name="Maria Clara" userId="c399a335d18947a4" providerId="LiveId" clId="{346D4DD7-4CBB-4220-8F04-2FB02223C149}" dt="2026-03-11T17:14:58.290" v="18" actId="1076"/>
      <pc:docMkLst>
        <pc:docMk/>
      </pc:docMkLst>
      <pc:sldChg chg="modSp mod">
        <pc:chgData name="Maria Clara" userId="c399a335d18947a4" providerId="LiveId" clId="{346D4DD7-4CBB-4220-8F04-2FB02223C149}" dt="2026-03-10T21:35:17.774" v="0" actId="1076"/>
        <pc:sldMkLst>
          <pc:docMk/>
          <pc:sldMk cId="4287699406" sldId="259"/>
        </pc:sldMkLst>
        <pc:spChg chg="mod">
          <ac:chgData name="Maria Clara" userId="c399a335d18947a4" providerId="LiveId" clId="{346D4DD7-4CBB-4220-8F04-2FB02223C149}" dt="2026-03-10T21:35:17.774" v="0" actId="1076"/>
          <ac:spMkLst>
            <pc:docMk/>
            <pc:sldMk cId="4287699406" sldId="259"/>
            <ac:spMk id="2" creationId="{9B839646-A411-F0EC-C47B-4E06C5472DEE}"/>
          </ac:spMkLst>
        </pc:spChg>
      </pc:sldChg>
      <pc:sldChg chg="modSp mod">
        <pc:chgData name="Maria Clara" userId="c399a335d18947a4" providerId="LiveId" clId="{346D4DD7-4CBB-4220-8F04-2FB02223C149}" dt="2026-03-10T21:35:46.374" v="2" actId="1076"/>
        <pc:sldMkLst>
          <pc:docMk/>
          <pc:sldMk cId="2013954813" sldId="260"/>
        </pc:sldMkLst>
        <pc:spChg chg="mod">
          <ac:chgData name="Maria Clara" userId="c399a335d18947a4" providerId="LiveId" clId="{346D4DD7-4CBB-4220-8F04-2FB02223C149}" dt="2026-03-10T21:35:46.374" v="2" actId="1076"/>
          <ac:spMkLst>
            <pc:docMk/>
            <pc:sldMk cId="2013954813" sldId="260"/>
            <ac:spMk id="2" creationId="{9C13C7D2-F7C4-2A52-2DB7-6061BC69540B}"/>
          </ac:spMkLst>
        </pc:spChg>
      </pc:sldChg>
      <pc:sldChg chg="modSp mod">
        <pc:chgData name="Maria Clara" userId="c399a335d18947a4" providerId="LiveId" clId="{346D4DD7-4CBB-4220-8F04-2FB02223C149}" dt="2026-03-11T17:14:58.290" v="18" actId="1076"/>
        <pc:sldMkLst>
          <pc:docMk/>
          <pc:sldMk cId="3273765333" sldId="262"/>
        </pc:sldMkLst>
        <pc:spChg chg="mod">
          <ac:chgData name="Maria Clara" userId="c399a335d18947a4" providerId="LiveId" clId="{346D4DD7-4CBB-4220-8F04-2FB02223C149}" dt="2026-03-11T17:14:58.290" v="18" actId="1076"/>
          <ac:spMkLst>
            <pc:docMk/>
            <pc:sldMk cId="3273765333" sldId="262"/>
            <ac:spMk id="2" creationId="{1304637B-4D17-DB1E-E6DA-6AD1A59A9FB3}"/>
          </ac:spMkLst>
        </pc:spChg>
      </pc:sldChg>
      <pc:sldChg chg="modSp mod">
        <pc:chgData name="Maria Clara" userId="c399a335d18947a4" providerId="LiveId" clId="{346D4DD7-4CBB-4220-8F04-2FB02223C149}" dt="2026-03-10T22:09:12.770" v="4" actId="207"/>
        <pc:sldMkLst>
          <pc:docMk/>
          <pc:sldMk cId="3057381460" sldId="263"/>
        </pc:sldMkLst>
        <pc:spChg chg="mod">
          <ac:chgData name="Maria Clara" userId="c399a335d18947a4" providerId="LiveId" clId="{346D4DD7-4CBB-4220-8F04-2FB02223C149}" dt="2026-03-10T22:09:12.770" v="4" actId="207"/>
          <ac:spMkLst>
            <pc:docMk/>
            <pc:sldMk cId="3057381460" sldId="263"/>
            <ac:spMk id="3" creationId="{4D79820A-7C08-58DB-121F-8FB0D89CA460}"/>
          </ac:spMkLst>
        </pc:spChg>
      </pc:sldChg>
      <pc:sldChg chg="modSp mod">
        <pc:chgData name="Maria Clara" userId="c399a335d18947a4" providerId="LiveId" clId="{346D4DD7-4CBB-4220-8F04-2FB02223C149}" dt="2026-03-10T22:10:15.999" v="5" actId="207"/>
        <pc:sldMkLst>
          <pc:docMk/>
          <pc:sldMk cId="2791111845" sldId="264"/>
        </pc:sldMkLst>
        <pc:spChg chg="mod">
          <ac:chgData name="Maria Clara" userId="c399a335d18947a4" providerId="LiveId" clId="{346D4DD7-4CBB-4220-8F04-2FB02223C149}" dt="2026-03-10T22:10:15.999" v="5" actId="207"/>
          <ac:spMkLst>
            <pc:docMk/>
            <pc:sldMk cId="2791111845" sldId="264"/>
            <ac:spMk id="4" creationId="{426103C1-C4DC-4AAA-F317-AC3C0A14BC7A}"/>
          </ac:spMkLst>
        </pc:spChg>
      </pc:sldChg>
      <pc:sldChg chg="modSp mod">
        <pc:chgData name="Maria Clara" userId="c399a335d18947a4" providerId="LiveId" clId="{346D4DD7-4CBB-4220-8F04-2FB02223C149}" dt="2026-03-10T22:10:51.070" v="6" actId="1076"/>
        <pc:sldMkLst>
          <pc:docMk/>
          <pc:sldMk cId="470275804" sldId="265"/>
        </pc:sldMkLst>
        <pc:spChg chg="mod">
          <ac:chgData name="Maria Clara" userId="c399a335d18947a4" providerId="LiveId" clId="{346D4DD7-4CBB-4220-8F04-2FB02223C149}" dt="2026-03-10T22:10:51.070" v="6" actId="1076"/>
          <ac:spMkLst>
            <pc:docMk/>
            <pc:sldMk cId="470275804" sldId="265"/>
            <ac:spMk id="4" creationId="{7EFBA6B6-87AE-1304-BC9D-C5EF95BD8C1F}"/>
          </ac:spMkLst>
        </pc:spChg>
      </pc:sldChg>
      <pc:sldChg chg="addSp modSp mod">
        <pc:chgData name="Maria Clara" userId="c399a335d18947a4" providerId="LiveId" clId="{346D4DD7-4CBB-4220-8F04-2FB02223C149}" dt="2026-03-11T17:05:45.434" v="17" actId="1076"/>
        <pc:sldMkLst>
          <pc:docMk/>
          <pc:sldMk cId="3788069629" sldId="266"/>
        </pc:sldMkLst>
        <pc:picChg chg="add mod">
          <ac:chgData name="Maria Clara" userId="c399a335d18947a4" providerId="LiveId" clId="{346D4DD7-4CBB-4220-8F04-2FB02223C149}" dt="2026-03-11T17:05:39.595" v="16" actId="14100"/>
          <ac:picMkLst>
            <pc:docMk/>
            <pc:sldMk cId="3788069629" sldId="266"/>
            <ac:picMk id="6" creationId="{F8B29161-D003-762C-46F0-8C62EA7EB4CE}"/>
          </ac:picMkLst>
        </pc:picChg>
        <pc:picChg chg="add mod">
          <ac:chgData name="Maria Clara" userId="c399a335d18947a4" providerId="LiveId" clId="{346D4DD7-4CBB-4220-8F04-2FB02223C149}" dt="2026-03-11T17:05:45.434" v="17" actId="1076"/>
          <ac:picMkLst>
            <pc:docMk/>
            <pc:sldMk cId="3788069629" sldId="266"/>
            <ac:picMk id="1026" creationId="{7BCC6529-4FFE-86F4-39B8-E3298658A10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70EA05D1-8808-8B42-C23B-911A6C00D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6C66A0B5-10F4-DFF5-3649-7E7B4892435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32" y="220924"/>
            <a:ext cx="3101043" cy="14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3CB74-86F1-9765-93F1-36CB7F2A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C6A6F3-CD9B-2B31-E9DA-3F2AF1F5B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12AD61-82BB-84BF-4A61-9BE8CAF0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30C73C-242A-F2ED-BFAC-E8C3F644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CC9125-85AA-DC23-5AD9-F7E8D033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9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E2A1B8-F377-7ECE-55EC-E3167FB21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3E1597-3454-F147-2576-4ADF57814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FFBE76-51E7-F6DC-CF52-EF192D38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358D44-DCA6-737A-D0AC-73481FDB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C87E4-8C02-99EA-8FA1-BD8D551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90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71600079-E9D4-9E90-9F58-F69664685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9" b="55425"/>
          <a:stretch/>
        </p:blipFill>
        <p:spPr>
          <a:xfrm>
            <a:off x="0" y="0"/>
            <a:ext cx="12192000" cy="874799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8A83CA3-4505-6428-0CCF-DC4262796D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90" y="112037"/>
            <a:ext cx="1801950" cy="641988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9C668E92-6D16-1E35-2271-8FD19154E118}"/>
              </a:ext>
            </a:extLst>
          </p:cNvPr>
          <p:cNvSpPr txBox="1"/>
          <p:nvPr userDrawn="1"/>
        </p:nvSpPr>
        <p:spPr>
          <a:xfrm>
            <a:off x="9184229" y="248168"/>
            <a:ext cx="2197787" cy="4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chemeClr val="bg1"/>
                </a:solidFill>
                <a:latin typeface="Museo Slab 300" panose="02000000000000000000" pitchFamily="50" charset="0"/>
              </a:rPr>
              <a:t>QUÍMICA</a:t>
            </a:r>
          </a:p>
        </p:txBody>
      </p:sp>
    </p:spTree>
    <p:extLst>
      <p:ext uri="{BB962C8B-B14F-4D97-AF65-F5344CB8AC3E}">
        <p14:creationId xmlns:p14="http://schemas.microsoft.com/office/powerpoint/2010/main" val="348221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pos="6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B460-266C-7167-8E48-A38CB7BB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80E347-189F-A876-17E9-DC1505FDE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61DF95-BB7A-0BB1-1A0D-6E0E888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6896A9-2E4C-D133-FAAB-B6D07811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F0A6A2-9ED1-00EF-A2A1-B3422924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86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83D10-1770-007A-00FF-03059719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1CCA5-29B6-03B8-92DA-C767C0DD6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2F102E-0A6A-BA41-B7EA-9268A5C66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3EBB2D-4781-3192-97B1-DFD118A2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2A49AA-E6D4-4C9B-423E-2E0E59C8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07FDC9-0418-6E90-5FDE-27F0AB77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1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EB283-F3B1-31F8-28AC-80B62B09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C26C3C-9977-E5FD-48D5-DCBA5BD7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CF35D8-12A8-2C61-7415-C8987195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A02866-F278-A65B-F599-0DF7B8197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971E21-8781-713E-3FFE-2A8D72886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D35FBC-63DE-7C2C-40DF-9F7F5FED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65E5A9-32C1-F3D5-79D5-AF110132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1953B8-72A6-F3E1-D1DF-FE5AF06B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0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19963-25E2-C25E-F1D9-E5BB150A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BFA7F0-1531-B48D-9F2A-3AE1212F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954F78-C1BF-0641-9D17-96C1022E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1A4B0E-A1F6-63FC-11C4-05D36B33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D49CB9-85DD-BBAC-37AD-4251D5DC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1305F4-47A1-C85D-D017-F9FDCDDB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121295-5BC5-2EA9-06A6-F5D1BEB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94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5C2F1-9D35-C849-ABD1-79460823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0A88C-5DFB-0B58-E48C-9C4064F4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06AD99-A004-6F08-D00C-AAE83375A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D2A012-DAEB-890D-17C4-981A9F36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AA1764-AE68-A3E1-3A4A-84D1D5C4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BE7D38-6B6D-1DDB-FDE0-7E78D5AC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1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C65D-CBE4-BE1A-F2FC-E5ED911C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83AC3D-110F-296A-93AC-4FDA038EB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EF93DD-131C-26BF-4C51-414FF3C2C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F13B1C-A347-4757-30C5-6880D723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D62321-859C-5E68-A4A7-524A0BEC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A1EFB5-0182-AAFF-D62F-41665C05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5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1E1732-E980-70C9-DE59-FA5FFF0C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D4B9A7-C483-03FF-4DF7-83666A3C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4D0100-94DB-4558-8C62-C99933F9B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03B5-4E6A-4952-940A-4D32B86DC83C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22FB1A-CDE7-137C-DB50-0357EAD82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AD7C51-8545-7B6C-CFC3-4A69CF06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2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2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C7F9CC59-552F-A646-57D6-6C031FCD28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62177" y="5981446"/>
            <a:ext cx="2747575" cy="436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schemeClr val="bg1"/>
                </a:solidFill>
                <a:latin typeface="Museo Slab 300" panose="02000000000000000000" pitchFamily="50" charset="0"/>
              </a:rPr>
              <a:t>2026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2274277-A807-8CDC-7094-D32697142B09}"/>
              </a:ext>
            </a:extLst>
          </p:cNvPr>
          <p:cNvSpPr txBox="1">
            <a:spLocks/>
          </p:cNvSpPr>
          <p:nvPr/>
        </p:nvSpPr>
        <p:spPr>
          <a:xfrm>
            <a:off x="3485510" y="4813948"/>
            <a:ext cx="4162199" cy="58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1"/>
                </a:solidFill>
                <a:latin typeface="Museo Slab 500" panose="02000000000000000000" pitchFamily="50" charset="0"/>
              </a:rPr>
              <a:t>Estrutura Atômica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05DCC52-5E73-7ADC-C76F-A6EB31E5B864}"/>
              </a:ext>
            </a:extLst>
          </p:cNvPr>
          <p:cNvSpPr txBox="1">
            <a:spLocks/>
          </p:cNvSpPr>
          <p:nvPr/>
        </p:nvSpPr>
        <p:spPr>
          <a:xfrm>
            <a:off x="3428632" y="2989078"/>
            <a:ext cx="8083637" cy="911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" dirty="0">
                <a:solidFill>
                  <a:schemeClr val="bg1"/>
                </a:solidFill>
                <a:latin typeface="Museo Slab 300" panose="02000000000000000000" pitchFamily="50" charset="0"/>
              </a:rPr>
              <a:t>QUÍMICA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0ECF941-2A14-7376-E822-5B58DCC9C498}"/>
              </a:ext>
            </a:extLst>
          </p:cNvPr>
          <p:cNvSpPr txBox="1">
            <a:spLocks/>
          </p:cNvSpPr>
          <p:nvPr/>
        </p:nvSpPr>
        <p:spPr>
          <a:xfrm>
            <a:off x="3485510" y="3868922"/>
            <a:ext cx="8083638" cy="58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1"/>
                </a:solidFill>
                <a:latin typeface="Museo Slab 300" panose="02000000000000000000" pitchFamily="50" charset="0"/>
              </a:rPr>
              <a:t>Maria Clara</a:t>
            </a:r>
          </a:p>
        </p:txBody>
      </p:sp>
    </p:spTree>
    <p:extLst>
      <p:ext uri="{BB962C8B-B14F-4D97-AF65-F5344CB8AC3E}">
        <p14:creationId xmlns:p14="http://schemas.microsoft.com/office/powerpoint/2010/main" val="8149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42C84C-18F3-D9A2-44BA-C90CF95653E0}"/>
              </a:ext>
            </a:extLst>
          </p:cNvPr>
          <p:cNvSpPr txBox="1"/>
          <p:nvPr/>
        </p:nvSpPr>
        <p:spPr>
          <a:xfrm>
            <a:off x="3962275" y="1041205"/>
            <a:ext cx="426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MODELO DE THOMSON</a:t>
            </a:r>
          </a:p>
        </p:txBody>
      </p:sp>
      <p:pic>
        <p:nvPicPr>
          <p:cNvPr id="7170" name="Picture 2" descr="Ricotta pudding with raisins - delicious and very easy to make # 104 -  YouTube">
            <a:extLst>
              <a:ext uri="{FF2B5EF4-FFF2-40B4-BE49-F238E27FC236}">
                <a16:creationId xmlns:a16="http://schemas.microsoft.com/office/drawing/2014/main" id="{8A185197-3684-5D14-132E-D1387E80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2" y="2553088"/>
            <a:ext cx="5347479" cy="30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B329995-07D3-0806-92AC-863C8E0F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04" y="2280494"/>
            <a:ext cx="2439907" cy="38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2DFA12C-5BC8-8E52-D758-6FBA964AF88F}"/>
              </a:ext>
            </a:extLst>
          </p:cNvPr>
          <p:cNvSpPr txBox="1"/>
          <p:nvPr/>
        </p:nvSpPr>
        <p:spPr>
          <a:xfrm>
            <a:off x="5440239" y="179714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1898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664EC9-12AF-45C9-07C6-D7ADF77B15BD}"/>
              </a:ext>
            </a:extLst>
          </p:cNvPr>
          <p:cNvSpPr txBox="1"/>
          <p:nvPr/>
        </p:nvSpPr>
        <p:spPr>
          <a:xfrm>
            <a:off x="4682793" y="6107698"/>
            <a:ext cx="243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J. J. Thomson</a:t>
            </a:r>
          </a:p>
        </p:txBody>
      </p:sp>
      <p:pic>
        <p:nvPicPr>
          <p:cNvPr id="1026" name="Picture 2" descr="Mini Panetone de frutas cristalizadas Natal com Bauducco 80g">
            <a:extLst>
              <a:ext uri="{FF2B5EF4-FFF2-40B4-BE49-F238E27FC236}">
                <a16:creationId xmlns:a16="http://schemas.microsoft.com/office/drawing/2014/main" id="{7BCC6529-4FFE-86F4-39B8-E3298658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04" y="3796004"/>
            <a:ext cx="3061996" cy="30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8B29161-D003-762C-46F0-8C62EA7EB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974" y="1442774"/>
            <a:ext cx="3848414" cy="40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6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CAC8116-4F69-F9A4-BBE9-329429E23C46}"/>
              </a:ext>
            </a:extLst>
          </p:cNvPr>
          <p:cNvSpPr txBox="1"/>
          <p:nvPr/>
        </p:nvSpPr>
        <p:spPr>
          <a:xfrm>
            <a:off x="3962275" y="1123497"/>
            <a:ext cx="426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MODELO DE THOMSON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A2A2939-4924-CA1B-B948-6439644DAA15}"/>
              </a:ext>
            </a:extLst>
          </p:cNvPr>
          <p:cNvSpPr txBox="1"/>
          <p:nvPr/>
        </p:nvSpPr>
        <p:spPr>
          <a:xfrm>
            <a:off x="4762500" y="1888556"/>
            <a:ext cx="73968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Seu modelo ficou conhecido como pudim de passas;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Descoberta do elétron através dos seus experimentos com tubos catódicos;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átomo é eletricamente neutro;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elétrons fixam-se em uma superfície carregada positivamente;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Existe uma repulsão entre os elétrons distribuídos nos átomos.</a:t>
            </a:r>
          </a:p>
        </p:txBody>
      </p:sp>
      <p:pic>
        <p:nvPicPr>
          <p:cNvPr id="9218" name="Picture 2" descr="Modelo Atômico de Thomson - Química Enem | Educa Mais Brasil">
            <a:extLst>
              <a:ext uri="{FF2B5EF4-FFF2-40B4-BE49-F238E27FC236}">
                <a16:creationId xmlns:a16="http://schemas.microsoft.com/office/drawing/2014/main" id="{EC07C374-548D-B1E1-A6F7-440B2E21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37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9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4CCA71-18A7-0426-BEB9-69DA9BD680CC}"/>
              </a:ext>
            </a:extLst>
          </p:cNvPr>
          <p:cNvSpPr txBox="1"/>
          <p:nvPr/>
        </p:nvSpPr>
        <p:spPr>
          <a:xfrm>
            <a:off x="3749043" y="1044876"/>
            <a:ext cx="4693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MODELO DE RUTHEFORD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2FED72-67E8-7DD3-E449-EE0B1EA926A9}"/>
              </a:ext>
            </a:extLst>
          </p:cNvPr>
          <p:cNvSpPr txBox="1"/>
          <p:nvPr/>
        </p:nvSpPr>
        <p:spPr>
          <a:xfrm>
            <a:off x="4298400" y="2255902"/>
            <a:ext cx="61094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átomos apresenta uma região central com alta concentração de carga positiva;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massa de um átomo se concentra na sua região central;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elétrons são mais leves e se localizam ao redor do núcleo, região que contém muitos espaços vazios;</a:t>
            </a:r>
          </a:p>
          <a:p>
            <a:endParaRPr lang="pt-BR" dirty="0"/>
          </a:p>
        </p:txBody>
      </p:sp>
      <p:pic>
        <p:nvPicPr>
          <p:cNvPr id="10242" name="Picture 2" descr="Ernest Rutherford – Wikipédia, a enciclopédia livre">
            <a:extLst>
              <a:ext uri="{FF2B5EF4-FFF2-40B4-BE49-F238E27FC236}">
                <a16:creationId xmlns:a16="http://schemas.microsoft.com/office/drawing/2014/main" id="{055D3383-0B0F-3465-68FA-28219520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4" y="2256955"/>
            <a:ext cx="2894079" cy="388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109D81-42C9-5844-0CFF-2D9D073F0C23}"/>
              </a:ext>
            </a:extLst>
          </p:cNvPr>
          <p:cNvSpPr txBox="1"/>
          <p:nvPr/>
        </p:nvSpPr>
        <p:spPr>
          <a:xfrm>
            <a:off x="854964" y="6138490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Ernest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Rutheford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C91458-346B-645C-8522-4F277C0C4D5B}"/>
              </a:ext>
            </a:extLst>
          </p:cNvPr>
          <p:cNvSpPr txBox="1"/>
          <p:nvPr/>
        </p:nvSpPr>
        <p:spPr>
          <a:xfrm>
            <a:off x="1784154" y="1779335"/>
            <a:ext cx="103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1911</a:t>
            </a:r>
          </a:p>
        </p:txBody>
      </p:sp>
      <p:pic>
        <p:nvPicPr>
          <p:cNvPr id="10248" name="Picture 8" descr="Modelo atômico de Rutherford: qual é, resumo - Brasil Escola">
            <a:extLst>
              <a:ext uri="{FF2B5EF4-FFF2-40B4-BE49-F238E27FC236}">
                <a16:creationId xmlns:a16="http://schemas.microsoft.com/office/drawing/2014/main" id="{E1BB75C8-1B4D-F911-BB03-6D3B759E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28" y="4833257"/>
            <a:ext cx="2612572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1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A96F39-D856-FEAB-26E3-F41C77ABAF26}"/>
              </a:ext>
            </a:extLst>
          </p:cNvPr>
          <p:cNvSpPr txBox="1"/>
          <p:nvPr/>
        </p:nvSpPr>
        <p:spPr>
          <a:xfrm>
            <a:off x="3814070" y="984915"/>
            <a:ext cx="4713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MODELO DE RUTHEFORD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8F507E-86F2-CA82-C04C-F855EF68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77" y="1660205"/>
            <a:ext cx="9132736" cy="481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134BD51-F062-0835-0221-95C7B22DF630}"/>
              </a:ext>
            </a:extLst>
          </p:cNvPr>
          <p:cNvSpPr txBox="1"/>
          <p:nvPr/>
        </p:nvSpPr>
        <p:spPr>
          <a:xfrm>
            <a:off x="4058205" y="1109272"/>
            <a:ext cx="4713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MODELO DE RUTHEFORD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B95BC7-D719-DC92-F7FF-70804AD38B36}"/>
              </a:ext>
            </a:extLst>
          </p:cNvPr>
          <p:cNvSpPr txBox="1"/>
          <p:nvPr/>
        </p:nvSpPr>
        <p:spPr>
          <a:xfrm>
            <a:off x="5354365" y="2309441"/>
            <a:ext cx="683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partículas com carga elétrica emitem uma onda eletromagnética quando são aceleradas;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142F3F-BE41-35B5-7267-988B27AFB797}"/>
              </a:ext>
            </a:extLst>
          </p:cNvPr>
          <p:cNvSpPr txBox="1"/>
          <p:nvPr/>
        </p:nvSpPr>
        <p:spPr>
          <a:xfrm>
            <a:off x="5354365" y="3817387"/>
            <a:ext cx="7239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elétrons se movimentariam em direção ao núcleo. Se isso de fato acontecesse, os átomos seriam autodestrutivos.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353515A-2EC7-0D61-AFC4-A714769E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42" y="2084156"/>
            <a:ext cx="5065684" cy="38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047F8B0-DA6F-E5B9-47F0-975E4BFE31C4}"/>
              </a:ext>
            </a:extLst>
          </p:cNvPr>
          <p:cNvSpPr txBox="1"/>
          <p:nvPr/>
        </p:nvSpPr>
        <p:spPr>
          <a:xfrm>
            <a:off x="3312826" y="1543987"/>
            <a:ext cx="317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MODELO DE RUTHEFORD-BOHR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098C3A0-3D61-8966-E161-FB9021D65CC7}"/>
              </a:ext>
            </a:extLst>
          </p:cNvPr>
          <p:cNvSpPr txBox="1"/>
          <p:nvPr/>
        </p:nvSpPr>
        <p:spPr>
          <a:xfrm>
            <a:off x="2068643" y="2608289"/>
            <a:ext cx="354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Conhecido como modelo planetário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543ED4-8E17-B517-CFD9-63A8AFB10926}"/>
              </a:ext>
            </a:extLst>
          </p:cNvPr>
          <p:cNvSpPr txBox="1"/>
          <p:nvPr/>
        </p:nvSpPr>
        <p:spPr>
          <a:xfrm>
            <a:off x="2083633" y="3852472"/>
            <a:ext cx="546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Cargas negativas girando em torno do núcleo em órbitas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C0D413-ADC9-B2DA-7261-0502AFBA9BBB}"/>
              </a:ext>
            </a:extLst>
          </p:cNvPr>
          <p:cNvSpPr txBox="1"/>
          <p:nvPr/>
        </p:nvSpPr>
        <p:spPr>
          <a:xfrm>
            <a:off x="989351" y="4811842"/>
            <a:ext cx="1056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átomos é descontínuo e é formado por duas regiões: o núcleo e a eletrosfera. O núcleo é denso e tem carga positiva, ou seja, é constituído de prótons. A eletrosfera é uma grande região vazia onde os elétrons ficam girando ao redor do núcleo;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74F931-2111-23F5-86D8-9657DE38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51" y="898565"/>
            <a:ext cx="10568065" cy="595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E75D02-3115-15DA-317C-BF0894F8FA98}"/>
              </a:ext>
            </a:extLst>
          </p:cNvPr>
          <p:cNvSpPr txBox="1"/>
          <p:nvPr/>
        </p:nvSpPr>
        <p:spPr>
          <a:xfrm>
            <a:off x="3672590" y="1274164"/>
            <a:ext cx="317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MODELO DE RUTHEFORD-BORH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16AEDC-C09F-F2EE-E3B2-233E63877357}"/>
              </a:ext>
            </a:extLst>
          </p:cNvPr>
          <p:cNvSpPr txBox="1"/>
          <p:nvPr/>
        </p:nvSpPr>
        <p:spPr>
          <a:xfrm>
            <a:off x="1993692" y="2743200"/>
            <a:ext cx="395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Melhoramento do modelo de </a:t>
            </a:r>
            <a:r>
              <a:rPr lang="pt-BR" dirty="0" err="1"/>
              <a:t>Rutheford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C22346-313D-B55D-1D78-176961BCB078}"/>
              </a:ext>
            </a:extLst>
          </p:cNvPr>
          <p:cNvSpPr txBox="1"/>
          <p:nvPr/>
        </p:nvSpPr>
        <p:spPr>
          <a:xfrm>
            <a:off x="1888761" y="4002374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Ideia de camadas com níveis energéticos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A41A096-668C-C7B5-6479-78488509B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22" y="883358"/>
            <a:ext cx="10504944" cy="58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6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elos Atômicos: Mapa Mental Resumido | PDF">
            <a:extLst>
              <a:ext uri="{FF2B5EF4-FFF2-40B4-BE49-F238E27FC236}">
                <a16:creationId xmlns:a16="http://schemas.microsoft.com/office/drawing/2014/main" id="{A4D41F64-006F-07DE-0D26-B3E0C656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26" y="932621"/>
            <a:ext cx="8304245" cy="584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74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D71D389-BD00-CBD2-0858-52233CF4B574}"/>
              </a:ext>
            </a:extLst>
          </p:cNvPr>
          <p:cNvSpPr txBox="1"/>
          <p:nvPr/>
        </p:nvSpPr>
        <p:spPr>
          <a:xfrm>
            <a:off x="3725667" y="2921168"/>
            <a:ext cx="10403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QUESTÕES</a:t>
            </a:r>
          </a:p>
        </p:txBody>
      </p:sp>
    </p:spTree>
    <p:extLst>
      <p:ext uri="{BB962C8B-B14F-4D97-AF65-F5344CB8AC3E}">
        <p14:creationId xmlns:p14="http://schemas.microsoft.com/office/powerpoint/2010/main" val="306183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C67F6CC-3745-8DC5-45AF-90B23B7EAD55}"/>
              </a:ext>
            </a:extLst>
          </p:cNvPr>
          <p:cNvSpPr txBox="1"/>
          <p:nvPr/>
        </p:nvSpPr>
        <p:spPr>
          <a:xfrm>
            <a:off x="907121" y="1014587"/>
            <a:ext cx="108681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átomos possuem um núcleo denso e positivo, que representa a maior parte da massa do sistema e que, à sua volta, existem elétrons que descrevem órbitas circulares de acordo com o cálculo da constante de Planck (h). Vale lembrar que esses dados são postulados, pois, naquele momento, a física ainda estava no paradigma clássico, necessitando de uma mudança para um novo paradigma, o quântico. Com base nessa estrutura, pôde se estabelecer que as emissões em séries de espectros seriam em decorrência da mudança e dos movimentos de elétrons de camadas mais externas para mais internas, seguindo um conjunto de regras postuladas ao final de 1913. 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(Adaptado de Melzer et al. Encontro Nacional de Pesquisa em Educação em Ciências, 2009.) 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3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4242A75-0EAE-3CFF-8815-018BD65500F7}"/>
              </a:ext>
            </a:extLst>
          </p:cNvPr>
          <p:cNvSpPr txBox="1"/>
          <p:nvPr/>
        </p:nvSpPr>
        <p:spPr>
          <a:xfrm>
            <a:off x="1793650" y="1839219"/>
            <a:ext cx="8604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NOSSO TEMA GIRA EM TORNO DA </a:t>
            </a:r>
            <a:r>
              <a:rPr lang="pt-B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MATÉRIA </a:t>
            </a:r>
          </a:p>
        </p:txBody>
      </p:sp>
      <p:pic>
        <p:nvPicPr>
          <p:cNvPr id="2052" name="Picture 4" descr="gelo cubos desenho animado, transparente frio congelar Derretendo. 49694247  PNG">
            <a:extLst>
              <a:ext uri="{FF2B5EF4-FFF2-40B4-BE49-F238E27FC236}">
                <a16:creationId xmlns:a16="http://schemas.microsoft.com/office/drawing/2014/main" id="{FE9EB9A9-EF84-5BF6-DA62-FF625B05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36" y="4488024"/>
            <a:ext cx="2537926" cy="25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2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7EF7B71-B0AF-6923-8266-120C1B552742}"/>
              </a:ext>
            </a:extLst>
          </p:cNvPr>
          <p:cNvSpPr txBox="1"/>
          <p:nvPr/>
        </p:nvSpPr>
        <p:spPr>
          <a:xfrm>
            <a:off x="1235618" y="2861133"/>
            <a:ext cx="10283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De que modelo atômico o texto trata?</a:t>
            </a:r>
          </a:p>
        </p:txBody>
      </p:sp>
    </p:spTree>
    <p:extLst>
      <p:ext uri="{BB962C8B-B14F-4D97-AF65-F5344CB8AC3E}">
        <p14:creationId xmlns:p14="http://schemas.microsoft.com/office/powerpoint/2010/main" val="1203669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5D9B7E-8CB8-83FF-AD8B-B2CB167D8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59" y="1001396"/>
            <a:ext cx="10453136" cy="54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7E0571-2DFA-632D-A26A-5E5C4FD9DB28}"/>
              </a:ext>
            </a:extLst>
          </p:cNvPr>
          <p:cNvSpPr txBox="1"/>
          <p:nvPr/>
        </p:nvSpPr>
        <p:spPr>
          <a:xfrm>
            <a:off x="266700" y="1413063"/>
            <a:ext cx="127822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Qual modelo atômico é mais adequado para explicar o fenômeno ilustrado pela representação animista da tirinha?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Dalton</a:t>
            </a:r>
          </a:p>
          <a:p>
            <a:pPr marL="342900" indent="-342900"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Thomson</a:t>
            </a:r>
          </a:p>
          <a:p>
            <a:pPr marL="342900" indent="-342900"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Rutherford</a:t>
            </a:r>
          </a:p>
          <a:p>
            <a:pPr marL="342900" indent="-342900"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Rutherford – Bohr</a:t>
            </a:r>
          </a:p>
          <a:p>
            <a:pPr marL="342900" indent="-342900"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Modelo Atômico Atual</a:t>
            </a:r>
          </a:p>
        </p:txBody>
      </p:sp>
    </p:spTree>
    <p:extLst>
      <p:ext uri="{BB962C8B-B14F-4D97-AF65-F5344CB8AC3E}">
        <p14:creationId xmlns:p14="http://schemas.microsoft.com/office/powerpoint/2010/main" val="36090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CAE07F2-6D9F-DD06-A2A2-095016D16CD5}"/>
              </a:ext>
            </a:extLst>
          </p:cNvPr>
          <p:cNvSpPr txBox="1"/>
          <p:nvPr/>
        </p:nvSpPr>
        <p:spPr>
          <a:xfrm>
            <a:off x="539646" y="1140848"/>
            <a:ext cx="9922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Relacione as características atômicas com os cientistas que as propôs: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5D77AE-7C60-5206-BBD3-98453F48298E}"/>
              </a:ext>
            </a:extLst>
          </p:cNvPr>
          <p:cNvSpPr txBox="1"/>
          <p:nvPr/>
        </p:nvSpPr>
        <p:spPr>
          <a:xfrm>
            <a:off x="4839350" y="2084398"/>
            <a:ext cx="2044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Dalton</a:t>
            </a:r>
          </a:p>
          <a:p>
            <a:pPr marL="400050" indent="-400050">
              <a:buAutoNum type="romanU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Thomson</a:t>
            </a:r>
          </a:p>
          <a:p>
            <a:pPr marL="400050" indent="-400050">
              <a:buAutoNum type="romanU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Rutherford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66A4AF-B581-B55D-5014-3D4B358A0A2D}"/>
              </a:ext>
            </a:extLst>
          </p:cNvPr>
          <p:cNvSpPr txBox="1"/>
          <p:nvPr/>
        </p:nvSpPr>
        <p:spPr>
          <a:xfrm>
            <a:off x="573007" y="3766612"/>
            <a:ext cx="9153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  ) Seu modelo atômico era semelhante a um “pudim de passas”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  ) Seu modelo atômico era semelhante a uma bola de bilhar.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  ) Criou um modelo para o átomo semelhante ao “Sistema solar”</a:t>
            </a:r>
          </a:p>
        </p:txBody>
      </p:sp>
    </p:spTree>
    <p:extLst>
      <p:ext uri="{BB962C8B-B14F-4D97-AF65-F5344CB8AC3E}">
        <p14:creationId xmlns:p14="http://schemas.microsoft.com/office/powerpoint/2010/main" val="284178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B839646-A411-F0EC-C47B-4E06C5472DEE}"/>
              </a:ext>
            </a:extLst>
          </p:cNvPr>
          <p:cNvSpPr txBox="1"/>
          <p:nvPr/>
        </p:nvSpPr>
        <p:spPr>
          <a:xfrm>
            <a:off x="2561330" y="2669241"/>
            <a:ext cx="7809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O que é um modelo?</a:t>
            </a:r>
          </a:p>
        </p:txBody>
      </p:sp>
    </p:spTree>
    <p:extLst>
      <p:ext uri="{BB962C8B-B14F-4D97-AF65-F5344CB8AC3E}">
        <p14:creationId xmlns:p14="http://schemas.microsoft.com/office/powerpoint/2010/main" val="428769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C13C7D2-F7C4-2A52-2DB7-6061BC69540B}"/>
              </a:ext>
            </a:extLst>
          </p:cNvPr>
          <p:cNvSpPr txBox="1"/>
          <p:nvPr/>
        </p:nvSpPr>
        <p:spPr>
          <a:xfrm>
            <a:off x="1170762" y="2681556"/>
            <a:ext cx="10538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O que é um modelo atômico?</a:t>
            </a:r>
          </a:p>
        </p:txBody>
      </p:sp>
    </p:spTree>
    <p:extLst>
      <p:ext uri="{BB962C8B-B14F-4D97-AF65-F5344CB8AC3E}">
        <p14:creationId xmlns:p14="http://schemas.microsoft.com/office/powerpoint/2010/main" val="201395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96A92D-13B7-00A7-2030-2265434B5EBC}"/>
              </a:ext>
            </a:extLst>
          </p:cNvPr>
          <p:cNvSpPr txBox="1"/>
          <p:nvPr/>
        </p:nvSpPr>
        <p:spPr>
          <a:xfrm>
            <a:off x="599606" y="2383304"/>
            <a:ext cx="10687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De onde vem a </a:t>
            </a:r>
          </a:p>
          <a:p>
            <a:pPr algn="ctr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matéria?</a:t>
            </a:r>
          </a:p>
        </p:txBody>
      </p:sp>
      <p:sp>
        <p:nvSpPr>
          <p:cNvPr id="3" name="AutoShape 2" descr="Ilustração 3d De Um Menino Com Lupa PNG , Ilustração 3d De Um Menino Com  Uma Lupa, N De Um Garotinho Com Uma Lupa, Menino 3d Com Lupa PNG Imagem  para download">
            <a:extLst>
              <a:ext uri="{FF2B5EF4-FFF2-40B4-BE49-F238E27FC236}">
                <a16:creationId xmlns:a16="http://schemas.microsoft.com/office/drawing/2014/main" id="{3E5C172B-14D8-71B5-2EEF-D13DEC25E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Ilustração 3d De Um Menino Com Lupa PNG , Ilustração 3d De Um Menino Com  Uma Lupa, N De Um Garotinho Com Uma Lupa, Menino 3d Com Lupa PNG Imagem  para download">
            <a:extLst>
              <a:ext uri="{FF2B5EF4-FFF2-40B4-BE49-F238E27FC236}">
                <a16:creationId xmlns:a16="http://schemas.microsoft.com/office/drawing/2014/main" id="{E03A3C1F-34FE-C01A-0042-0D359EB3B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946634" cy="39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Homem Detetive Segurando Uma Lupa PNG , Segurando Uma Lupa, Detetive, Lupa  PNG Imagem para download gratuito">
            <a:extLst>
              <a:ext uri="{FF2B5EF4-FFF2-40B4-BE49-F238E27FC236}">
                <a16:creationId xmlns:a16="http://schemas.microsoft.com/office/drawing/2014/main" id="{91E20EA8-4416-14B6-2A3F-7ED8C5678C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3579845" cy="35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A675B5-22BB-E4D2-91EA-4A99E5361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3" y="3069771"/>
            <a:ext cx="3788229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8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04637B-4D17-DB1E-E6DA-6AD1A59A9FB3}"/>
              </a:ext>
            </a:extLst>
          </p:cNvPr>
          <p:cNvSpPr txBox="1"/>
          <p:nvPr/>
        </p:nvSpPr>
        <p:spPr>
          <a:xfrm>
            <a:off x="1027132" y="993836"/>
            <a:ext cx="1106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FILOSOFIA: BERÇO DAS DESCOBERTAS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3065E1-6D8A-341F-0AAB-9EA82F92BBEC}"/>
              </a:ext>
            </a:extLst>
          </p:cNvPr>
          <p:cNvSpPr txBox="1"/>
          <p:nvPr/>
        </p:nvSpPr>
        <p:spPr>
          <a:xfrm>
            <a:off x="1319134" y="2189881"/>
            <a:ext cx="344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PRÉ-SOCRÁTICOS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0FACA6-B002-A71F-493E-20F759849D1C}"/>
              </a:ext>
            </a:extLst>
          </p:cNvPr>
          <p:cNvSpPr txBox="1"/>
          <p:nvPr/>
        </p:nvSpPr>
        <p:spPr>
          <a:xfrm>
            <a:off x="1319134" y="3772040"/>
            <a:ext cx="275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SÉCULO VII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FA6822-687A-90BF-85A7-B72E7ABB2565}"/>
              </a:ext>
            </a:extLst>
          </p:cNvPr>
          <p:cNvSpPr txBox="1"/>
          <p:nvPr/>
        </p:nvSpPr>
        <p:spPr>
          <a:xfrm>
            <a:off x="3043003" y="5015646"/>
            <a:ext cx="257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SÓCRATES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83B9D2-703A-A968-DA62-773699A8BCCB}"/>
              </a:ext>
            </a:extLst>
          </p:cNvPr>
          <p:cNvSpPr txBox="1"/>
          <p:nvPr/>
        </p:nvSpPr>
        <p:spPr>
          <a:xfrm>
            <a:off x="8294558" y="2204790"/>
            <a:ext cx="257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NATUREZA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DF9ED7-0397-E72E-45DD-FF11E6BE8BD3}"/>
              </a:ext>
            </a:extLst>
          </p:cNvPr>
          <p:cNvSpPr txBox="1"/>
          <p:nvPr/>
        </p:nvSpPr>
        <p:spPr>
          <a:xfrm>
            <a:off x="8129666" y="5015646"/>
            <a:ext cx="290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HOMEM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956E97A-6A5D-02CB-CEA1-858247FDBB94}"/>
              </a:ext>
            </a:extLst>
          </p:cNvPr>
          <p:cNvCxnSpPr>
            <a:cxnSpLocks/>
          </p:cNvCxnSpPr>
          <p:nvPr/>
        </p:nvCxnSpPr>
        <p:spPr>
          <a:xfrm>
            <a:off x="5177470" y="2466400"/>
            <a:ext cx="29546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6278A7BF-F5D4-A7F7-0CE9-7D152EA651AA}"/>
              </a:ext>
            </a:extLst>
          </p:cNvPr>
          <p:cNvCxnSpPr/>
          <p:nvPr/>
        </p:nvCxnSpPr>
        <p:spPr>
          <a:xfrm>
            <a:off x="2911151" y="4198253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1BF21453-13A3-80DE-C83F-6FA5690A1C90}"/>
              </a:ext>
            </a:extLst>
          </p:cNvPr>
          <p:cNvCxnSpPr>
            <a:cxnSpLocks/>
          </p:cNvCxnSpPr>
          <p:nvPr/>
        </p:nvCxnSpPr>
        <p:spPr>
          <a:xfrm flipH="1">
            <a:off x="2764767" y="2726902"/>
            <a:ext cx="743543" cy="9027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32F8513E-31BC-0695-D617-2E00AA8BF8F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290457" y="5277256"/>
            <a:ext cx="28392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>
            <a:extLst>
              <a:ext uri="{FF2B5EF4-FFF2-40B4-BE49-F238E27FC236}">
                <a16:creationId xmlns:a16="http://schemas.microsoft.com/office/drawing/2014/main" id="{F32D70F5-CF58-8D32-4194-9BEDCB192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12" y="1936357"/>
            <a:ext cx="2261896" cy="2261896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DC9ECC06-A029-CEC3-786C-506253EB9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618"/>
            <a:ext cx="2385458" cy="2385458"/>
          </a:xfrm>
          <a:prstGeom prst="rect">
            <a:avLst/>
          </a:prstGeom>
        </p:spPr>
      </p:pic>
      <p:pic>
        <p:nvPicPr>
          <p:cNvPr id="4100" name="Picture 4" descr="Área de trabalho, círculo splash, folha, texto, fotografia png | PNGWing">
            <a:extLst>
              <a:ext uri="{FF2B5EF4-FFF2-40B4-BE49-F238E27FC236}">
                <a16:creationId xmlns:a16="http://schemas.microsoft.com/office/drawing/2014/main" id="{451C4EB5-BF28-7567-AC80-E3208F61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227" y="4725314"/>
            <a:ext cx="1810065" cy="18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6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1B3A6C-89B0-4734-F8D5-07653382935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400" b="1" kern="1200">
                <a:latin typeface="+mj-lt"/>
                <a:ea typeface="+mj-ea"/>
                <a:cs typeface="+mj-cs"/>
              </a:rPr>
              <a:t>Leucipo e Demócrito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79820A-7C08-58DB-121F-8FB0D89CA460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Primeira definição de átomo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Pensaram em “Ah, se eu pegar um material e partir ela na maior quantidade de partes que eu puder...”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i="1" dirty="0"/>
              <a:t>A</a:t>
            </a:r>
            <a:r>
              <a:rPr lang="pt-BR" sz="2800" dirty="0"/>
              <a:t> – </a:t>
            </a:r>
            <a:r>
              <a:rPr lang="pt-BR" sz="2800" dirty="0">
                <a:solidFill>
                  <a:srgbClr val="FF0000"/>
                </a:solidFill>
              </a:rPr>
              <a:t>Negação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i="1" dirty="0"/>
              <a:t>Tomos</a:t>
            </a:r>
            <a:r>
              <a:rPr lang="pt-BR" sz="2800" dirty="0"/>
              <a:t> - </a:t>
            </a:r>
            <a:r>
              <a:rPr lang="pt-BR" sz="2800" dirty="0">
                <a:solidFill>
                  <a:srgbClr val="FF0000"/>
                </a:solidFill>
              </a:rPr>
              <a:t>Divisão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4491321-AE20-6A75-98CE-E589C8ED3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 r="-1" b="5626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38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BBBB78-88C3-1248-28D7-826D22328CF1}"/>
              </a:ext>
            </a:extLst>
          </p:cNvPr>
          <p:cNvSpPr txBox="1"/>
          <p:nvPr/>
        </p:nvSpPr>
        <p:spPr>
          <a:xfrm>
            <a:off x="4856814" y="983928"/>
            <a:ext cx="517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MODELO DE DALTON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85ECFB-F7D9-3A35-66D9-1772BFE059D7}"/>
              </a:ext>
            </a:extLst>
          </p:cNvPr>
          <p:cNvSpPr txBox="1"/>
          <p:nvPr/>
        </p:nvSpPr>
        <p:spPr>
          <a:xfrm>
            <a:off x="3617625" y="1655194"/>
            <a:ext cx="770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“Átomo indestrutível e indivisível”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6103C1-C4DC-4AAA-F317-AC3C0A14BC7A}"/>
              </a:ext>
            </a:extLst>
          </p:cNvPr>
          <p:cNvSpPr txBox="1"/>
          <p:nvPr/>
        </p:nvSpPr>
        <p:spPr>
          <a:xfrm>
            <a:off x="4410728" y="2357238"/>
            <a:ext cx="434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Modelo da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 de Bilhar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E52B09-CED6-B94D-0193-211D92FB5F94}"/>
              </a:ext>
            </a:extLst>
          </p:cNvPr>
          <p:cNvSpPr txBox="1"/>
          <p:nvPr/>
        </p:nvSpPr>
        <p:spPr>
          <a:xfrm>
            <a:off x="5064676" y="2905780"/>
            <a:ext cx="331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Impenetrável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0E130B-620B-B561-DE89-DB24E50614C1}"/>
              </a:ext>
            </a:extLst>
          </p:cNvPr>
          <p:cNvSpPr txBox="1"/>
          <p:nvPr/>
        </p:nvSpPr>
        <p:spPr>
          <a:xfrm>
            <a:off x="5320197" y="3516274"/>
            <a:ext cx="331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Indivisível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BDD290A-13A1-DF3C-A918-EEC2691C5631}"/>
              </a:ext>
            </a:extLst>
          </p:cNvPr>
          <p:cNvSpPr txBox="1"/>
          <p:nvPr/>
        </p:nvSpPr>
        <p:spPr>
          <a:xfrm>
            <a:off x="5583325" y="4125985"/>
            <a:ext cx="410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Esférico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53777B-C4CF-9497-8F0D-71237787558A}"/>
              </a:ext>
            </a:extLst>
          </p:cNvPr>
          <p:cNvSpPr txBox="1"/>
          <p:nvPr/>
        </p:nvSpPr>
        <p:spPr>
          <a:xfrm>
            <a:off x="5212769" y="4732905"/>
            <a:ext cx="331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Indestrutível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3BFC705-87E9-B10C-278D-19D604E1ACA8}"/>
              </a:ext>
            </a:extLst>
          </p:cNvPr>
          <p:cNvSpPr txBox="1"/>
          <p:nvPr/>
        </p:nvSpPr>
        <p:spPr>
          <a:xfrm>
            <a:off x="5190997" y="5285021"/>
            <a:ext cx="370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Maciço</a:t>
            </a:r>
          </a:p>
        </p:txBody>
      </p:sp>
      <p:pic>
        <p:nvPicPr>
          <p:cNvPr id="6148" name="Picture 4" descr="ilustração de design de clipart de bolas de bilhar 9380385 PNG">
            <a:extLst>
              <a:ext uri="{FF2B5EF4-FFF2-40B4-BE49-F238E27FC236}">
                <a16:creationId xmlns:a16="http://schemas.microsoft.com/office/drawing/2014/main" id="{E6968E29-6093-5B22-0F08-4F9A801A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04"/>
            <a:ext cx="4684305" cy="46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ohn Dalton – Wikipédia, a enciclopédia livre">
            <a:extLst>
              <a:ext uri="{FF2B5EF4-FFF2-40B4-BE49-F238E27FC236}">
                <a16:creationId xmlns:a16="http://schemas.microsoft.com/office/drawing/2014/main" id="{0B6868F0-8394-CAFE-6F44-DC90BFC0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420" y="2623062"/>
            <a:ext cx="1819989" cy="24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A12166-85DC-FE05-FCD5-771204F25C36}"/>
              </a:ext>
            </a:extLst>
          </p:cNvPr>
          <p:cNvSpPr txBox="1"/>
          <p:nvPr/>
        </p:nvSpPr>
        <p:spPr>
          <a:xfrm>
            <a:off x="10514131" y="2178414"/>
            <a:ext cx="133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1803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E169AE0-FD21-DC6B-8DA5-E76E2D15739F}"/>
              </a:ext>
            </a:extLst>
          </p:cNvPr>
          <p:cNvSpPr txBox="1"/>
          <p:nvPr/>
        </p:nvSpPr>
        <p:spPr>
          <a:xfrm>
            <a:off x="9885882" y="5038531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John Dalton</a:t>
            </a:r>
          </a:p>
        </p:txBody>
      </p:sp>
    </p:spTree>
    <p:extLst>
      <p:ext uri="{BB962C8B-B14F-4D97-AF65-F5344CB8AC3E}">
        <p14:creationId xmlns:p14="http://schemas.microsoft.com/office/powerpoint/2010/main" val="279111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FBA6B6-87AE-1304-BC9D-C5EF95BD8C1F}"/>
              </a:ext>
            </a:extLst>
          </p:cNvPr>
          <p:cNvSpPr txBox="1"/>
          <p:nvPr/>
        </p:nvSpPr>
        <p:spPr>
          <a:xfrm>
            <a:off x="4091702" y="867901"/>
            <a:ext cx="5108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MODELO DE DALTON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442B93-6F71-9E50-F5AC-72C670D74C1B}"/>
              </a:ext>
            </a:extLst>
          </p:cNvPr>
          <p:cNvSpPr txBox="1"/>
          <p:nvPr/>
        </p:nvSpPr>
        <p:spPr>
          <a:xfrm>
            <a:off x="5125616" y="1533465"/>
            <a:ext cx="59465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matéria é constituída por átomos, é indivisível e indestrutível;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Todos os átomos de um mesmo elemento químico são idênticos em massa e propriedade;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átomos de diferentes elementos Químicos são distintos em massa e em propriedades;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substâncias são formadas pela combinação de diferentes átomos na proporção de números inteiros e pequenos (Lei de Proust);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reações químicas envolvem somente combinação, separação e rearranjo dos átomos, não havendo destruição ou criação de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Átomos (Lei de conservação de massas)</a:t>
            </a:r>
          </a:p>
        </p:txBody>
      </p:sp>
      <p:pic>
        <p:nvPicPr>
          <p:cNvPr id="6" name="Picture 4" descr="ilustração de design de clipart de bolas de bilhar 9380385 PNG">
            <a:extLst>
              <a:ext uri="{FF2B5EF4-FFF2-40B4-BE49-F238E27FC236}">
                <a16:creationId xmlns:a16="http://schemas.microsoft.com/office/drawing/2014/main" id="{BC9B1B5B-6EA0-9995-2A42-870ADB89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5" y="1573973"/>
            <a:ext cx="4684305" cy="46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75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649</Words>
  <Application>Microsoft Office PowerPoint</Application>
  <PresentationFormat>Widescreen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Museo Slab 300</vt:lpstr>
      <vt:lpstr>Museo Slab 500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</dc:title>
  <dc:creator>Rayana Martins</dc:creator>
  <cp:lastModifiedBy>Maria Clara</cp:lastModifiedBy>
  <cp:revision>7</cp:revision>
  <dcterms:created xsi:type="dcterms:W3CDTF">2023-12-15T15:07:34Z</dcterms:created>
  <dcterms:modified xsi:type="dcterms:W3CDTF">2026-03-11T17:15:08Z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2023-12-15T15:55:05Z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8b4c9726-d91b-4efe-a71c-df152790c8ec</vt:lpwstr>
  </property>
  <property fmtid="{D5CDD505-2E9C-101B-9397-08002B2CF9AE}" pid="7" name="MSIP_Label_defa4170-0d19-0005-0004-bc88714345d2_ActionId">
    <vt:lpwstr>0b2fb667-98d4-44ec-a787-13f7e68e9634</vt:lpwstr>
  </property>
  <property fmtid="{D5CDD505-2E9C-101B-9397-08002B2CF9AE}" pid="8" name="MSIP_Label_defa4170-0d19-0005-0004-bc88714345d2_ContentBits">
    <vt:lpwstr>0</vt:lpwstr>
  </property>
</Properties>
</file>