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45.xml"/>
  <Override ContentType="application/vnd.openxmlformats-officedocument.presentationml.notesSlide+xml" PartName="/ppt/notesSlides/notesSlide3.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43.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47.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Lst>
  <p:sldSz cy="5143500" cx="9144000"/>
  <p:notesSz cx="6858000" cy="9144000"/>
  <p:embeddedFontLst>
    <p:embeddedFont>
      <p:font typeface="Economica"/>
      <p:regular r:id="rId53"/>
      <p:bold r:id="rId54"/>
      <p:italic r:id="rId55"/>
      <p:boldItalic r:id="rId56"/>
    </p:embeddedFont>
    <p:embeddedFont>
      <p:font typeface="Roboto"/>
      <p:regular r:id="rId57"/>
      <p:bold r:id="rId58"/>
      <p:italic r:id="rId59"/>
      <p:boldItalic r:id="rId60"/>
    </p:embeddedFont>
    <p:embeddedFont>
      <p:font typeface="Open Sans"/>
      <p:regular r:id="rId61"/>
      <p:bold r:id="rId62"/>
      <p:italic r:id="rId63"/>
      <p:boldItalic r:id="rId6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62" Type="http://schemas.openxmlformats.org/officeDocument/2006/relationships/font" Target="fonts/OpenSans-bold.fntdata"/><Relationship Id="rId61" Type="http://schemas.openxmlformats.org/officeDocument/2006/relationships/font" Target="fonts/OpenSans-regular.fntdata"/><Relationship Id="rId20" Type="http://schemas.openxmlformats.org/officeDocument/2006/relationships/slide" Target="slides/slide15.xml"/><Relationship Id="rId64" Type="http://schemas.openxmlformats.org/officeDocument/2006/relationships/font" Target="fonts/OpenSans-boldItalic.fntdata"/><Relationship Id="rId63" Type="http://schemas.openxmlformats.org/officeDocument/2006/relationships/font" Target="fonts/OpenSans-italic.fntdata"/><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60" Type="http://schemas.openxmlformats.org/officeDocument/2006/relationships/font" Target="fonts/Roboto-boldItalic.fntdata"/><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font" Target="fonts/Economica-regular.fntdata"/><Relationship Id="rId52" Type="http://schemas.openxmlformats.org/officeDocument/2006/relationships/slide" Target="slides/slide47.xml"/><Relationship Id="rId11" Type="http://schemas.openxmlformats.org/officeDocument/2006/relationships/slide" Target="slides/slide6.xml"/><Relationship Id="rId55" Type="http://schemas.openxmlformats.org/officeDocument/2006/relationships/font" Target="fonts/Economica-italic.fntdata"/><Relationship Id="rId10" Type="http://schemas.openxmlformats.org/officeDocument/2006/relationships/slide" Target="slides/slide5.xml"/><Relationship Id="rId54" Type="http://schemas.openxmlformats.org/officeDocument/2006/relationships/font" Target="fonts/Economica-bold.fntdata"/><Relationship Id="rId13" Type="http://schemas.openxmlformats.org/officeDocument/2006/relationships/slide" Target="slides/slide8.xml"/><Relationship Id="rId57" Type="http://schemas.openxmlformats.org/officeDocument/2006/relationships/font" Target="fonts/Roboto-regular.fntdata"/><Relationship Id="rId12" Type="http://schemas.openxmlformats.org/officeDocument/2006/relationships/slide" Target="slides/slide7.xml"/><Relationship Id="rId56" Type="http://schemas.openxmlformats.org/officeDocument/2006/relationships/font" Target="fonts/Economica-boldItalic.fntdata"/><Relationship Id="rId15" Type="http://schemas.openxmlformats.org/officeDocument/2006/relationships/slide" Target="slides/slide10.xml"/><Relationship Id="rId59" Type="http://schemas.openxmlformats.org/officeDocument/2006/relationships/font" Target="fonts/Roboto-italic.fntdata"/><Relationship Id="rId14" Type="http://schemas.openxmlformats.org/officeDocument/2006/relationships/slide" Target="slides/slide9.xml"/><Relationship Id="rId58" Type="http://schemas.openxmlformats.org/officeDocument/2006/relationships/font" Target="fonts/Roboto-bold.fntdata"/><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2c4113c3d73_0_1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2c4113c3d73_0_1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2c673ec6da9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2c673ec6da9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2c673ec6da9_1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2c673ec6da9_1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2c673ec6da9_1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2c673ec6da9_1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2c673ec6da9_1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2c673ec6da9_1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2c673ec6da9_1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2c673ec6da9_1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2c673ec6da9_1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2c673ec6da9_1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2c896fca98a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2c896fca98a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2c896fca98a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2c896fca98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2c4113c3d73_0_1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2c4113c3d73_0_1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2c4113c3d73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2c4113c3d73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2c673ec6da9_2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9" name="Google Shape;159;g2c673ec6da9_2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2c673ec6da9_2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2c673ec6da9_2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2c673ec6da9_2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9" name="Google Shape;169;g2c673ec6da9_2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2c673ec6da9_2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2c673ec6da9_2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2c4113c3d73_0_1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2c4113c3d73_0_1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2c673ec6da9_2_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2c673ec6da9_2_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2c673ec6da9_2_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9" name="Google Shape;189;g2c673ec6da9_2_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2c673ec6da9_2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2c673ec6da9_2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2c673ec6da9_2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9" name="Google Shape;199;g2c673ec6da9_2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g2c673ec6da9_1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4" name="Google Shape;204;g2c673ec6da9_1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2c4113c3d73_0_1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2c4113c3d73_0_1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g1f51651d694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9" name="Google Shape;209;g1f51651d694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1f51651d694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4" name="Google Shape;214;g1f51651d694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g1f51651d694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9" name="Google Shape;219;g1f51651d694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g1f51651d694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4" name="Google Shape;224;g1f51651d694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g2c673ec6da9_2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9" name="Google Shape;229;g2c673ec6da9_2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g1f51651d694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4" name="Google Shape;234;g1f51651d694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g1f51651d694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9" name="Google Shape;239;g1f51651d694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g2c673ec6da9_2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4" name="Google Shape;244;g2c673ec6da9_2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g1f51651d694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9" name="Google Shape;249;g1f51651d694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g1f51651d69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4" name="Google Shape;254;g1f51651d69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2c4113c3d73_0_1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2c4113c3d73_0_1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g2c673ec6da9_2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9" name="Google Shape;259;g2c673ec6da9_2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g2c673ec6da9_1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4" name="Google Shape;264;g2c673ec6da9_1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g2c673ec6da9_2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9" name="Google Shape;269;g2c673ec6da9_2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g2c673ec6da9_2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4" name="Google Shape;274;g2c673ec6da9_2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g2c4113c3d73_0_1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9" name="Google Shape;279;g2c4113c3d73_0_1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 name="Shape 283"/>
        <p:cNvGrpSpPr/>
        <p:nvPr/>
      </p:nvGrpSpPr>
      <p:grpSpPr>
        <a:xfrm>
          <a:off x="0" y="0"/>
          <a:ext cx="0" cy="0"/>
          <a:chOff x="0" y="0"/>
          <a:chExt cx="0" cy="0"/>
        </a:xfrm>
      </p:grpSpPr>
      <p:sp>
        <p:nvSpPr>
          <p:cNvPr id="284" name="Google Shape;284;g2c673ec6da9_1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5" name="Google Shape;285;g2c673ec6da9_1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g2c673ec6da9_1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1" name="Google Shape;291;g2c673ec6da9_1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g2c673ec6da9_1_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7" name="Google Shape;297;g2c673ec6da9_1_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2c4113c3d73_0_1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2c4113c3d73_0_1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2c4113c3d73_0_1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2c4113c3d73_0_1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2c4113c3d73_0_1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2c4113c3d73_0_1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2c420bbc1dd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2c420bbc1d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2c4113c3d73_0_1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2c4113c3d73_0_1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2744013" y="756700"/>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1" name="Google Shape;11;p2"/>
          <p:cNvSpPr/>
          <p:nvPr/>
        </p:nvSpPr>
        <p:spPr>
          <a:xfrm rot="10800000">
            <a:off x="5318350" y="32667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2" name="Google Shape;12;p2"/>
          <p:cNvSpPr txBox="1"/>
          <p:nvPr>
            <p:ph type="ctrTitle"/>
          </p:nvPr>
        </p:nvSpPr>
        <p:spPr>
          <a:xfrm>
            <a:off x="3044700" y="1444255"/>
            <a:ext cx="3054600" cy="15372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p:txBody>
      </p:sp>
      <p:sp>
        <p:nvSpPr>
          <p:cNvPr id="13" name="Google Shape;13;p2"/>
          <p:cNvSpPr txBox="1"/>
          <p:nvPr>
            <p:ph idx="1" type="subTitle"/>
          </p:nvPr>
        </p:nvSpPr>
        <p:spPr>
          <a:xfrm>
            <a:off x="3044700" y="3116580"/>
            <a:ext cx="3054600" cy="701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Font typeface="Economica"/>
              <a:buNone/>
              <a:defRPr sz="2100">
                <a:latin typeface="Economica"/>
                <a:ea typeface="Economica"/>
                <a:cs typeface="Economica"/>
                <a:sym typeface="Economica"/>
              </a:defRPr>
            </a:lvl1pPr>
            <a:lvl2pPr lvl="1" algn="ctr">
              <a:lnSpc>
                <a:spcPct val="100000"/>
              </a:lnSpc>
              <a:spcBef>
                <a:spcPts val="0"/>
              </a:spcBef>
              <a:spcAft>
                <a:spcPts val="0"/>
              </a:spcAft>
              <a:buSzPts val="2100"/>
              <a:buFont typeface="Economica"/>
              <a:buNone/>
              <a:defRPr sz="2100">
                <a:latin typeface="Economica"/>
                <a:ea typeface="Economica"/>
                <a:cs typeface="Economica"/>
                <a:sym typeface="Economica"/>
              </a:defRPr>
            </a:lvl2pPr>
            <a:lvl3pPr lvl="2" algn="ctr">
              <a:lnSpc>
                <a:spcPct val="100000"/>
              </a:lnSpc>
              <a:spcBef>
                <a:spcPts val="0"/>
              </a:spcBef>
              <a:spcAft>
                <a:spcPts val="0"/>
              </a:spcAft>
              <a:buSzPts val="2100"/>
              <a:buFont typeface="Economica"/>
              <a:buNone/>
              <a:defRPr sz="2100">
                <a:latin typeface="Economica"/>
                <a:ea typeface="Economica"/>
                <a:cs typeface="Economica"/>
                <a:sym typeface="Economica"/>
              </a:defRPr>
            </a:lvl3pPr>
            <a:lvl4pPr lvl="3" algn="ctr">
              <a:lnSpc>
                <a:spcPct val="100000"/>
              </a:lnSpc>
              <a:spcBef>
                <a:spcPts val="0"/>
              </a:spcBef>
              <a:spcAft>
                <a:spcPts val="0"/>
              </a:spcAft>
              <a:buSzPts val="2100"/>
              <a:buFont typeface="Economica"/>
              <a:buNone/>
              <a:defRPr sz="2100">
                <a:latin typeface="Economica"/>
                <a:ea typeface="Economica"/>
                <a:cs typeface="Economica"/>
                <a:sym typeface="Economica"/>
              </a:defRPr>
            </a:lvl4pPr>
            <a:lvl5pPr lvl="4" algn="ctr">
              <a:lnSpc>
                <a:spcPct val="100000"/>
              </a:lnSpc>
              <a:spcBef>
                <a:spcPts val="0"/>
              </a:spcBef>
              <a:spcAft>
                <a:spcPts val="0"/>
              </a:spcAft>
              <a:buSzPts val="2100"/>
              <a:buFont typeface="Economica"/>
              <a:buNone/>
              <a:defRPr sz="2100">
                <a:latin typeface="Economica"/>
                <a:ea typeface="Economica"/>
                <a:cs typeface="Economica"/>
                <a:sym typeface="Economica"/>
              </a:defRPr>
            </a:lvl5pPr>
            <a:lvl6pPr lvl="5" algn="ctr">
              <a:lnSpc>
                <a:spcPct val="100000"/>
              </a:lnSpc>
              <a:spcBef>
                <a:spcPts val="0"/>
              </a:spcBef>
              <a:spcAft>
                <a:spcPts val="0"/>
              </a:spcAft>
              <a:buSzPts val="2100"/>
              <a:buFont typeface="Economica"/>
              <a:buNone/>
              <a:defRPr sz="2100">
                <a:latin typeface="Economica"/>
                <a:ea typeface="Economica"/>
                <a:cs typeface="Economica"/>
                <a:sym typeface="Economica"/>
              </a:defRPr>
            </a:lvl6pPr>
            <a:lvl7pPr lvl="6" algn="ctr">
              <a:lnSpc>
                <a:spcPct val="100000"/>
              </a:lnSpc>
              <a:spcBef>
                <a:spcPts val="0"/>
              </a:spcBef>
              <a:spcAft>
                <a:spcPts val="0"/>
              </a:spcAft>
              <a:buSzPts val="2100"/>
              <a:buFont typeface="Economica"/>
              <a:buNone/>
              <a:defRPr sz="2100">
                <a:latin typeface="Economica"/>
                <a:ea typeface="Economica"/>
                <a:cs typeface="Economica"/>
                <a:sym typeface="Economica"/>
              </a:defRPr>
            </a:lvl7pPr>
            <a:lvl8pPr lvl="7" algn="ctr">
              <a:lnSpc>
                <a:spcPct val="100000"/>
              </a:lnSpc>
              <a:spcBef>
                <a:spcPts val="0"/>
              </a:spcBef>
              <a:spcAft>
                <a:spcPts val="0"/>
              </a:spcAft>
              <a:buSzPts val="2100"/>
              <a:buFont typeface="Economica"/>
              <a:buNone/>
              <a:defRPr sz="2100">
                <a:latin typeface="Economica"/>
                <a:ea typeface="Economica"/>
                <a:cs typeface="Economica"/>
                <a:sym typeface="Economica"/>
              </a:defRPr>
            </a:lvl8pPr>
            <a:lvl9pPr lvl="8" algn="ctr">
              <a:lnSpc>
                <a:spcPct val="100000"/>
              </a:lnSpc>
              <a:spcBef>
                <a:spcPts val="0"/>
              </a:spcBef>
              <a:spcAft>
                <a:spcPts val="0"/>
              </a:spcAft>
              <a:buSzPts val="2100"/>
              <a:buFont typeface="Economica"/>
              <a:buNone/>
              <a:defRPr sz="2100">
                <a:latin typeface="Economica"/>
                <a:ea typeface="Economica"/>
                <a:cs typeface="Economica"/>
                <a:sym typeface="Economica"/>
              </a:defRPr>
            </a:lvl9pPr>
          </a:lstStyle>
          <a:p/>
        </p:txBody>
      </p:sp>
      <p:sp>
        <p:nvSpPr>
          <p:cNvPr id="14" name="Google Shape;14;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1" name="Shape 51"/>
        <p:cNvGrpSpPr/>
        <p:nvPr/>
      </p:nvGrpSpPr>
      <p:grpSpPr>
        <a:xfrm>
          <a:off x="0" y="0"/>
          <a:ext cx="0" cy="0"/>
          <a:chOff x="0" y="0"/>
          <a:chExt cx="0" cy="0"/>
        </a:xfrm>
      </p:grpSpPr>
      <p:sp>
        <p:nvSpPr>
          <p:cNvPr id="52" name="Google Shape;52;p11"/>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11"/>
          <p:cNvSpPr txBox="1"/>
          <p:nvPr>
            <p:ph hasCustomPrompt="1" type="title"/>
          </p:nvPr>
        </p:nvSpPr>
        <p:spPr>
          <a:xfrm>
            <a:off x="311700" y="957125"/>
            <a:ext cx="8520600" cy="21288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2"/>
              </a:buClr>
              <a:buSzPts val="16000"/>
              <a:buNone/>
              <a:defRPr sz="16000">
                <a:solidFill>
                  <a:schemeClr val="lt2"/>
                </a:solidFill>
              </a:defRPr>
            </a:lvl1pPr>
            <a:lvl2pPr lvl="1" algn="ctr">
              <a:spcBef>
                <a:spcPts val="0"/>
              </a:spcBef>
              <a:spcAft>
                <a:spcPts val="0"/>
              </a:spcAft>
              <a:buClr>
                <a:schemeClr val="lt2"/>
              </a:buClr>
              <a:buSzPts val="16000"/>
              <a:buNone/>
              <a:defRPr sz="16000">
                <a:solidFill>
                  <a:schemeClr val="lt2"/>
                </a:solidFill>
              </a:defRPr>
            </a:lvl2pPr>
            <a:lvl3pPr lvl="2" algn="ctr">
              <a:spcBef>
                <a:spcPts val="0"/>
              </a:spcBef>
              <a:spcAft>
                <a:spcPts val="0"/>
              </a:spcAft>
              <a:buClr>
                <a:schemeClr val="lt2"/>
              </a:buClr>
              <a:buSzPts val="16000"/>
              <a:buNone/>
              <a:defRPr sz="16000">
                <a:solidFill>
                  <a:schemeClr val="lt2"/>
                </a:solidFill>
              </a:defRPr>
            </a:lvl3pPr>
            <a:lvl4pPr lvl="3" algn="ctr">
              <a:spcBef>
                <a:spcPts val="0"/>
              </a:spcBef>
              <a:spcAft>
                <a:spcPts val="0"/>
              </a:spcAft>
              <a:buClr>
                <a:schemeClr val="lt2"/>
              </a:buClr>
              <a:buSzPts val="16000"/>
              <a:buNone/>
              <a:defRPr sz="16000">
                <a:solidFill>
                  <a:schemeClr val="lt2"/>
                </a:solidFill>
              </a:defRPr>
            </a:lvl4pPr>
            <a:lvl5pPr lvl="4" algn="ctr">
              <a:spcBef>
                <a:spcPts val="0"/>
              </a:spcBef>
              <a:spcAft>
                <a:spcPts val="0"/>
              </a:spcAft>
              <a:buClr>
                <a:schemeClr val="lt2"/>
              </a:buClr>
              <a:buSzPts val="16000"/>
              <a:buNone/>
              <a:defRPr sz="16000">
                <a:solidFill>
                  <a:schemeClr val="lt2"/>
                </a:solidFill>
              </a:defRPr>
            </a:lvl5pPr>
            <a:lvl6pPr lvl="5" algn="ctr">
              <a:spcBef>
                <a:spcPts val="0"/>
              </a:spcBef>
              <a:spcAft>
                <a:spcPts val="0"/>
              </a:spcAft>
              <a:buClr>
                <a:schemeClr val="lt2"/>
              </a:buClr>
              <a:buSzPts val="16000"/>
              <a:buNone/>
              <a:defRPr sz="16000">
                <a:solidFill>
                  <a:schemeClr val="lt2"/>
                </a:solidFill>
              </a:defRPr>
            </a:lvl6pPr>
            <a:lvl7pPr lvl="6" algn="ctr">
              <a:spcBef>
                <a:spcPts val="0"/>
              </a:spcBef>
              <a:spcAft>
                <a:spcPts val="0"/>
              </a:spcAft>
              <a:buClr>
                <a:schemeClr val="lt2"/>
              </a:buClr>
              <a:buSzPts val="16000"/>
              <a:buNone/>
              <a:defRPr sz="16000">
                <a:solidFill>
                  <a:schemeClr val="lt2"/>
                </a:solidFill>
              </a:defRPr>
            </a:lvl7pPr>
            <a:lvl8pPr lvl="7" algn="ctr">
              <a:spcBef>
                <a:spcPts val="0"/>
              </a:spcBef>
              <a:spcAft>
                <a:spcPts val="0"/>
              </a:spcAft>
              <a:buClr>
                <a:schemeClr val="lt2"/>
              </a:buClr>
              <a:buSzPts val="16000"/>
              <a:buNone/>
              <a:defRPr sz="16000">
                <a:solidFill>
                  <a:schemeClr val="lt2"/>
                </a:solidFill>
              </a:defRPr>
            </a:lvl8pPr>
            <a:lvl9pPr lvl="8" algn="ctr">
              <a:spcBef>
                <a:spcPts val="0"/>
              </a:spcBef>
              <a:spcAft>
                <a:spcPts val="0"/>
              </a:spcAft>
              <a:buClr>
                <a:schemeClr val="lt2"/>
              </a:buClr>
              <a:buSzPts val="16000"/>
              <a:buNone/>
              <a:defRPr sz="16000">
                <a:solidFill>
                  <a:schemeClr val="lt2"/>
                </a:solidFill>
              </a:defRPr>
            </a:lvl9pPr>
          </a:lstStyle>
          <a:p>
            <a:r>
              <a:t>xx%</a:t>
            </a:r>
          </a:p>
        </p:txBody>
      </p:sp>
      <p:sp>
        <p:nvSpPr>
          <p:cNvPr id="54" name="Google Shape;54;p11"/>
          <p:cNvSpPr txBox="1"/>
          <p:nvPr>
            <p:ph idx="1" type="body"/>
          </p:nvPr>
        </p:nvSpPr>
        <p:spPr>
          <a:xfrm>
            <a:off x="311700" y="316200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5" name="Google Shape;55;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p:nvPr/>
        </p:nvSpPr>
        <p:spPr>
          <a:xfrm flipH="1">
            <a:off x="7595938" y="4602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7" name="Google Shape;17;p3"/>
          <p:cNvSpPr/>
          <p:nvPr/>
        </p:nvSpPr>
        <p:spPr>
          <a:xfrm flipH="1" rot="10800000">
            <a:off x="466425" y="35583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8" name="Google Shape;18;p3"/>
          <p:cNvSpPr txBox="1"/>
          <p:nvPr>
            <p:ph type="title"/>
          </p:nvPr>
        </p:nvSpPr>
        <p:spPr>
          <a:xfrm>
            <a:off x="773700" y="1806450"/>
            <a:ext cx="7596600" cy="15306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p:txBody>
      </p:sp>
      <p:sp>
        <p:nvSpPr>
          <p:cNvPr id="19" name="Google Shape;19;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3" name="Google Shape;23;p4"/>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4" name="Google Shape;24;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5" name="Shape 25"/>
        <p:cNvGrpSpPr/>
        <p:nvPr/>
      </p:nvGrpSpPr>
      <p:grpSpPr>
        <a:xfrm>
          <a:off x="0" y="0"/>
          <a:ext cx="0" cy="0"/>
          <a:chOff x="0" y="0"/>
          <a:chExt cx="0" cy="0"/>
        </a:xfrm>
      </p:grpSpPr>
      <p:sp>
        <p:nvSpPr>
          <p:cNvPr id="26" name="Google Shape;26;p5"/>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7" name="Google Shape;27;p5"/>
          <p:cNvSpPr txBox="1"/>
          <p:nvPr>
            <p:ph idx="1" type="body"/>
          </p:nvPr>
        </p:nvSpPr>
        <p:spPr>
          <a:xfrm>
            <a:off x="311700" y="1225225"/>
            <a:ext cx="3999900" cy="3354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2" type="body"/>
          </p:nvPr>
        </p:nvSpPr>
        <p:spPr>
          <a:xfrm>
            <a:off x="4832400" y="1225225"/>
            <a:ext cx="3999900" cy="3354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 name="Google Shape;29;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0" name="Shape 30"/>
        <p:cNvGrpSpPr/>
        <p:nvPr/>
      </p:nvGrpSpPr>
      <p:grpSpPr>
        <a:xfrm>
          <a:off x="0" y="0"/>
          <a:ext cx="0" cy="0"/>
          <a:chOff x="0" y="0"/>
          <a:chExt cx="0" cy="0"/>
        </a:xfrm>
      </p:grpSpPr>
      <p:sp>
        <p:nvSpPr>
          <p:cNvPr id="31" name="Google Shape;31;p6"/>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32" name="Google Shape;32;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3" name="Shape 33"/>
        <p:cNvGrpSpPr/>
        <p:nvPr/>
      </p:nvGrpSpPr>
      <p:grpSpPr>
        <a:xfrm>
          <a:off x="0" y="0"/>
          <a:ext cx="0" cy="0"/>
          <a:chOff x="0" y="0"/>
          <a:chExt cx="0" cy="0"/>
        </a:xfrm>
      </p:grpSpPr>
      <p:sp>
        <p:nvSpPr>
          <p:cNvPr id="34" name="Google Shape;34;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35" name="Google Shape;35;p7"/>
          <p:cNvSpPr txBox="1"/>
          <p:nvPr>
            <p:ph idx="1" type="body"/>
          </p:nvPr>
        </p:nvSpPr>
        <p:spPr>
          <a:xfrm>
            <a:off x="311700" y="1399400"/>
            <a:ext cx="2808000" cy="27849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6" name="Google Shape;36;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7" name="Shape 37"/>
        <p:cNvGrpSpPr/>
        <p:nvPr/>
      </p:nvGrpSpPr>
      <p:grpSpPr>
        <a:xfrm>
          <a:off x="0" y="0"/>
          <a:ext cx="0" cy="0"/>
          <a:chOff x="0" y="0"/>
          <a:chExt cx="0" cy="0"/>
        </a:xfrm>
      </p:grpSpPr>
      <p:sp>
        <p:nvSpPr>
          <p:cNvPr id="38" name="Google Shape;38;p8"/>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8"/>
          <p:cNvSpPr txBox="1"/>
          <p:nvPr>
            <p:ph type="title"/>
          </p:nvPr>
        </p:nvSpPr>
        <p:spPr>
          <a:xfrm>
            <a:off x="490250" y="450150"/>
            <a:ext cx="5878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40" name="Google Shape;4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9"/>
          <p:cNvSpPr/>
          <p:nvPr/>
        </p:nvSpPr>
        <p:spPr>
          <a:xfrm>
            <a:off x="4572000" y="-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3" name="Google Shape;43;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4" name="Google Shape;44;p9"/>
          <p:cNvSpPr txBox="1"/>
          <p:nvPr>
            <p:ph type="title"/>
          </p:nvPr>
        </p:nvSpPr>
        <p:spPr>
          <a:xfrm>
            <a:off x="265500" y="929275"/>
            <a:ext cx="4045200" cy="17862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2"/>
              </a:buClr>
              <a:buSzPts val="4200"/>
              <a:buNone/>
              <a:defRPr>
                <a:solidFill>
                  <a:schemeClr val="lt2"/>
                </a:solidFill>
              </a:defRPr>
            </a:lvl1pPr>
            <a:lvl2pPr lvl="1" algn="ctr">
              <a:spcBef>
                <a:spcPts val="0"/>
              </a:spcBef>
              <a:spcAft>
                <a:spcPts val="0"/>
              </a:spcAft>
              <a:buClr>
                <a:schemeClr val="lt2"/>
              </a:buClr>
              <a:buSzPts val="4200"/>
              <a:buNone/>
              <a:defRPr>
                <a:solidFill>
                  <a:schemeClr val="lt2"/>
                </a:solidFill>
              </a:defRPr>
            </a:lvl2pPr>
            <a:lvl3pPr lvl="2" algn="ctr">
              <a:spcBef>
                <a:spcPts val="0"/>
              </a:spcBef>
              <a:spcAft>
                <a:spcPts val="0"/>
              </a:spcAft>
              <a:buClr>
                <a:schemeClr val="lt2"/>
              </a:buClr>
              <a:buSzPts val="4200"/>
              <a:buNone/>
              <a:defRPr>
                <a:solidFill>
                  <a:schemeClr val="lt2"/>
                </a:solidFill>
              </a:defRPr>
            </a:lvl3pPr>
            <a:lvl4pPr lvl="3" algn="ctr">
              <a:spcBef>
                <a:spcPts val="0"/>
              </a:spcBef>
              <a:spcAft>
                <a:spcPts val="0"/>
              </a:spcAft>
              <a:buClr>
                <a:schemeClr val="lt2"/>
              </a:buClr>
              <a:buSzPts val="4200"/>
              <a:buNone/>
              <a:defRPr>
                <a:solidFill>
                  <a:schemeClr val="lt2"/>
                </a:solidFill>
              </a:defRPr>
            </a:lvl4pPr>
            <a:lvl5pPr lvl="4" algn="ctr">
              <a:spcBef>
                <a:spcPts val="0"/>
              </a:spcBef>
              <a:spcAft>
                <a:spcPts val="0"/>
              </a:spcAft>
              <a:buClr>
                <a:schemeClr val="lt2"/>
              </a:buClr>
              <a:buSzPts val="4200"/>
              <a:buNone/>
              <a:defRPr>
                <a:solidFill>
                  <a:schemeClr val="lt2"/>
                </a:solidFill>
              </a:defRPr>
            </a:lvl5pPr>
            <a:lvl6pPr lvl="5" algn="ctr">
              <a:spcBef>
                <a:spcPts val="0"/>
              </a:spcBef>
              <a:spcAft>
                <a:spcPts val="0"/>
              </a:spcAft>
              <a:buClr>
                <a:schemeClr val="lt2"/>
              </a:buClr>
              <a:buSzPts val="4200"/>
              <a:buNone/>
              <a:defRPr>
                <a:solidFill>
                  <a:schemeClr val="lt2"/>
                </a:solidFill>
              </a:defRPr>
            </a:lvl6pPr>
            <a:lvl7pPr lvl="6" algn="ctr">
              <a:spcBef>
                <a:spcPts val="0"/>
              </a:spcBef>
              <a:spcAft>
                <a:spcPts val="0"/>
              </a:spcAft>
              <a:buClr>
                <a:schemeClr val="lt2"/>
              </a:buClr>
              <a:buSzPts val="4200"/>
              <a:buNone/>
              <a:defRPr>
                <a:solidFill>
                  <a:schemeClr val="lt2"/>
                </a:solidFill>
              </a:defRPr>
            </a:lvl7pPr>
            <a:lvl8pPr lvl="7" algn="ctr">
              <a:spcBef>
                <a:spcPts val="0"/>
              </a:spcBef>
              <a:spcAft>
                <a:spcPts val="0"/>
              </a:spcAft>
              <a:buClr>
                <a:schemeClr val="lt2"/>
              </a:buClr>
              <a:buSzPts val="4200"/>
              <a:buNone/>
              <a:defRPr>
                <a:solidFill>
                  <a:schemeClr val="lt2"/>
                </a:solidFill>
              </a:defRPr>
            </a:lvl8pPr>
            <a:lvl9pPr lvl="8" algn="ctr">
              <a:spcBef>
                <a:spcPts val="0"/>
              </a:spcBef>
              <a:spcAft>
                <a:spcPts val="0"/>
              </a:spcAft>
              <a:buClr>
                <a:schemeClr val="lt2"/>
              </a:buClr>
              <a:buSzPts val="4200"/>
              <a:buNone/>
              <a:defRPr>
                <a:solidFill>
                  <a:schemeClr val="lt2"/>
                </a:solidFill>
              </a:defRPr>
            </a:lvl9pPr>
          </a:lstStyle>
          <a:p/>
        </p:txBody>
      </p:sp>
      <p:sp>
        <p:nvSpPr>
          <p:cNvPr id="45" name="Google Shape;45;p9"/>
          <p:cNvSpPr txBox="1"/>
          <p:nvPr>
            <p:ph idx="1" type="subTitle"/>
          </p:nvPr>
        </p:nvSpPr>
        <p:spPr>
          <a:xfrm>
            <a:off x="265500" y="2769001"/>
            <a:ext cx="4045200" cy="1574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400"/>
              <a:buFont typeface="Economica"/>
              <a:buNone/>
              <a:defRPr sz="2400">
                <a:latin typeface="Economica"/>
                <a:ea typeface="Economica"/>
                <a:cs typeface="Economica"/>
                <a:sym typeface="Economica"/>
              </a:defRPr>
            </a:lvl1pPr>
            <a:lvl2pPr lvl="1" algn="ctr">
              <a:lnSpc>
                <a:spcPct val="100000"/>
              </a:lnSpc>
              <a:spcBef>
                <a:spcPts val="0"/>
              </a:spcBef>
              <a:spcAft>
                <a:spcPts val="0"/>
              </a:spcAft>
              <a:buSzPts val="2400"/>
              <a:buFont typeface="Economica"/>
              <a:buNone/>
              <a:defRPr sz="2400">
                <a:latin typeface="Economica"/>
                <a:ea typeface="Economica"/>
                <a:cs typeface="Economica"/>
                <a:sym typeface="Economica"/>
              </a:defRPr>
            </a:lvl2pPr>
            <a:lvl3pPr lvl="2" algn="ctr">
              <a:lnSpc>
                <a:spcPct val="100000"/>
              </a:lnSpc>
              <a:spcBef>
                <a:spcPts val="0"/>
              </a:spcBef>
              <a:spcAft>
                <a:spcPts val="0"/>
              </a:spcAft>
              <a:buSzPts val="2400"/>
              <a:buFont typeface="Economica"/>
              <a:buNone/>
              <a:defRPr sz="2400">
                <a:latin typeface="Economica"/>
                <a:ea typeface="Economica"/>
                <a:cs typeface="Economica"/>
                <a:sym typeface="Economica"/>
              </a:defRPr>
            </a:lvl3pPr>
            <a:lvl4pPr lvl="3" algn="ctr">
              <a:lnSpc>
                <a:spcPct val="100000"/>
              </a:lnSpc>
              <a:spcBef>
                <a:spcPts val="0"/>
              </a:spcBef>
              <a:spcAft>
                <a:spcPts val="0"/>
              </a:spcAft>
              <a:buSzPts val="2400"/>
              <a:buFont typeface="Economica"/>
              <a:buNone/>
              <a:defRPr sz="2400">
                <a:latin typeface="Economica"/>
                <a:ea typeface="Economica"/>
                <a:cs typeface="Economica"/>
                <a:sym typeface="Economica"/>
              </a:defRPr>
            </a:lvl4pPr>
            <a:lvl5pPr lvl="4" algn="ctr">
              <a:lnSpc>
                <a:spcPct val="100000"/>
              </a:lnSpc>
              <a:spcBef>
                <a:spcPts val="0"/>
              </a:spcBef>
              <a:spcAft>
                <a:spcPts val="0"/>
              </a:spcAft>
              <a:buSzPts val="2400"/>
              <a:buFont typeface="Economica"/>
              <a:buNone/>
              <a:defRPr sz="2400">
                <a:latin typeface="Economica"/>
                <a:ea typeface="Economica"/>
                <a:cs typeface="Economica"/>
                <a:sym typeface="Economica"/>
              </a:defRPr>
            </a:lvl5pPr>
            <a:lvl6pPr lvl="5" algn="ctr">
              <a:lnSpc>
                <a:spcPct val="100000"/>
              </a:lnSpc>
              <a:spcBef>
                <a:spcPts val="0"/>
              </a:spcBef>
              <a:spcAft>
                <a:spcPts val="0"/>
              </a:spcAft>
              <a:buSzPts val="2400"/>
              <a:buFont typeface="Economica"/>
              <a:buNone/>
              <a:defRPr sz="2400">
                <a:latin typeface="Economica"/>
                <a:ea typeface="Economica"/>
                <a:cs typeface="Economica"/>
                <a:sym typeface="Economica"/>
              </a:defRPr>
            </a:lvl6pPr>
            <a:lvl7pPr lvl="6" algn="ctr">
              <a:lnSpc>
                <a:spcPct val="100000"/>
              </a:lnSpc>
              <a:spcBef>
                <a:spcPts val="0"/>
              </a:spcBef>
              <a:spcAft>
                <a:spcPts val="0"/>
              </a:spcAft>
              <a:buSzPts val="2400"/>
              <a:buFont typeface="Economica"/>
              <a:buNone/>
              <a:defRPr sz="2400">
                <a:latin typeface="Economica"/>
                <a:ea typeface="Economica"/>
                <a:cs typeface="Economica"/>
                <a:sym typeface="Economica"/>
              </a:defRPr>
            </a:lvl7pPr>
            <a:lvl8pPr lvl="7" algn="ctr">
              <a:lnSpc>
                <a:spcPct val="100000"/>
              </a:lnSpc>
              <a:spcBef>
                <a:spcPts val="0"/>
              </a:spcBef>
              <a:spcAft>
                <a:spcPts val="0"/>
              </a:spcAft>
              <a:buSzPts val="2400"/>
              <a:buFont typeface="Economica"/>
              <a:buNone/>
              <a:defRPr sz="2400">
                <a:latin typeface="Economica"/>
                <a:ea typeface="Economica"/>
                <a:cs typeface="Economica"/>
                <a:sym typeface="Economica"/>
              </a:defRPr>
            </a:lvl8pPr>
            <a:lvl9pPr lvl="8" algn="ctr">
              <a:lnSpc>
                <a:spcPct val="100000"/>
              </a:lnSpc>
              <a:spcBef>
                <a:spcPts val="0"/>
              </a:spcBef>
              <a:spcAft>
                <a:spcPts val="0"/>
              </a:spcAft>
              <a:buSzPts val="2400"/>
              <a:buFont typeface="Economica"/>
              <a:buNone/>
              <a:defRPr sz="2400">
                <a:latin typeface="Economica"/>
                <a:ea typeface="Economica"/>
                <a:cs typeface="Economica"/>
                <a:sym typeface="Economica"/>
              </a:defRPr>
            </a:lvl9pPr>
          </a:lstStyle>
          <a:p/>
        </p:txBody>
      </p:sp>
      <p:sp>
        <p:nvSpPr>
          <p:cNvPr id="46" name="Google Shape;46;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7" name="Google Shape;47;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8" name="Shape 48"/>
        <p:cNvGrpSpPr/>
        <p:nvPr/>
      </p:nvGrpSpPr>
      <p:grpSpPr>
        <a:xfrm>
          <a:off x="0" y="0"/>
          <a:ext cx="0" cy="0"/>
          <a:chOff x="0" y="0"/>
          <a:chExt cx="0" cy="0"/>
        </a:xfrm>
      </p:grpSpPr>
      <p:sp>
        <p:nvSpPr>
          <p:cNvPr id="49" name="Google Shape;49;p10"/>
          <p:cNvSpPr txBox="1"/>
          <p:nvPr>
            <p:ph idx="1" type="body"/>
          </p:nvPr>
        </p:nvSpPr>
        <p:spPr>
          <a:xfrm>
            <a:off x="319500" y="42189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400"/>
              <a:buFont typeface="Economica"/>
              <a:buNone/>
              <a:defRPr sz="2400">
                <a:latin typeface="Economica"/>
                <a:ea typeface="Economica"/>
                <a:cs typeface="Economica"/>
                <a:sym typeface="Economica"/>
              </a:defRPr>
            </a:lvl1pPr>
          </a:lstStyle>
          <a:p/>
        </p:txBody>
      </p:sp>
      <p:sp>
        <p:nvSpPr>
          <p:cNvPr id="50" name="Google Shape;50;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luxe">
    <p:bg>
      <p:bgPr>
        <a:solidFill>
          <a:srgbClr val="EAD1DC"/>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rmAutofit/>
          </a:bodyPr>
          <a:lstStyle>
            <a:lvl1pPr lvl="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1pPr>
            <a:lvl2pPr lvl="1">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2pPr>
            <a:lvl3pPr lvl="2">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3pPr>
            <a:lvl4pPr lvl="3">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4pPr>
            <a:lvl5pPr lvl="4">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5pPr>
            <a:lvl6pPr lvl="5">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6pPr>
            <a:lvl7pPr lvl="6">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7pPr>
            <a:lvl8pPr lvl="7">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8pPr>
            <a:lvl9pPr lvl="8">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9pPr>
          </a:lstStyle>
          <a:p/>
        </p:txBody>
      </p:sp>
      <p:sp>
        <p:nvSpPr>
          <p:cNvPr id="7" name="Google Shape;7;p1"/>
          <p:cNvSpPr txBox="1"/>
          <p:nvPr>
            <p:ph idx="1" type="body"/>
          </p:nvPr>
        </p:nvSpPr>
        <p:spPr>
          <a:xfrm>
            <a:off x="311700" y="1225225"/>
            <a:ext cx="8520600" cy="3354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1"/>
              </a:buClr>
              <a:buSzPts val="1800"/>
              <a:buFont typeface="Open Sans"/>
              <a:buChar char="●"/>
              <a:defRPr sz="1800">
                <a:solidFill>
                  <a:schemeClr val="dk1"/>
                </a:solidFill>
                <a:latin typeface="Open Sans"/>
                <a:ea typeface="Open Sans"/>
                <a:cs typeface="Open Sans"/>
                <a:sym typeface="Open Sans"/>
              </a:defRPr>
            </a:lvl1pPr>
            <a:lvl2pPr indent="-317500" lvl="1" marL="9144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2pPr>
            <a:lvl3pPr indent="-317500" lvl="2" marL="13716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3pPr>
            <a:lvl4pPr indent="-317500" lvl="3" marL="18288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4pPr>
            <a:lvl5pPr indent="-317500" lvl="4" marL="22860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5pPr>
            <a:lvl6pPr indent="-317500" lvl="5" marL="27432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6pPr>
            <a:lvl7pPr indent="-317500" lvl="6" marL="32004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7pPr>
            <a:lvl8pPr indent="-317500" lvl="7" marL="36576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8pPr>
            <a:lvl9pPr indent="-317500" lvl="8" marL="41148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1"/>
                </a:solidFill>
                <a:latin typeface="Economica"/>
                <a:ea typeface="Economica"/>
                <a:cs typeface="Economica"/>
                <a:sym typeface="Economica"/>
              </a:defRPr>
            </a:lvl1pPr>
            <a:lvl2pPr lvl="1" algn="r">
              <a:buNone/>
              <a:defRPr sz="1000">
                <a:solidFill>
                  <a:schemeClr val="dk1"/>
                </a:solidFill>
                <a:latin typeface="Economica"/>
                <a:ea typeface="Economica"/>
                <a:cs typeface="Economica"/>
                <a:sym typeface="Economica"/>
              </a:defRPr>
            </a:lvl2pPr>
            <a:lvl3pPr lvl="2" algn="r">
              <a:buNone/>
              <a:defRPr sz="1000">
                <a:solidFill>
                  <a:schemeClr val="dk1"/>
                </a:solidFill>
                <a:latin typeface="Economica"/>
                <a:ea typeface="Economica"/>
                <a:cs typeface="Economica"/>
                <a:sym typeface="Economica"/>
              </a:defRPr>
            </a:lvl3pPr>
            <a:lvl4pPr lvl="3" algn="r">
              <a:buNone/>
              <a:defRPr sz="1000">
                <a:solidFill>
                  <a:schemeClr val="dk1"/>
                </a:solidFill>
                <a:latin typeface="Economica"/>
                <a:ea typeface="Economica"/>
                <a:cs typeface="Economica"/>
                <a:sym typeface="Economica"/>
              </a:defRPr>
            </a:lvl4pPr>
            <a:lvl5pPr lvl="4" algn="r">
              <a:buNone/>
              <a:defRPr sz="1000">
                <a:solidFill>
                  <a:schemeClr val="dk1"/>
                </a:solidFill>
                <a:latin typeface="Economica"/>
                <a:ea typeface="Economica"/>
                <a:cs typeface="Economica"/>
                <a:sym typeface="Economica"/>
              </a:defRPr>
            </a:lvl5pPr>
            <a:lvl6pPr lvl="5" algn="r">
              <a:buNone/>
              <a:defRPr sz="1000">
                <a:solidFill>
                  <a:schemeClr val="dk1"/>
                </a:solidFill>
                <a:latin typeface="Economica"/>
                <a:ea typeface="Economica"/>
                <a:cs typeface="Economica"/>
                <a:sym typeface="Economica"/>
              </a:defRPr>
            </a:lvl6pPr>
            <a:lvl7pPr lvl="6" algn="r">
              <a:buNone/>
              <a:defRPr sz="1000">
                <a:solidFill>
                  <a:schemeClr val="dk1"/>
                </a:solidFill>
                <a:latin typeface="Economica"/>
                <a:ea typeface="Economica"/>
                <a:cs typeface="Economica"/>
                <a:sym typeface="Economica"/>
              </a:defRPr>
            </a:lvl7pPr>
            <a:lvl8pPr lvl="7" algn="r">
              <a:buNone/>
              <a:defRPr sz="1000">
                <a:solidFill>
                  <a:schemeClr val="dk1"/>
                </a:solidFill>
                <a:latin typeface="Economica"/>
                <a:ea typeface="Economica"/>
                <a:cs typeface="Economica"/>
                <a:sym typeface="Economica"/>
              </a:defRPr>
            </a:lvl8pPr>
            <a:lvl9pPr lvl="8" algn="r">
              <a:buNone/>
              <a:defRPr sz="1000">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s://docs.google.com/document/d/1jvtKa94nuc0XU1RFOZWvrOAQPZWWCtIWLPuGnNyU_Uk/edit"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1.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27BA0"/>
        </a:solidFill>
      </p:bgPr>
    </p:bg>
    <p:spTree>
      <p:nvGrpSpPr>
        <p:cNvPr id="61" name="Shape 61"/>
        <p:cNvGrpSpPr/>
        <p:nvPr/>
      </p:nvGrpSpPr>
      <p:grpSpPr>
        <a:xfrm>
          <a:off x="0" y="0"/>
          <a:ext cx="0" cy="0"/>
          <a:chOff x="0" y="0"/>
          <a:chExt cx="0" cy="0"/>
        </a:xfrm>
      </p:grpSpPr>
      <p:sp>
        <p:nvSpPr>
          <p:cNvPr id="62" name="Google Shape;62;p13"/>
          <p:cNvSpPr txBox="1"/>
          <p:nvPr>
            <p:ph type="ctrTitle"/>
          </p:nvPr>
        </p:nvSpPr>
        <p:spPr>
          <a:xfrm>
            <a:off x="3044700" y="1444255"/>
            <a:ext cx="3054600" cy="15372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pt-BR"/>
              <a:t>Redação</a:t>
            </a:r>
            <a:endParaRPr/>
          </a:p>
        </p:txBody>
      </p:sp>
      <p:sp>
        <p:nvSpPr>
          <p:cNvPr id="63" name="Google Shape;63;p13"/>
          <p:cNvSpPr txBox="1"/>
          <p:nvPr>
            <p:ph idx="1" type="subTitle"/>
          </p:nvPr>
        </p:nvSpPr>
        <p:spPr>
          <a:xfrm>
            <a:off x="3044700" y="3116580"/>
            <a:ext cx="3054600" cy="701400"/>
          </a:xfrm>
          <a:prstGeom prst="rect">
            <a:avLst/>
          </a:prstGeom>
        </p:spPr>
        <p:txBody>
          <a:bodyPr anchorCtr="0" anchor="t" bIns="91425" lIns="91425" spcFirstLastPara="1" rIns="91425" wrap="square" tIns="91425">
            <a:normAutofit/>
          </a:bodyPr>
          <a:lstStyle/>
          <a:p>
            <a:pPr indent="0" lvl="0" marL="0" rtl="0" algn="r">
              <a:spcBef>
                <a:spcPts val="0"/>
              </a:spcBef>
              <a:spcAft>
                <a:spcPts val="0"/>
              </a:spcAft>
              <a:buNone/>
            </a:pPr>
            <a:r>
              <a:rPr lang="pt-BR"/>
              <a:t>PECEP 2024</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2"/>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pt-BR"/>
              <a:t>Proposta de redação:</a:t>
            </a:r>
            <a:endParaRPr b="1"/>
          </a:p>
          <a:p>
            <a:pPr indent="0" lvl="0" marL="0" rtl="0" algn="l">
              <a:spcBef>
                <a:spcPts val="1200"/>
              </a:spcBef>
              <a:spcAft>
                <a:spcPts val="0"/>
              </a:spcAft>
              <a:buNone/>
            </a:pPr>
            <a:r>
              <a:t/>
            </a:r>
            <a:endParaRPr b="1"/>
          </a:p>
          <a:p>
            <a:pPr indent="0" lvl="0" marL="0" rtl="0" algn="l">
              <a:spcBef>
                <a:spcPts val="1200"/>
              </a:spcBef>
              <a:spcAft>
                <a:spcPts val="0"/>
              </a:spcAft>
              <a:buNone/>
            </a:pPr>
            <a:r>
              <a:rPr lang="pt-BR" u="sng">
                <a:solidFill>
                  <a:schemeClr val="hlink"/>
                </a:solidFill>
                <a:hlinkClick r:id="rId3"/>
              </a:rPr>
              <a:t>https://docs.google.com/document/d/1jvtKa94nuc0XU1RFOZWvrOAQPZWWCtIWLPuGnNyU_Uk/edit</a:t>
            </a:r>
            <a:endParaRPr/>
          </a:p>
          <a:p>
            <a:pPr indent="0" lvl="0" marL="0" rtl="0" algn="l">
              <a:spcBef>
                <a:spcPts val="120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3"/>
          <p:cNvSpPr txBox="1"/>
          <p:nvPr>
            <p:ph type="title"/>
          </p:nvPr>
        </p:nvSpPr>
        <p:spPr>
          <a:xfrm>
            <a:off x="311700" y="315925"/>
            <a:ext cx="8520600" cy="831300"/>
          </a:xfrm>
          <a:prstGeom prst="rect">
            <a:avLst/>
          </a:prstGeom>
        </p:spPr>
        <p:txBody>
          <a:bodyPr anchorCtr="0" anchor="b" bIns="91425" lIns="91425" spcFirstLastPara="1" rIns="91425" wrap="square" tIns="91425">
            <a:noAutofit/>
          </a:bodyPr>
          <a:lstStyle/>
          <a:p>
            <a:pPr indent="0" lvl="0" marL="0" rtl="0" algn="l">
              <a:lnSpc>
                <a:spcPct val="130000"/>
              </a:lnSpc>
              <a:spcBef>
                <a:spcPts val="0"/>
              </a:spcBef>
              <a:spcAft>
                <a:spcPts val="3000"/>
              </a:spcAft>
              <a:buClr>
                <a:schemeClr val="dk1"/>
              </a:buClr>
              <a:buSzPts val="1100"/>
              <a:buFont typeface="Arial"/>
              <a:buNone/>
            </a:pPr>
            <a:r>
              <a:rPr b="1" lang="pt-BR" sz="2450">
                <a:solidFill>
                  <a:srgbClr val="333333"/>
                </a:solidFill>
                <a:latin typeface="Arial"/>
                <a:ea typeface="Arial"/>
                <a:cs typeface="Arial"/>
                <a:sym typeface="Arial"/>
              </a:rPr>
              <a:t>Caminho</a:t>
            </a:r>
            <a:r>
              <a:rPr b="1" lang="pt-BR" sz="2450">
                <a:solidFill>
                  <a:srgbClr val="333333"/>
                </a:solidFill>
                <a:latin typeface="Arial"/>
                <a:ea typeface="Arial"/>
                <a:cs typeface="Arial"/>
                <a:sym typeface="Arial"/>
              </a:rPr>
              <a:t>s</a:t>
            </a:r>
            <a:r>
              <a:rPr b="1" lang="pt-BR" sz="2450">
                <a:solidFill>
                  <a:srgbClr val="333333"/>
                </a:solidFill>
                <a:latin typeface="Arial"/>
                <a:ea typeface="Arial"/>
                <a:cs typeface="Arial"/>
                <a:sym typeface="Arial"/>
              </a:rPr>
              <a:t> para combater o racismo no Brasil </a:t>
            </a:r>
            <a:r>
              <a:rPr b="1" lang="pt-BR" sz="1650">
                <a:solidFill>
                  <a:srgbClr val="333333"/>
                </a:solidFill>
                <a:latin typeface="Arial"/>
                <a:ea typeface="Arial"/>
                <a:cs typeface="Arial"/>
                <a:sym typeface="Arial"/>
              </a:rPr>
              <a:t>(ENEM 2016) </a:t>
            </a:r>
            <a:endParaRPr sz="1950"/>
          </a:p>
        </p:txBody>
      </p:sp>
      <p:sp>
        <p:nvSpPr>
          <p:cNvPr id="114" name="Google Shape;114;p23"/>
          <p:cNvSpPr txBox="1"/>
          <p:nvPr>
            <p:ph idx="1" type="body"/>
          </p:nvPr>
        </p:nvSpPr>
        <p:spPr>
          <a:xfrm>
            <a:off x="311700" y="1236950"/>
            <a:ext cx="8744700" cy="3723300"/>
          </a:xfrm>
          <a:prstGeom prst="rect">
            <a:avLst/>
          </a:prstGeom>
        </p:spPr>
        <p:txBody>
          <a:bodyPr anchorCtr="0" anchor="t" bIns="91425" lIns="91425" spcFirstLastPara="1" rIns="91425" wrap="square" tIns="91425">
            <a:normAutofit fontScale="40000" lnSpcReduction="10000"/>
          </a:bodyPr>
          <a:lstStyle/>
          <a:p>
            <a:pPr indent="0" lvl="0" marL="0" rtl="0" algn="l">
              <a:lnSpc>
                <a:spcPct val="100000"/>
              </a:lnSpc>
              <a:spcBef>
                <a:spcPts val="0"/>
              </a:spcBef>
              <a:spcAft>
                <a:spcPts val="0"/>
              </a:spcAft>
              <a:buClr>
                <a:schemeClr val="dk1"/>
              </a:buClr>
              <a:buSzPct val="28947"/>
              <a:buFont typeface="Arial"/>
              <a:buNone/>
            </a:pPr>
            <a:r>
              <a:rPr b="1" lang="pt-BR" sz="3800">
                <a:solidFill>
                  <a:srgbClr val="333333"/>
                </a:solidFill>
                <a:latin typeface="Georgia"/>
                <a:ea typeface="Georgia"/>
                <a:cs typeface="Georgia"/>
                <a:sym typeface="Georgia"/>
              </a:rPr>
              <a:t>Texto I</a:t>
            </a:r>
            <a:endParaRPr b="1" sz="3800">
              <a:solidFill>
                <a:srgbClr val="333333"/>
              </a:solidFill>
              <a:latin typeface="Georgia"/>
              <a:ea typeface="Georgia"/>
              <a:cs typeface="Georgia"/>
              <a:sym typeface="Georgia"/>
            </a:endParaRPr>
          </a:p>
          <a:p>
            <a:pPr indent="0" lvl="0" marL="0" rtl="0" algn="l">
              <a:lnSpc>
                <a:spcPct val="130000"/>
              </a:lnSpc>
              <a:spcBef>
                <a:spcPts val="3000"/>
              </a:spcBef>
              <a:spcAft>
                <a:spcPts val="0"/>
              </a:spcAft>
              <a:buClr>
                <a:schemeClr val="dk1"/>
              </a:buClr>
              <a:buSzPct val="28947"/>
              <a:buFont typeface="Arial"/>
              <a:buNone/>
            </a:pPr>
            <a:r>
              <a:rPr lang="pt-BR" sz="3800">
                <a:solidFill>
                  <a:srgbClr val="333333"/>
                </a:solidFill>
                <a:latin typeface="Georgia"/>
                <a:ea typeface="Georgia"/>
                <a:cs typeface="Georgia"/>
                <a:sym typeface="Georgia"/>
              </a:rPr>
              <a:t>Ascendendo à condição de trabalhador livre, antes ou depois da abolição, o negro se via jungido a novas formas de exploração que, embora melhores que a escravidão, só lhe permitiam integrar-se na sociedade e no mundo cultural, que se tornaram seus, na condição de um subproletariado compelido ao exercício de seu antigo papel, que continuava sendo principalmente o de animal de serviço. […] As taxas de analfabetismo, de criminalidade e de mortalidade dos negros são, por isso, as mais elevadas, refletindo o fracasso da sociedade brasileira em cumprir, na prática, seu ideal professado de uma democracia racial que integrasse o negro na condição de cidadão indiferenciado dos demais.</a:t>
            </a:r>
            <a:endParaRPr sz="3800">
              <a:solidFill>
                <a:srgbClr val="333333"/>
              </a:solidFill>
              <a:latin typeface="Georgia"/>
              <a:ea typeface="Georgia"/>
              <a:cs typeface="Georgia"/>
              <a:sym typeface="Georgia"/>
            </a:endParaRPr>
          </a:p>
          <a:p>
            <a:pPr indent="0" lvl="0" marL="0" rtl="0" algn="l">
              <a:lnSpc>
                <a:spcPct val="130000"/>
              </a:lnSpc>
              <a:spcBef>
                <a:spcPts val="1100"/>
              </a:spcBef>
              <a:spcAft>
                <a:spcPts val="0"/>
              </a:spcAft>
              <a:buClr>
                <a:schemeClr val="dk1"/>
              </a:buClr>
              <a:buSzPct val="28947"/>
              <a:buFont typeface="Arial"/>
              <a:buNone/>
            </a:pPr>
            <a:r>
              <a:rPr lang="pt-BR" sz="3800">
                <a:solidFill>
                  <a:srgbClr val="333333"/>
                </a:solidFill>
                <a:latin typeface="Georgia"/>
                <a:ea typeface="Georgia"/>
                <a:cs typeface="Georgia"/>
                <a:sym typeface="Georgia"/>
              </a:rPr>
              <a:t>(RIBEIRO, D. </a:t>
            </a:r>
            <a:r>
              <a:rPr i="1" lang="pt-BR" sz="3800">
                <a:solidFill>
                  <a:srgbClr val="333333"/>
                </a:solidFill>
                <a:latin typeface="Georgia"/>
                <a:ea typeface="Georgia"/>
                <a:cs typeface="Georgia"/>
                <a:sym typeface="Georgia"/>
              </a:rPr>
              <a:t>O povo brasileiro</a:t>
            </a:r>
            <a:r>
              <a:rPr lang="pt-BR" sz="3800">
                <a:solidFill>
                  <a:srgbClr val="333333"/>
                </a:solidFill>
                <a:latin typeface="Georgia"/>
                <a:ea typeface="Georgia"/>
                <a:cs typeface="Georgia"/>
                <a:sym typeface="Georgia"/>
              </a:rPr>
              <a:t>: a formação e o sentido do Brasil. São Paulo: Companhia das Letras. 1995. Fragmento).</a:t>
            </a:r>
            <a:endParaRPr sz="3800">
              <a:solidFill>
                <a:srgbClr val="333333"/>
              </a:solidFill>
              <a:latin typeface="Georgia"/>
              <a:ea typeface="Georgia"/>
              <a:cs typeface="Georgia"/>
              <a:sym typeface="Georgia"/>
            </a:endParaRPr>
          </a:p>
          <a:p>
            <a:pPr indent="0" lvl="0" marL="0" rtl="0" algn="l">
              <a:spcBef>
                <a:spcPts val="1100"/>
              </a:spcBef>
              <a:spcAft>
                <a:spcPts val="1200"/>
              </a:spcAft>
              <a:buNone/>
            </a:pPr>
            <a:r>
              <a:t/>
            </a:r>
            <a:endParaRPr sz="2100">
              <a:latin typeface="Georgia"/>
              <a:ea typeface="Georgia"/>
              <a:cs typeface="Georgia"/>
              <a:sym typeface="Georgia"/>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24"/>
          <p:cNvSpPr txBox="1"/>
          <p:nvPr>
            <p:ph idx="1" type="body"/>
          </p:nvPr>
        </p:nvSpPr>
        <p:spPr>
          <a:xfrm>
            <a:off x="311700" y="671625"/>
            <a:ext cx="8520600" cy="3354000"/>
          </a:xfrm>
          <a:prstGeom prst="rect">
            <a:avLst/>
          </a:prstGeom>
        </p:spPr>
        <p:txBody>
          <a:bodyPr anchorCtr="0" anchor="t" bIns="91425" lIns="91425" spcFirstLastPara="1" rIns="91425" wrap="square" tIns="91425">
            <a:noAutofit/>
          </a:bodyPr>
          <a:lstStyle/>
          <a:p>
            <a:pPr indent="0" lvl="0" marL="0" rtl="0" algn="l">
              <a:lnSpc>
                <a:spcPct val="130000"/>
              </a:lnSpc>
              <a:spcBef>
                <a:spcPts val="0"/>
              </a:spcBef>
              <a:spcAft>
                <a:spcPts val="0"/>
              </a:spcAft>
              <a:buClr>
                <a:schemeClr val="dk1"/>
              </a:buClr>
              <a:buSzPts val="1100"/>
              <a:buFont typeface="Arial"/>
              <a:buNone/>
            </a:pPr>
            <a:r>
              <a:rPr b="1" lang="pt-BR" sz="1900">
                <a:solidFill>
                  <a:srgbClr val="333333"/>
                </a:solidFill>
                <a:latin typeface="Georgia"/>
                <a:ea typeface="Georgia"/>
                <a:cs typeface="Georgia"/>
                <a:sym typeface="Georgia"/>
              </a:rPr>
              <a:t>Texto II</a:t>
            </a:r>
            <a:endParaRPr b="1" sz="1900">
              <a:solidFill>
                <a:srgbClr val="333333"/>
              </a:solidFill>
              <a:latin typeface="Georgia"/>
              <a:ea typeface="Georgia"/>
              <a:cs typeface="Georgia"/>
              <a:sym typeface="Georgia"/>
            </a:endParaRPr>
          </a:p>
          <a:p>
            <a:pPr indent="0" lvl="0" marL="0" rtl="0" algn="ctr">
              <a:lnSpc>
                <a:spcPct val="130000"/>
              </a:lnSpc>
              <a:spcBef>
                <a:spcPts val="1100"/>
              </a:spcBef>
              <a:spcAft>
                <a:spcPts val="0"/>
              </a:spcAft>
              <a:buClr>
                <a:schemeClr val="dk1"/>
              </a:buClr>
              <a:buSzPts val="1100"/>
              <a:buFont typeface="Arial"/>
              <a:buNone/>
            </a:pPr>
            <a:r>
              <a:rPr b="1" lang="pt-BR" sz="1900">
                <a:solidFill>
                  <a:srgbClr val="333333"/>
                </a:solidFill>
                <a:latin typeface="Georgia"/>
                <a:ea typeface="Georgia"/>
                <a:cs typeface="Georgia"/>
                <a:sym typeface="Georgia"/>
              </a:rPr>
              <a:t>LEI Nº 7.716, DE 5 DE JANEIRO DE 1989</a:t>
            </a:r>
            <a:endParaRPr b="1" sz="1900">
              <a:solidFill>
                <a:srgbClr val="333333"/>
              </a:solidFill>
              <a:latin typeface="Georgia"/>
              <a:ea typeface="Georgia"/>
              <a:cs typeface="Georgia"/>
              <a:sym typeface="Georgia"/>
            </a:endParaRPr>
          </a:p>
          <a:p>
            <a:pPr indent="0" lvl="0" marL="0" rtl="0" algn="ctr">
              <a:lnSpc>
                <a:spcPct val="130000"/>
              </a:lnSpc>
              <a:spcBef>
                <a:spcPts val="1100"/>
              </a:spcBef>
              <a:spcAft>
                <a:spcPts val="0"/>
              </a:spcAft>
              <a:buClr>
                <a:schemeClr val="dk1"/>
              </a:buClr>
              <a:buSzPts val="1100"/>
              <a:buFont typeface="Arial"/>
              <a:buNone/>
            </a:pPr>
            <a:r>
              <a:rPr lang="pt-BR" sz="1900">
                <a:solidFill>
                  <a:srgbClr val="333333"/>
                </a:solidFill>
                <a:latin typeface="Georgia"/>
                <a:ea typeface="Georgia"/>
                <a:cs typeface="Georgia"/>
                <a:sym typeface="Georgia"/>
              </a:rPr>
              <a:t>Define os crimes de resultantes de preconceito de raça ou de cor</a:t>
            </a:r>
            <a:endParaRPr sz="1900">
              <a:solidFill>
                <a:srgbClr val="333333"/>
              </a:solidFill>
              <a:latin typeface="Georgia"/>
              <a:ea typeface="Georgia"/>
              <a:cs typeface="Georgia"/>
              <a:sym typeface="Georgia"/>
            </a:endParaRPr>
          </a:p>
          <a:p>
            <a:pPr indent="0" lvl="0" marL="0" rtl="0" algn="l">
              <a:lnSpc>
                <a:spcPct val="130000"/>
              </a:lnSpc>
              <a:spcBef>
                <a:spcPts val="1100"/>
              </a:spcBef>
              <a:spcAft>
                <a:spcPts val="0"/>
              </a:spcAft>
              <a:buClr>
                <a:schemeClr val="dk1"/>
              </a:buClr>
              <a:buSzPts val="1100"/>
              <a:buFont typeface="Arial"/>
              <a:buNone/>
            </a:pPr>
            <a:r>
              <a:rPr lang="pt-BR" sz="1900">
                <a:solidFill>
                  <a:srgbClr val="333333"/>
                </a:solidFill>
                <a:latin typeface="Georgia"/>
                <a:ea typeface="Georgia"/>
                <a:cs typeface="Georgia"/>
                <a:sym typeface="Georgia"/>
              </a:rPr>
              <a:t>Art 1º – Serão punidos, na forma desta Lei, os crimes resultantes de </a:t>
            </a:r>
            <a:r>
              <a:rPr lang="pt-BR" sz="1900">
                <a:solidFill>
                  <a:srgbClr val="333333"/>
                </a:solidFill>
                <a:latin typeface="Georgia"/>
                <a:ea typeface="Georgia"/>
                <a:cs typeface="Georgia"/>
                <a:sym typeface="Georgia"/>
              </a:rPr>
              <a:t>descriminalização</a:t>
            </a:r>
            <a:r>
              <a:rPr lang="pt-BR" sz="1900">
                <a:solidFill>
                  <a:srgbClr val="333333"/>
                </a:solidFill>
                <a:latin typeface="Georgia"/>
                <a:ea typeface="Georgia"/>
                <a:cs typeface="Georgia"/>
                <a:sym typeface="Georgia"/>
              </a:rPr>
              <a:t> ou preconceito de raça, cor, etnia, religião ou procedência nacional.</a:t>
            </a:r>
            <a:endParaRPr sz="1900">
              <a:solidFill>
                <a:srgbClr val="333333"/>
              </a:solidFill>
              <a:latin typeface="Georgia"/>
              <a:ea typeface="Georgia"/>
              <a:cs typeface="Georgia"/>
              <a:sym typeface="Georgia"/>
            </a:endParaRPr>
          </a:p>
          <a:p>
            <a:pPr indent="0" lvl="0" marL="0" rtl="0" algn="l">
              <a:lnSpc>
                <a:spcPct val="130000"/>
              </a:lnSpc>
              <a:spcBef>
                <a:spcPts val="1100"/>
              </a:spcBef>
              <a:spcAft>
                <a:spcPts val="0"/>
              </a:spcAft>
              <a:buClr>
                <a:schemeClr val="dk1"/>
              </a:buClr>
              <a:buSzPts val="1100"/>
              <a:buFont typeface="Arial"/>
              <a:buNone/>
            </a:pPr>
            <a:r>
              <a:rPr lang="pt-BR">
                <a:solidFill>
                  <a:srgbClr val="333333"/>
                </a:solidFill>
                <a:latin typeface="Georgia"/>
                <a:ea typeface="Georgia"/>
                <a:cs typeface="Georgia"/>
                <a:sym typeface="Georgia"/>
              </a:rPr>
              <a:t>(Disponível em: www.planalto.gov.br - Acesso em: 25 maio 2016. Fragmento).</a:t>
            </a:r>
            <a:endParaRPr>
              <a:solidFill>
                <a:srgbClr val="333333"/>
              </a:solidFill>
              <a:latin typeface="Georgia"/>
              <a:ea typeface="Georgia"/>
              <a:cs typeface="Georgia"/>
              <a:sym typeface="Georgia"/>
            </a:endParaRPr>
          </a:p>
          <a:p>
            <a:pPr indent="0" lvl="0" marL="0" rtl="0" algn="l">
              <a:spcBef>
                <a:spcPts val="1100"/>
              </a:spcBef>
              <a:spcAft>
                <a:spcPts val="1200"/>
              </a:spcAft>
              <a:buNone/>
            </a:pPr>
            <a:r>
              <a:t/>
            </a:r>
            <a:endParaRPr sz="2200">
              <a:latin typeface="Georgia"/>
              <a:ea typeface="Georgia"/>
              <a:cs typeface="Georgia"/>
              <a:sym typeface="Georgia"/>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5"/>
          <p:cNvSpPr txBox="1"/>
          <p:nvPr>
            <p:ph idx="1" type="body"/>
          </p:nvPr>
        </p:nvSpPr>
        <p:spPr>
          <a:xfrm>
            <a:off x="517450" y="479500"/>
            <a:ext cx="1804500" cy="4857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lang="pt-BR" sz="1600"/>
              <a:t>Texto III</a:t>
            </a:r>
            <a:endParaRPr b="1" sz="1600"/>
          </a:p>
        </p:txBody>
      </p:sp>
      <p:pic>
        <p:nvPicPr>
          <p:cNvPr id="125" name="Google Shape;125;p25"/>
          <p:cNvPicPr preferRelativeResize="0"/>
          <p:nvPr/>
        </p:nvPicPr>
        <p:blipFill>
          <a:blip r:embed="rId3">
            <a:alphaModFix/>
          </a:blip>
          <a:stretch>
            <a:fillRect/>
          </a:stretch>
        </p:blipFill>
        <p:spPr>
          <a:xfrm>
            <a:off x="2176600" y="278438"/>
            <a:ext cx="4790800" cy="458662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6"/>
          <p:cNvSpPr txBox="1"/>
          <p:nvPr>
            <p:ph idx="1" type="body"/>
          </p:nvPr>
        </p:nvSpPr>
        <p:spPr>
          <a:xfrm>
            <a:off x="311700" y="372875"/>
            <a:ext cx="8520600" cy="3354000"/>
          </a:xfrm>
          <a:prstGeom prst="rect">
            <a:avLst/>
          </a:prstGeom>
        </p:spPr>
        <p:txBody>
          <a:bodyPr anchorCtr="0" anchor="t" bIns="91425" lIns="91425" spcFirstLastPara="1" rIns="91425" wrap="square" tIns="91425">
            <a:noAutofit/>
          </a:bodyPr>
          <a:lstStyle/>
          <a:p>
            <a:pPr indent="0" lvl="0" marL="0" rtl="0" algn="just">
              <a:lnSpc>
                <a:spcPct val="110000"/>
              </a:lnSpc>
              <a:spcBef>
                <a:spcPts val="0"/>
              </a:spcBef>
              <a:spcAft>
                <a:spcPts val="0"/>
              </a:spcAft>
              <a:buClr>
                <a:schemeClr val="dk1"/>
              </a:buClr>
              <a:buSzPts val="275"/>
              <a:buFont typeface="Arial"/>
              <a:buNone/>
            </a:pPr>
            <a:r>
              <a:rPr b="1" lang="pt-BR" sz="1500">
                <a:solidFill>
                  <a:srgbClr val="333333"/>
                </a:solidFill>
                <a:latin typeface="Georgia"/>
                <a:ea typeface="Georgia"/>
                <a:cs typeface="Georgia"/>
                <a:sym typeface="Georgia"/>
              </a:rPr>
              <a:t>Texto IV</a:t>
            </a:r>
            <a:endParaRPr b="1" sz="1500">
              <a:solidFill>
                <a:srgbClr val="333333"/>
              </a:solidFill>
              <a:latin typeface="Georgia"/>
              <a:ea typeface="Georgia"/>
              <a:cs typeface="Georgia"/>
              <a:sym typeface="Georgia"/>
            </a:endParaRPr>
          </a:p>
          <a:p>
            <a:pPr indent="0" lvl="0" marL="0" rtl="0" algn="just">
              <a:lnSpc>
                <a:spcPct val="110000"/>
              </a:lnSpc>
              <a:spcBef>
                <a:spcPts val="1100"/>
              </a:spcBef>
              <a:spcAft>
                <a:spcPts val="0"/>
              </a:spcAft>
              <a:buClr>
                <a:schemeClr val="dk1"/>
              </a:buClr>
              <a:buSzPts val="275"/>
              <a:buFont typeface="Arial"/>
              <a:buNone/>
            </a:pPr>
            <a:r>
              <a:rPr b="1" lang="pt-BR" sz="1500">
                <a:solidFill>
                  <a:srgbClr val="333333"/>
                </a:solidFill>
                <a:latin typeface="Georgia"/>
                <a:ea typeface="Georgia"/>
                <a:cs typeface="Georgia"/>
                <a:sym typeface="Georgia"/>
              </a:rPr>
              <a:t>O que são ações afirmativas</a:t>
            </a:r>
            <a:endParaRPr b="1" sz="1500">
              <a:solidFill>
                <a:srgbClr val="333333"/>
              </a:solidFill>
              <a:latin typeface="Georgia"/>
              <a:ea typeface="Georgia"/>
              <a:cs typeface="Georgia"/>
              <a:sym typeface="Georgia"/>
            </a:endParaRPr>
          </a:p>
          <a:p>
            <a:pPr indent="0" lvl="0" marL="0" rtl="0" algn="just">
              <a:lnSpc>
                <a:spcPct val="110000"/>
              </a:lnSpc>
              <a:spcBef>
                <a:spcPts val="1100"/>
              </a:spcBef>
              <a:spcAft>
                <a:spcPts val="0"/>
              </a:spcAft>
              <a:buClr>
                <a:schemeClr val="dk1"/>
              </a:buClr>
              <a:buSzPts val="275"/>
              <a:buFont typeface="Arial"/>
              <a:buNone/>
            </a:pPr>
            <a:r>
              <a:rPr lang="pt-BR" sz="1500">
                <a:solidFill>
                  <a:srgbClr val="333333"/>
                </a:solidFill>
                <a:latin typeface="Georgia"/>
                <a:ea typeface="Georgia"/>
                <a:cs typeface="Georgia"/>
                <a:sym typeface="Georgia"/>
              </a:rPr>
              <a:t>Ações afirmativas são políticas públicas feitas pelo governo ou pela iniciativa privada com o objetivo de corrigir desigualdades raciais presentes na sociedade, acumuladas ao longo de anos.</a:t>
            </a:r>
            <a:endParaRPr sz="1500">
              <a:solidFill>
                <a:srgbClr val="333333"/>
              </a:solidFill>
              <a:latin typeface="Georgia"/>
              <a:ea typeface="Georgia"/>
              <a:cs typeface="Georgia"/>
              <a:sym typeface="Georgia"/>
            </a:endParaRPr>
          </a:p>
          <a:p>
            <a:pPr indent="0" lvl="0" marL="0" rtl="0" algn="just">
              <a:lnSpc>
                <a:spcPct val="110000"/>
              </a:lnSpc>
              <a:spcBef>
                <a:spcPts val="1100"/>
              </a:spcBef>
              <a:spcAft>
                <a:spcPts val="0"/>
              </a:spcAft>
              <a:buClr>
                <a:schemeClr val="dk1"/>
              </a:buClr>
              <a:buSzPts val="275"/>
              <a:buFont typeface="Arial"/>
              <a:buNone/>
            </a:pPr>
            <a:r>
              <a:rPr lang="pt-BR" sz="1500">
                <a:solidFill>
                  <a:srgbClr val="333333"/>
                </a:solidFill>
                <a:latin typeface="Georgia"/>
                <a:ea typeface="Georgia"/>
                <a:cs typeface="Georgia"/>
                <a:sym typeface="Georgia"/>
              </a:rPr>
              <a:t>Uma ação afirmativa busca oferecer igualdade de oportunidades a todos. As ações afirmativas podem ser de três tipos: com o objetivo de reverter a representação negativa; para promover igualdade de oportunidades; e para combater o preconceito e o racismo.</a:t>
            </a:r>
            <a:endParaRPr sz="1500">
              <a:solidFill>
                <a:srgbClr val="333333"/>
              </a:solidFill>
              <a:latin typeface="Georgia"/>
              <a:ea typeface="Georgia"/>
              <a:cs typeface="Georgia"/>
              <a:sym typeface="Georgia"/>
            </a:endParaRPr>
          </a:p>
          <a:p>
            <a:pPr indent="0" lvl="0" marL="0" rtl="0" algn="just">
              <a:lnSpc>
                <a:spcPct val="110000"/>
              </a:lnSpc>
              <a:spcBef>
                <a:spcPts val="1100"/>
              </a:spcBef>
              <a:spcAft>
                <a:spcPts val="0"/>
              </a:spcAft>
              <a:buClr>
                <a:schemeClr val="dk1"/>
              </a:buClr>
              <a:buSzPts val="275"/>
              <a:buFont typeface="Arial"/>
              <a:buNone/>
            </a:pPr>
            <a:r>
              <a:rPr lang="pt-BR" sz="1500">
                <a:solidFill>
                  <a:srgbClr val="333333"/>
                </a:solidFill>
                <a:latin typeface="Georgia"/>
                <a:ea typeface="Georgia"/>
                <a:cs typeface="Georgia"/>
                <a:sym typeface="Georgia"/>
              </a:rPr>
              <a:t>Em 2012, o Supremo Tribunal Federal (STF) decidiu por unanimidade que as ações afirmativas são constitucionais e políticas essenciais para a redução de desigualdades e discriminações existentes no país.</a:t>
            </a:r>
            <a:endParaRPr sz="1500">
              <a:solidFill>
                <a:srgbClr val="333333"/>
              </a:solidFill>
              <a:latin typeface="Georgia"/>
              <a:ea typeface="Georgia"/>
              <a:cs typeface="Georgia"/>
              <a:sym typeface="Georgia"/>
            </a:endParaRPr>
          </a:p>
          <a:p>
            <a:pPr indent="0" lvl="0" marL="0" rtl="0" algn="just">
              <a:lnSpc>
                <a:spcPct val="110000"/>
              </a:lnSpc>
              <a:spcBef>
                <a:spcPts val="1100"/>
              </a:spcBef>
              <a:spcAft>
                <a:spcPts val="0"/>
              </a:spcAft>
              <a:buClr>
                <a:schemeClr val="dk1"/>
              </a:buClr>
              <a:buSzPts val="275"/>
              <a:buFont typeface="Arial"/>
              <a:buNone/>
            </a:pPr>
            <a:r>
              <a:rPr lang="pt-BR" sz="1500">
                <a:solidFill>
                  <a:srgbClr val="333333"/>
                </a:solidFill>
                <a:latin typeface="Georgia"/>
                <a:ea typeface="Georgia"/>
                <a:cs typeface="Georgia"/>
                <a:sym typeface="Georgia"/>
              </a:rPr>
              <a:t>No Brasil, as ações afirmativas integram uma agenda de combate à herança histórica de escravidão, segregação racial e racismo contra a população negra.</a:t>
            </a:r>
            <a:endParaRPr sz="1500">
              <a:solidFill>
                <a:srgbClr val="333333"/>
              </a:solidFill>
              <a:latin typeface="Georgia"/>
              <a:ea typeface="Georgia"/>
              <a:cs typeface="Georgia"/>
              <a:sym typeface="Georgia"/>
            </a:endParaRPr>
          </a:p>
          <a:p>
            <a:pPr indent="0" lvl="0" marL="0" rtl="0" algn="just">
              <a:lnSpc>
                <a:spcPct val="110000"/>
              </a:lnSpc>
              <a:spcBef>
                <a:spcPts val="1100"/>
              </a:spcBef>
              <a:spcAft>
                <a:spcPts val="0"/>
              </a:spcAft>
              <a:buClr>
                <a:schemeClr val="dk1"/>
              </a:buClr>
              <a:buSzPts val="275"/>
              <a:buFont typeface="Arial"/>
              <a:buNone/>
            </a:pPr>
            <a:r>
              <a:rPr lang="pt-BR" sz="1500">
                <a:solidFill>
                  <a:srgbClr val="333333"/>
                </a:solidFill>
                <a:latin typeface="Georgia"/>
                <a:ea typeface="Georgia"/>
                <a:cs typeface="Georgia"/>
                <a:sym typeface="Georgia"/>
              </a:rPr>
              <a:t>(Disponível em: www.seppir.gov.br - Acesso em: 25 maio 2016. Fragmento).</a:t>
            </a:r>
            <a:endParaRPr sz="1500">
              <a:solidFill>
                <a:srgbClr val="333333"/>
              </a:solidFill>
              <a:latin typeface="Georgia"/>
              <a:ea typeface="Georgia"/>
              <a:cs typeface="Georgia"/>
              <a:sym typeface="Georgia"/>
            </a:endParaRPr>
          </a:p>
          <a:p>
            <a:pPr indent="0" lvl="0" marL="0" rtl="0" algn="l">
              <a:lnSpc>
                <a:spcPct val="95000"/>
              </a:lnSpc>
              <a:spcBef>
                <a:spcPts val="1100"/>
              </a:spcBef>
              <a:spcAft>
                <a:spcPts val="1200"/>
              </a:spcAft>
              <a:buSzPts val="275"/>
              <a:buNone/>
            </a:pPr>
            <a:r>
              <a:t/>
            </a:r>
            <a:endParaRPr sz="650">
              <a:latin typeface="Georgia"/>
              <a:ea typeface="Georgia"/>
              <a:cs typeface="Georgia"/>
              <a:sym typeface="Georgia"/>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7"/>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0" lvl="0" marL="0" rtl="0" algn="just">
              <a:lnSpc>
                <a:spcPct val="130000"/>
              </a:lnSpc>
              <a:spcBef>
                <a:spcPts val="0"/>
              </a:spcBef>
              <a:spcAft>
                <a:spcPts val="0"/>
              </a:spcAft>
              <a:buClr>
                <a:schemeClr val="dk1"/>
              </a:buClr>
              <a:buSzPts val="1100"/>
              <a:buFont typeface="Arial"/>
              <a:buNone/>
            </a:pPr>
            <a:r>
              <a:rPr b="1" lang="pt-BR" sz="1600">
                <a:solidFill>
                  <a:srgbClr val="333333"/>
                </a:solidFill>
                <a:latin typeface="Georgia"/>
                <a:ea typeface="Georgia"/>
                <a:cs typeface="Georgia"/>
                <a:sym typeface="Georgia"/>
              </a:rPr>
              <a:t>Proposta de redação</a:t>
            </a:r>
            <a:endParaRPr b="1" sz="1600">
              <a:solidFill>
                <a:srgbClr val="333333"/>
              </a:solidFill>
              <a:latin typeface="Georgia"/>
              <a:ea typeface="Georgia"/>
              <a:cs typeface="Georgia"/>
              <a:sym typeface="Georgia"/>
            </a:endParaRPr>
          </a:p>
          <a:p>
            <a:pPr indent="0" lvl="0" marL="0" rtl="0" algn="just">
              <a:lnSpc>
                <a:spcPct val="130000"/>
              </a:lnSpc>
              <a:spcBef>
                <a:spcPts val="1100"/>
              </a:spcBef>
              <a:spcAft>
                <a:spcPts val="0"/>
              </a:spcAft>
              <a:buClr>
                <a:schemeClr val="dk1"/>
              </a:buClr>
              <a:buSzPts val="1100"/>
              <a:buFont typeface="Arial"/>
              <a:buNone/>
            </a:pPr>
            <a:r>
              <a:rPr lang="pt-BR" sz="1600">
                <a:solidFill>
                  <a:srgbClr val="333333"/>
                </a:solidFill>
                <a:latin typeface="Georgia"/>
                <a:ea typeface="Georgia"/>
                <a:cs typeface="Georgia"/>
                <a:sym typeface="Georgia"/>
              </a:rPr>
              <a:t>A partir da leitura dos textos motivadores e com base nos conhecimentos construídos ao longo de sua formação, redija um texto dissertativo-argumentativo em modalidade escrita formal da língua portuguesa sobre o tema </a:t>
            </a:r>
            <a:r>
              <a:rPr b="1" lang="pt-BR" sz="1600">
                <a:solidFill>
                  <a:srgbClr val="333333"/>
                </a:solidFill>
                <a:latin typeface="Georgia"/>
                <a:ea typeface="Georgia"/>
                <a:cs typeface="Georgia"/>
                <a:sym typeface="Georgia"/>
              </a:rPr>
              <a:t>"Caminhos para combater o racismo no Brasil"</a:t>
            </a:r>
            <a:r>
              <a:rPr lang="pt-BR" sz="1600">
                <a:solidFill>
                  <a:srgbClr val="333333"/>
                </a:solidFill>
                <a:latin typeface="Georgia"/>
                <a:ea typeface="Georgia"/>
                <a:cs typeface="Georgia"/>
                <a:sym typeface="Georgia"/>
              </a:rPr>
              <a:t>, apresentando proposta de intervenção que respeite os direitos humanos. Selecione, organize e relacione, de forma coerente e coesa, argumentos e fatos para defesa de seu ponto de vista.</a:t>
            </a:r>
            <a:endParaRPr sz="1600">
              <a:solidFill>
                <a:srgbClr val="333333"/>
              </a:solidFill>
              <a:latin typeface="Georgia"/>
              <a:ea typeface="Georgia"/>
              <a:cs typeface="Georgia"/>
              <a:sym typeface="Georgia"/>
            </a:endParaRPr>
          </a:p>
          <a:p>
            <a:pPr indent="0" lvl="0" marL="0" rtl="0" algn="l">
              <a:spcBef>
                <a:spcPts val="1100"/>
              </a:spcBef>
              <a:spcAft>
                <a:spcPts val="0"/>
              </a:spcAft>
              <a:buClr>
                <a:schemeClr val="dk1"/>
              </a:buClr>
              <a:buSzPts val="1100"/>
              <a:buFont typeface="Arial"/>
              <a:buNone/>
            </a:pPr>
            <a:r>
              <a:t/>
            </a:r>
            <a:endParaRPr sz="1100">
              <a:latin typeface="Arial"/>
              <a:ea typeface="Arial"/>
              <a:cs typeface="Arial"/>
              <a:sym typeface="Arial"/>
            </a:endParaRPr>
          </a:p>
          <a:p>
            <a:pPr indent="0" lvl="0" marL="0" rtl="0" algn="l">
              <a:spcBef>
                <a:spcPts val="0"/>
              </a:spcBef>
              <a:spcAft>
                <a:spcPts val="120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8"/>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sz="2900">
                <a:highlight>
                  <a:srgbClr val="B4A7D6"/>
                </a:highlight>
                <a:latin typeface="Economica"/>
                <a:ea typeface="Economica"/>
                <a:cs typeface="Economica"/>
                <a:sym typeface="Economica"/>
              </a:rPr>
              <a:t>Contextualizar</a:t>
            </a:r>
            <a:endParaRPr sz="2900">
              <a:highlight>
                <a:srgbClr val="B4A7D6"/>
              </a:highlight>
              <a:latin typeface="Economica"/>
              <a:ea typeface="Economica"/>
              <a:cs typeface="Economica"/>
              <a:sym typeface="Economica"/>
            </a:endParaRPr>
          </a:p>
          <a:p>
            <a:pPr indent="0" lvl="0" marL="0" rtl="0" algn="ctr">
              <a:spcBef>
                <a:spcPts val="1200"/>
              </a:spcBef>
              <a:spcAft>
                <a:spcPts val="0"/>
              </a:spcAft>
              <a:buNone/>
            </a:pPr>
            <a:r>
              <a:rPr lang="pt-BR" sz="2900">
                <a:highlight>
                  <a:srgbClr val="D9EAD3"/>
                </a:highlight>
                <a:latin typeface="Economica"/>
                <a:ea typeface="Economica"/>
                <a:cs typeface="Economica"/>
                <a:sym typeface="Economica"/>
              </a:rPr>
              <a:t>Situar o leitor no tema</a:t>
            </a:r>
            <a:endParaRPr sz="2900">
              <a:highlight>
                <a:srgbClr val="D9EAD3"/>
              </a:highlight>
              <a:latin typeface="Economica"/>
              <a:ea typeface="Economica"/>
              <a:cs typeface="Economica"/>
              <a:sym typeface="Economica"/>
            </a:endParaRPr>
          </a:p>
          <a:p>
            <a:pPr indent="0" lvl="0" marL="0" rtl="0" algn="ctr">
              <a:spcBef>
                <a:spcPts val="1200"/>
              </a:spcBef>
              <a:spcAft>
                <a:spcPts val="0"/>
              </a:spcAft>
              <a:buNone/>
            </a:pPr>
            <a:r>
              <a:rPr lang="pt-BR" sz="2900">
                <a:highlight>
                  <a:srgbClr val="E06666"/>
                </a:highlight>
                <a:latin typeface="Economica"/>
                <a:ea typeface="Economica"/>
                <a:cs typeface="Economica"/>
                <a:sym typeface="Economica"/>
              </a:rPr>
              <a:t>Tese</a:t>
            </a:r>
            <a:endParaRPr sz="2900">
              <a:highlight>
                <a:srgbClr val="E06666"/>
              </a:highlight>
              <a:latin typeface="Economica"/>
              <a:ea typeface="Economica"/>
              <a:cs typeface="Economica"/>
              <a:sym typeface="Economica"/>
            </a:endParaRPr>
          </a:p>
          <a:p>
            <a:pPr indent="0" lvl="0" marL="0" rtl="0" algn="l">
              <a:spcBef>
                <a:spcPts val="1200"/>
              </a:spcBef>
              <a:spcAft>
                <a:spcPts val="1200"/>
              </a:spcAft>
              <a:buNone/>
            </a:pPr>
            <a:r>
              <a:t/>
            </a:r>
            <a:endParaRPr sz="2400">
              <a:highlight>
                <a:srgbClr val="FFD966"/>
              </a:highlight>
              <a:latin typeface="Economica"/>
              <a:ea typeface="Economica"/>
              <a:cs typeface="Economica"/>
              <a:sym typeface="Economica"/>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9"/>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pt-BR"/>
              <a:t>Tese</a:t>
            </a:r>
            <a:endParaRPr/>
          </a:p>
        </p:txBody>
      </p:sp>
      <p:sp>
        <p:nvSpPr>
          <p:cNvPr id="146" name="Google Shape;146;p29"/>
          <p:cNvSpPr txBox="1"/>
          <p:nvPr>
            <p:ph idx="1" type="body"/>
          </p:nvPr>
        </p:nvSpPr>
        <p:spPr>
          <a:xfrm>
            <a:off x="311700" y="1225225"/>
            <a:ext cx="8520600" cy="3354000"/>
          </a:xfrm>
          <a:prstGeom prst="rect">
            <a:avLst/>
          </a:prstGeom>
        </p:spPr>
        <p:txBody>
          <a:bodyPr anchorCtr="0" anchor="t" bIns="91425" lIns="91425" spcFirstLastPara="1" rIns="91425" wrap="square" tIns="91425">
            <a:noAutofit/>
          </a:bodyPr>
          <a:lstStyle/>
          <a:p>
            <a:pPr indent="-349250" lvl="0" marL="914400" rtl="0" algn="l">
              <a:spcBef>
                <a:spcPts val="0"/>
              </a:spcBef>
              <a:spcAft>
                <a:spcPts val="0"/>
              </a:spcAft>
              <a:buSzPts val="1900"/>
              <a:buFont typeface="Georgia"/>
              <a:buChar char="-"/>
            </a:pPr>
            <a:r>
              <a:rPr lang="pt-BR" sz="1900">
                <a:latin typeface="Georgia"/>
                <a:ea typeface="Georgia"/>
                <a:cs typeface="Georgia"/>
                <a:sym typeface="Georgia"/>
              </a:rPr>
              <a:t>A tese apresenta a ideia principal do texto e o posicionamento crítico do autor que vão conduzir toda a argumentação</a:t>
            </a:r>
            <a:endParaRPr sz="1900">
              <a:latin typeface="Georgia"/>
              <a:ea typeface="Georgia"/>
              <a:cs typeface="Georgia"/>
              <a:sym typeface="Georgia"/>
            </a:endParaRPr>
          </a:p>
          <a:p>
            <a:pPr indent="0" lvl="0" marL="914400" rtl="0" algn="l">
              <a:spcBef>
                <a:spcPts val="0"/>
              </a:spcBef>
              <a:spcAft>
                <a:spcPts val="0"/>
              </a:spcAft>
              <a:buNone/>
            </a:pPr>
            <a:r>
              <a:t/>
            </a:r>
            <a:endParaRPr sz="1900">
              <a:latin typeface="Georgia"/>
              <a:ea typeface="Georgia"/>
              <a:cs typeface="Georgia"/>
              <a:sym typeface="Georgia"/>
            </a:endParaRPr>
          </a:p>
          <a:p>
            <a:pPr indent="-349250" lvl="0" marL="914400" rtl="0" algn="l">
              <a:spcBef>
                <a:spcPts val="0"/>
              </a:spcBef>
              <a:spcAft>
                <a:spcPts val="0"/>
              </a:spcAft>
              <a:buSzPts val="1900"/>
              <a:buFont typeface="Georgia"/>
              <a:buChar char="-"/>
            </a:pPr>
            <a:r>
              <a:rPr lang="pt-BR" sz="1900">
                <a:latin typeface="Georgia"/>
                <a:ea typeface="Georgia"/>
                <a:cs typeface="Georgia"/>
                <a:sym typeface="Georgia"/>
              </a:rPr>
              <a:t>Ela demonstra o projeto de texto por trás, já que menciona os argumentos que serão abordados no desenvolvimento</a:t>
            </a:r>
            <a:endParaRPr sz="1900">
              <a:latin typeface="Georgia"/>
              <a:ea typeface="Georgia"/>
              <a:cs typeface="Georgia"/>
              <a:sym typeface="Georgia"/>
            </a:endParaRPr>
          </a:p>
          <a:p>
            <a:pPr indent="0" lvl="0" marL="0" rtl="0" algn="l">
              <a:spcBef>
                <a:spcPts val="0"/>
              </a:spcBef>
              <a:spcAft>
                <a:spcPts val="0"/>
              </a:spcAft>
              <a:buClr>
                <a:schemeClr val="dk1"/>
              </a:buClr>
              <a:buSzPts val="1100"/>
              <a:buFont typeface="Arial"/>
              <a:buNone/>
            </a:pPr>
            <a:r>
              <a:t/>
            </a:r>
            <a:endParaRPr sz="1900">
              <a:latin typeface="Georgia"/>
              <a:ea typeface="Georgia"/>
              <a:cs typeface="Georgia"/>
              <a:sym typeface="Georgia"/>
            </a:endParaRPr>
          </a:p>
          <a:p>
            <a:pPr indent="0" lvl="0" marL="0" rtl="0" algn="l">
              <a:spcBef>
                <a:spcPts val="0"/>
              </a:spcBef>
              <a:spcAft>
                <a:spcPts val="1200"/>
              </a:spcAft>
              <a:buNone/>
            </a:pPr>
            <a:r>
              <a:t/>
            </a:r>
            <a:endParaRPr sz="1900">
              <a:latin typeface="Georgia"/>
              <a:ea typeface="Georgia"/>
              <a:cs typeface="Georgia"/>
              <a:sym typeface="Georgia"/>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pic>
        <p:nvPicPr>
          <p:cNvPr id="151" name="Google Shape;151;p30"/>
          <p:cNvPicPr preferRelativeResize="0"/>
          <p:nvPr/>
        </p:nvPicPr>
        <p:blipFill>
          <a:blip r:embed="rId3">
            <a:alphaModFix/>
          </a:blip>
          <a:stretch>
            <a:fillRect/>
          </a:stretch>
        </p:blipFill>
        <p:spPr>
          <a:xfrm>
            <a:off x="519113" y="661988"/>
            <a:ext cx="8105775" cy="3819525"/>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31"/>
          <p:cNvSpPr txBox="1"/>
          <p:nvPr>
            <p:ph idx="1" type="body"/>
          </p:nvPr>
        </p:nvSpPr>
        <p:spPr>
          <a:xfrm>
            <a:off x="311700" y="602525"/>
            <a:ext cx="8520600" cy="36462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SzPts val="1018"/>
              <a:buNone/>
            </a:pPr>
            <a:r>
              <a:rPr b="1" lang="pt-BR" sz="2042">
                <a:solidFill>
                  <a:srgbClr val="333333"/>
                </a:solidFill>
                <a:latin typeface="Georgia"/>
                <a:ea typeface="Georgia"/>
                <a:cs typeface="Georgia"/>
                <a:sym typeface="Georgia"/>
              </a:rPr>
              <a:t>O estigma associado às doenças mentais na sociedade brasileira - 2020</a:t>
            </a:r>
            <a:endParaRPr sz="2042">
              <a:solidFill>
                <a:srgbClr val="333333"/>
              </a:solidFill>
              <a:latin typeface="Georgia"/>
              <a:ea typeface="Georgia"/>
              <a:cs typeface="Georgia"/>
              <a:sym typeface="Georgia"/>
            </a:endParaRPr>
          </a:p>
          <a:p>
            <a:pPr indent="0" lvl="0" marL="0" rtl="0" algn="l">
              <a:lnSpc>
                <a:spcPct val="95000"/>
              </a:lnSpc>
              <a:spcBef>
                <a:spcPts val="1200"/>
              </a:spcBef>
              <a:spcAft>
                <a:spcPts val="0"/>
              </a:spcAft>
              <a:buSzPts val="1018"/>
              <a:buNone/>
            </a:pPr>
            <a:r>
              <a:rPr lang="pt-BR" sz="2042">
                <a:solidFill>
                  <a:srgbClr val="333333"/>
                </a:solidFill>
                <a:latin typeface="Georgia"/>
                <a:ea typeface="Georgia"/>
                <a:cs typeface="Georgia"/>
                <a:sym typeface="Georgia"/>
              </a:rPr>
              <a:t>Nise da Silveira foi uma renomada psiquiatra brasileira que, indo contra a comunidade médica tradicional da sua época, lutou a favor de um tratamento humanizado para pessoas com transtornos psicológicos. No contexto nacional atual, indivíduos com patologias mentais ainda sofrem com diversos estigmas criados. Isso ocorre, pois faltam informações corretas sobre o assunto e, também, existe uma carência de representatividade desse grupo nas mídias.</a:t>
            </a:r>
            <a:endParaRPr b="1" sz="2042">
              <a:solidFill>
                <a:srgbClr val="333333"/>
              </a:solidFill>
              <a:latin typeface="Georgia"/>
              <a:ea typeface="Georgia"/>
              <a:cs typeface="Georgia"/>
              <a:sym typeface="Georgia"/>
            </a:endParaRPr>
          </a:p>
          <a:p>
            <a:pPr indent="0" lvl="0" marL="0" rtl="0" algn="l">
              <a:lnSpc>
                <a:spcPct val="95000"/>
              </a:lnSpc>
              <a:spcBef>
                <a:spcPts val="1200"/>
              </a:spcBef>
              <a:spcAft>
                <a:spcPts val="1200"/>
              </a:spcAft>
              <a:buSzPts val="1018"/>
              <a:buNone/>
            </a:pPr>
            <a:r>
              <a:rPr b="1" lang="pt-BR" sz="2042">
                <a:solidFill>
                  <a:srgbClr val="333333"/>
                </a:solidFill>
                <a:latin typeface="Georgia"/>
                <a:ea typeface="Georgia"/>
                <a:cs typeface="Georgia"/>
                <a:sym typeface="Georgia"/>
              </a:rPr>
              <a:t>Isabella Gadelha</a:t>
            </a:r>
            <a:endParaRPr sz="2505">
              <a:latin typeface="Georgia"/>
              <a:ea typeface="Georgia"/>
              <a:cs typeface="Georgia"/>
              <a:sym typeface="Georgia"/>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4"/>
          <p:cNvSpPr txBox="1"/>
          <p:nvPr>
            <p:ph idx="1" type="body"/>
          </p:nvPr>
        </p:nvSpPr>
        <p:spPr>
          <a:xfrm>
            <a:off x="241250" y="1213475"/>
            <a:ext cx="8520600" cy="33540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sz="2600">
                <a:solidFill>
                  <a:srgbClr val="404040"/>
                </a:solidFill>
                <a:latin typeface="Economica"/>
                <a:ea typeface="Economica"/>
                <a:cs typeface="Economica"/>
                <a:sym typeface="Economica"/>
              </a:rPr>
              <a:t>O estigma associado às doenças mentais na sociedade brasileira.</a:t>
            </a:r>
            <a:endParaRPr sz="2600">
              <a:solidFill>
                <a:srgbClr val="404040"/>
              </a:solidFill>
              <a:latin typeface="Economica"/>
              <a:ea typeface="Economica"/>
              <a:cs typeface="Economica"/>
              <a:sym typeface="Economica"/>
            </a:endParaRPr>
          </a:p>
          <a:p>
            <a:pPr indent="0" lvl="0" marL="0" rtl="0" algn="l">
              <a:spcBef>
                <a:spcPts val="1200"/>
              </a:spcBef>
              <a:spcAft>
                <a:spcPts val="1200"/>
              </a:spcAft>
              <a:buNone/>
            </a:pPr>
            <a:r>
              <a:t/>
            </a:r>
            <a:endParaRPr sz="2600">
              <a:solidFill>
                <a:srgbClr val="404040"/>
              </a:solidFill>
              <a:latin typeface="Roboto"/>
              <a:ea typeface="Roboto"/>
              <a:cs typeface="Roboto"/>
              <a:sym typeface="Roboto"/>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32"/>
          <p:cNvSpPr txBox="1"/>
          <p:nvPr>
            <p:ph idx="1" type="body"/>
          </p:nvPr>
        </p:nvSpPr>
        <p:spPr>
          <a:xfrm>
            <a:off x="311700" y="602525"/>
            <a:ext cx="8520600" cy="36462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SzPts val="1018"/>
              <a:buNone/>
            </a:pPr>
            <a:r>
              <a:rPr b="1" lang="pt-BR" sz="2042">
                <a:solidFill>
                  <a:srgbClr val="333333"/>
                </a:solidFill>
                <a:latin typeface="Georgia"/>
                <a:ea typeface="Georgia"/>
                <a:cs typeface="Georgia"/>
                <a:sym typeface="Georgia"/>
              </a:rPr>
              <a:t>O estigma associado às doenças mentais na sociedade brasileira - 2020</a:t>
            </a:r>
            <a:endParaRPr sz="2042">
              <a:solidFill>
                <a:srgbClr val="333333"/>
              </a:solidFill>
              <a:latin typeface="Georgia"/>
              <a:ea typeface="Georgia"/>
              <a:cs typeface="Georgia"/>
              <a:sym typeface="Georgia"/>
            </a:endParaRPr>
          </a:p>
          <a:p>
            <a:pPr indent="0" lvl="0" marL="0" rtl="0" algn="l">
              <a:lnSpc>
                <a:spcPct val="95000"/>
              </a:lnSpc>
              <a:spcBef>
                <a:spcPts val="1200"/>
              </a:spcBef>
              <a:spcAft>
                <a:spcPts val="0"/>
              </a:spcAft>
              <a:buSzPts val="1018"/>
              <a:buNone/>
            </a:pPr>
            <a:r>
              <a:rPr lang="pt-BR" sz="2042">
                <a:solidFill>
                  <a:srgbClr val="333333"/>
                </a:solidFill>
                <a:highlight>
                  <a:srgbClr val="B4A7D6"/>
                </a:highlight>
                <a:latin typeface="Georgia"/>
                <a:ea typeface="Georgia"/>
                <a:cs typeface="Georgia"/>
                <a:sym typeface="Georgia"/>
              </a:rPr>
              <a:t>Nise da Silveira foi uma renomada psiquiatra brasileira que, indo contra a comunidade médica tradicional da sua época, lutou a favor de um tratamento humanizado para pessoas com transtornos psicológicos.</a:t>
            </a:r>
            <a:r>
              <a:rPr lang="pt-BR" sz="2042">
                <a:solidFill>
                  <a:srgbClr val="333333"/>
                </a:solidFill>
                <a:latin typeface="Georgia"/>
                <a:ea typeface="Georgia"/>
                <a:cs typeface="Georgia"/>
                <a:sym typeface="Georgia"/>
              </a:rPr>
              <a:t> No contexto nacional atual, indivíduos com patologias mentais ainda sofrem com diversos estigmas criados. Isso ocorre, pois faltam informações corretas sobre o assunto e, também, existe uma carência de representatividade desse grupo nas mídias.</a:t>
            </a:r>
            <a:endParaRPr b="1" sz="2042">
              <a:solidFill>
                <a:srgbClr val="333333"/>
              </a:solidFill>
              <a:latin typeface="Georgia"/>
              <a:ea typeface="Georgia"/>
              <a:cs typeface="Georgia"/>
              <a:sym typeface="Georgia"/>
            </a:endParaRPr>
          </a:p>
          <a:p>
            <a:pPr indent="0" lvl="0" marL="0" rtl="0" algn="l">
              <a:lnSpc>
                <a:spcPct val="95000"/>
              </a:lnSpc>
              <a:spcBef>
                <a:spcPts val="1200"/>
              </a:spcBef>
              <a:spcAft>
                <a:spcPts val="1200"/>
              </a:spcAft>
              <a:buSzPts val="1018"/>
              <a:buNone/>
            </a:pPr>
            <a:r>
              <a:rPr b="1" lang="pt-BR" sz="2042">
                <a:solidFill>
                  <a:srgbClr val="333333"/>
                </a:solidFill>
                <a:latin typeface="Georgia"/>
                <a:ea typeface="Georgia"/>
                <a:cs typeface="Georgia"/>
                <a:sym typeface="Georgia"/>
              </a:rPr>
              <a:t>Isabella Gadelha</a:t>
            </a:r>
            <a:endParaRPr sz="2505">
              <a:latin typeface="Georgia"/>
              <a:ea typeface="Georgia"/>
              <a:cs typeface="Georgia"/>
              <a:sym typeface="Georgia"/>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33"/>
          <p:cNvSpPr txBox="1"/>
          <p:nvPr>
            <p:ph idx="1" type="body"/>
          </p:nvPr>
        </p:nvSpPr>
        <p:spPr>
          <a:xfrm>
            <a:off x="311700" y="602525"/>
            <a:ext cx="8520600" cy="36462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SzPts val="1018"/>
              <a:buNone/>
            </a:pPr>
            <a:r>
              <a:rPr b="1" lang="pt-BR" sz="2042">
                <a:solidFill>
                  <a:srgbClr val="333333"/>
                </a:solidFill>
                <a:latin typeface="Georgia"/>
                <a:ea typeface="Georgia"/>
                <a:cs typeface="Georgia"/>
                <a:sym typeface="Georgia"/>
              </a:rPr>
              <a:t>O estigma associado às doenças mentais na sociedade brasileira - 2020</a:t>
            </a:r>
            <a:endParaRPr sz="2042">
              <a:solidFill>
                <a:srgbClr val="333333"/>
              </a:solidFill>
              <a:latin typeface="Georgia"/>
              <a:ea typeface="Georgia"/>
              <a:cs typeface="Georgia"/>
              <a:sym typeface="Georgia"/>
            </a:endParaRPr>
          </a:p>
          <a:p>
            <a:pPr indent="0" lvl="0" marL="0" rtl="0" algn="l">
              <a:lnSpc>
                <a:spcPct val="95000"/>
              </a:lnSpc>
              <a:spcBef>
                <a:spcPts val="1200"/>
              </a:spcBef>
              <a:spcAft>
                <a:spcPts val="0"/>
              </a:spcAft>
              <a:buSzPts val="1018"/>
              <a:buNone/>
            </a:pPr>
            <a:r>
              <a:rPr lang="pt-BR" sz="2042">
                <a:solidFill>
                  <a:srgbClr val="333333"/>
                </a:solidFill>
                <a:highlight>
                  <a:srgbClr val="B4A7D6"/>
                </a:highlight>
                <a:latin typeface="Georgia"/>
                <a:ea typeface="Georgia"/>
                <a:cs typeface="Georgia"/>
                <a:sym typeface="Georgia"/>
              </a:rPr>
              <a:t>Nise da Silveira foi uma renomada psiquiatra brasileira que, indo contra a comunidade médica tradicional da sua época, lutou a favor de um tratamento humanizado para pessoas com transtornos psicológicos.</a:t>
            </a:r>
            <a:r>
              <a:rPr lang="pt-BR" sz="2042">
                <a:solidFill>
                  <a:srgbClr val="333333"/>
                </a:solidFill>
                <a:latin typeface="Georgia"/>
                <a:ea typeface="Georgia"/>
                <a:cs typeface="Georgia"/>
                <a:sym typeface="Georgia"/>
              </a:rPr>
              <a:t> </a:t>
            </a:r>
            <a:r>
              <a:rPr lang="pt-BR" sz="2042">
                <a:solidFill>
                  <a:srgbClr val="333333"/>
                </a:solidFill>
                <a:highlight>
                  <a:srgbClr val="D9EAD3"/>
                </a:highlight>
                <a:latin typeface="Georgia"/>
                <a:ea typeface="Georgia"/>
                <a:cs typeface="Georgia"/>
                <a:sym typeface="Georgia"/>
              </a:rPr>
              <a:t>No contexto nacional atual, indivíduos com patologias mentais ainda sofrem com diversos estigmas criados.</a:t>
            </a:r>
            <a:r>
              <a:rPr lang="pt-BR" sz="2042">
                <a:solidFill>
                  <a:srgbClr val="333333"/>
                </a:solidFill>
                <a:latin typeface="Georgia"/>
                <a:ea typeface="Georgia"/>
                <a:cs typeface="Georgia"/>
                <a:sym typeface="Georgia"/>
              </a:rPr>
              <a:t> Isso ocorre, pois faltam informações corretas sobre o assunto e, também, existe uma carência de representatividade desse grupo nas mídias.</a:t>
            </a:r>
            <a:endParaRPr b="1" sz="2042">
              <a:solidFill>
                <a:srgbClr val="333333"/>
              </a:solidFill>
              <a:latin typeface="Georgia"/>
              <a:ea typeface="Georgia"/>
              <a:cs typeface="Georgia"/>
              <a:sym typeface="Georgia"/>
            </a:endParaRPr>
          </a:p>
          <a:p>
            <a:pPr indent="0" lvl="0" marL="0" rtl="0" algn="l">
              <a:lnSpc>
                <a:spcPct val="95000"/>
              </a:lnSpc>
              <a:spcBef>
                <a:spcPts val="1200"/>
              </a:spcBef>
              <a:spcAft>
                <a:spcPts val="1200"/>
              </a:spcAft>
              <a:buSzPts val="1018"/>
              <a:buNone/>
            </a:pPr>
            <a:r>
              <a:rPr b="1" lang="pt-BR" sz="2042">
                <a:solidFill>
                  <a:srgbClr val="333333"/>
                </a:solidFill>
                <a:latin typeface="Georgia"/>
                <a:ea typeface="Georgia"/>
                <a:cs typeface="Georgia"/>
                <a:sym typeface="Georgia"/>
              </a:rPr>
              <a:t>Isabella Gadelha</a:t>
            </a:r>
            <a:endParaRPr sz="2505">
              <a:latin typeface="Georgia"/>
              <a:ea typeface="Georgia"/>
              <a:cs typeface="Georgia"/>
              <a:sym typeface="Georgia"/>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34"/>
          <p:cNvSpPr txBox="1"/>
          <p:nvPr>
            <p:ph idx="1" type="body"/>
          </p:nvPr>
        </p:nvSpPr>
        <p:spPr>
          <a:xfrm>
            <a:off x="311700" y="602525"/>
            <a:ext cx="8520600" cy="36462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SzPts val="1018"/>
              <a:buNone/>
            </a:pPr>
            <a:r>
              <a:rPr b="1" lang="pt-BR" sz="2042">
                <a:solidFill>
                  <a:srgbClr val="333333"/>
                </a:solidFill>
                <a:latin typeface="Georgia"/>
                <a:ea typeface="Georgia"/>
                <a:cs typeface="Georgia"/>
                <a:sym typeface="Georgia"/>
              </a:rPr>
              <a:t>O estigma associado às doenças mentais na sociedade brasileira - 2020</a:t>
            </a:r>
            <a:endParaRPr sz="2042">
              <a:solidFill>
                <a:srgbClr val="333333"/>
              </a:solidFill>
              <a:latin typeface="Georgia"/>
              <a:ea typeface="Georgia"/>
              <a:cs typeface="Georgia"/>
              <a:sym typeface="Georgia"/>
            </a:endParaRPr>
          </a:p>
          <a:p>
            <a:pPr indent="0" lvl="0" marL="0" rtl="0" algn="l">
              <a:lnSpc>
                <a:spcPct val="95000"/>
              </a:lnSpc>
              <a:spcBef>
                <a:spcPts val="1200"/>
              </a:spcBef>
              <a:spcAft>
                <a:spcPts val="0"/>
              </a:spcAft>
              <a:buSzPts val="1018"/>
              <a:buNone/>
            </a:pPr>
            <a:r>
              <a:rPr lang="pt-BR" sz="2042">
                <a:solidFill>
                  <a:srgbClr val="333333"/>
                </a:solidFill>
                <a:highlight>
                  <a:srgbClr val="B4A7D6"/>
                </a:highlight>
                <a:latin typeface="Georgia"/>
                <a:ea typeface="Georgia"/>
                <a:cs typeface="Georgia"/>
                <a:sym typeface="Georgia"/>
              </a:rPr>
              <a:t>Nise da Silveira foi uma renomada psiquiatra brasileira que, indo contra a comunidade médica tradicional da sua época, lutou a favor de um tratamento humanizado para pessoas com transtornos psicológicos.</a:t>
            </a:r>
            <a:r>
              <a:rPr lang="pt-BR" sz="2042">
                <a:solidFill>
                  <a:srgbClr val="333333"/>
                </a:solidFill>
                <a:latin typeface="Georgia"/>
                <a:ea typeface="Georgia"/>
                <a:cs typeface="Georgia"/>
                <a:sym typeface="Georgia"/>
              </a:rPr>
              <a:t> </a:t>
            </a:r>
            <a:r>
              <a:rPr lang="pt-BR" sz="2042">
                <a:solidFill>
                  <a:srgbClr val="333333"/>
                </a:solidFill>
                <a:highlight>
                  <a:srgbClr val="D9EAD3"/>
                </a:highlight>
                <a:latin typeface="Georgia"/>
                <a:ea typeface="Georgia"/>
                <a:cs typeface="Georgia"/>
                <a:sym typeface="Georgia"/>
              </a:rPr>
              <a:t>No contexto nacional atual, indivíduos com patologias mentais ainda sofrem com diversos estigmas criados.</a:t>
            </a:r>
            <a:r>
              <a:rPr lang="pt-BR" sz="2042">
                <a:solidFill>
                  <a:srgbClr val="333333"/>
                </a:solidFill>
                <a:highlight>
                  <a:srgbClr val="EA9999"/>
                </a:highlight>
                <a:latin typeface="Georgia"/>
                <a:ea typeface="Georgia"/>
                <a:cs typeface="Georgia"/>
                <a:sym typeface="Georgia"/>
              </a:rPr>
              <a:t> </a:t>
            </a:r>
            <a:r>
              <a:rPr lang="pt-BR" sz="2042">
                <a:solidFill>
                  <a:srgbClr val="333333"/>
                </a:solidFill>
                <a:highlight>
                  <a:srgbClr val="EA9999"/>
                </a:highlight>
                <a:latin typeface="Georgia"/>
                <a:ea typeface="Georgia"/>
                <a:cs typeface="Georgia"/>
                <a:sym typeface="Georgia"/>
              </a:rPr>
              <a:t>Isso ocorre, pois faltam informações corretas sobre o assunto e, também, existe uma carência de representatividade desse grupo nas mídias.</a:t>
            </a:r>
            <a:endParaRPr sz="2042">
              <a:solidFill>
                <a:srgbClr val="333333"/>
              </a:solidFill>
              <a:highlight>
                <a:srgbClr val="EA9999"/>
              </a:highlight>
              <a:latin typeface="Georgia"/>
              <a:ea typeface="Georgia"/>
              <a:cs typeface="Georgia"/>
              <a:sym typeface="Georgia"/>
            </a:endParaRPr>
          </a:p>
          <a:p>
            <a:pPr indent="0" lvl="0" marL="0" rtl="0" algn="l">
              <a:lnSpc>
                <a:spcPct val="95000"/>
              </a:lnSpc>
              <a:spcBef>
                <a:spcPts val="1200"/>
              </a:spcBef>
              <a:spcAft>
                <a:spcPts val="1200"/>
              </a:spcAft>
              <a:buSzPts val="1018"/>
              <a:buNone/>
            </a:pPr>
            <a:r>
              <a:rPr b="1" lang="pt-BR" sz="2042">
                <a:solidFill>
                  <a:srgbClr val="333333"/>
                </a:solidFill>
                <a:latin typeface="Georgia"/>
                <a:ea typeface="Georgia"/>
                <a:cs typeface="Georgia"/>
                <a:sym typeface="Georgia"/>
              </a:rPr>
              <a:t>Isabella Gadelha</a:t>
            </a:r>
            <a:endParaRPr sz="2505">
              <a:latin typeface="Georgia"/>
              <a:ea typeface="Georgia"/>
              <a:cs typeface="Georgia"/>
              <a:sym typeface="Georgia"/>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35"/>
          <p:cNvSpPr txBox="1"/>
          <p:nvPr>
            <p:ph idx="1" type="body"/>
          </p:nvPr>
        </p:nvSpPr>
        <p:spPr>
          <a:xfrm>
            <a:off x="311700" y="602525"/>
            <a:ext cx="8520600" cy="36462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SzPts val="1018"/>
              <a:buNone/>
            </a:pPr>
            <a:r>
              <a:rPr b="1" lang="pt-BR" sz="2042">
                <a:solidFill>
                  <a:srgbClr val="333333"/>
                </a:solidFill>
                <a:latin typeface="Georgia"/>
                <a:ea typeface="Georgia"/>
                <a:cs typeface="Georgia"/>
                <a:sym typeface="Georgia"/>
              </a:rPr>
              <a:t>O estigma associado às doenças mentais na sociedade brasileira - 2020</a:t>
            </a:r>
            <a:endParaRPr sz="2042">
              <a:solidFill>
                <a:srgbClr val="333333"/>
              </a:solidFill>
              <a:latin typeface="Georgia"/>
              <a:ea typeface="Georgia"/>
              <a:cs typeface="Georgia"/>
              <a:sym typeface="Georgia"/>
            </a:endParaRPr>
          </a:p>
          <a:p>
            <a:pPr indent="0" lvl="0" marL="0" rtl="0" algn="l">
              <a:lnSpc>
                <a:spcPct val="95000"/>
              </a:lnSpc>
              <a:spcBef>
                <a:spcPts val="1200"/>
              </a:spcBef>
              <a:spcAft>
                <a:spcPts val="0"/>
              </a:spcAft>
              <a:buSzPts val="1018"/>
              <a:buNone/>
            </a:pPr>
            <a:r>
              <a:rPr lang="pt-BR" sz="2042">
                <a:solidFill>
                  <a:srgbClr val="333333"/>
                </a:solidFill>
                <a:highlight>
                  <a:srgbClr val="B4A7D6"/>
                </a:highlight>
                <a:latin typeface="Georgia"/>
                <a:ea typeface="Georgia"/>
                <a:cs typeface="Georgia"/>
                <a:sym typeface="Georgia"/>
              </a:rPr>
              <a:t>Nise da Silveira foi uma renomada psiquiatra brasileira que, indo contra a comunidade médica tradicional da sua época, lutou a favor de um tratamento humanizado para pessoas com transtornos psicológicos.</a:t>
            </a:r>
            <a:r>
              <a:rPr lang="pt-BR" sz="2042">
                <a:solidFill>
                  <a:srgbClr val="333333"/>
                </a:solidFill>
                <a:latin typeface="Georgia"/>
                <a:ea typeface="Georgia"/>
                <a:cs typeface="Georgia"/>
                <a:sym typeface="Georgia"/>
              </a:rPr>
              <a:t> </a:t>
            </a:r>
            <a:r>
              <a:rPr lang="pt-BR" sz="2042">
                <a:solidFill>
                  <a:srgbClr val="333333"/>
                </a:solidFill>
                <a:highlight>
                  <a:srgbClr val="D9EAD3"/>
                </a:highlight>
                <a:latin typeface="Georgia"/>
                <a:ea typeface="Georgia"/>
                <a:cs typeface="Georgia"/>
                <a:sym typeface="Georgia"/>
              </a:rPr>
              <a:t>No contexto nacional atual, indivíduos com patologias mentais ainda sofrem com diversos estigmas criados.</a:t>
            </a:r>
            <a:r>
              <a:rPr lang="pt-BR" sz="2042">
                <a:solidFill>
                  <a:srgbClr val="333333"/>
                </a:solidFill>
                <a:highlight>
                  <a:srgbClr val="EA9999"/>
                </a:highlight>
                <a:latin typeface="Georgia"/>
                <a:ea typeface="Georgia"/>
                <a:cs typeface="Georgia"/>
                <a:sym typeface="Georgia"/>
              </a:rPr>
              <a:t> Isso ocorre, pois </a:t>
            </a:r>
            <a:r>
              <a:rPr b="1" lang="pt-BR" sz="2042">
                <a:solidFill>
                  <a:srgbClr val="333333"/>
                </a:solidFill>
                <a:highlight>
                  <a:srgbClr val="EA9999"/>
                </a:highlight>
                <a:latin typeface="Georgia"/>
                <a:ea typeface="Georgia"/>
                <a:cs typeface="Georgia"/>
                <a:sym typeface="Georgia"/>
              </a:rPr>
              <a:t>faltam informações corretas sobre o assunto</a:t>
            </a:r>
            <a:r>
              <a:rPr lang="pt-BR" sz="2042">
                <a:solidFill>
                  <a:srgbClr val="333333"/>
                </a:solidFill>
                <a:highlight>
                  <a:srgbClr val="EA9999"/>
                </a:highlight>
                <a:latin typeface="Georgia"/>
                <a:ea typeface="Georgia"/>
                <a:cs typeface="Georgia"/>
                <a:sym typeface="Georgia"/>
              </a:rPr>
              <a:t> e, também, </a:t>
            </a:r>
            <a:r>
              <a:rPr b="1" lang="pt-BR" sz="2042">
                <a:solidFill>
                  <a:srgbClr val="333333"/>
                </a:solidFill>
                <a:highlight>
                  <a:srgbClr val="EA9999"/>
                </a:highlight>
                <a:latin typeface="Georgia"/>
                <a:ea typeface="Georgia"/>
                <a:cs typeface="Georgia"/>
                <a:sym typeface="Georgia"/>
              </a:rPr>
              <a:t>existe uma carência de representatividade desse grupo nas mídias</a:t>
            </a:r>
            <a:r>
              <a:rPr lang="pt-BR" sz="2042">
                <a:solidFill>
                  <a:srgbClr val="333333"/>
                </a:solidFill>
                <a:highlight>
                  <a:srgbClr val="EA9999"/>
                </a:highlight>
                <a:latin typeface="Georgia"/>
                <a:ea typeface="Georgia"/>
                <a:cs typeface="Georgia"/>
                <a:sym typeface="Georgia"/>
              </a:rPr>
              <a:t>.</a:t>
            </a:r>
            <a:endParaRPr b="1" sz="2042">
              <a:solidFill>
                <a:srgbClr val="333333"/>
              </a:solidFill>
              <a:highlight>
                <a:srgbClr val="EA9999"/>
              </a:highlight>
              <a:latin typeface="Georgia"/>
              <a:ea typeface="Georgia"/>
              <a:cs typeface="Georgia"/>
              <a:sym typeface="Georgia"/>
            </a:endParaRPr>
          </a:p>
          <a:p>
            <a:pPr indent="0" lvl="0" marL="0" rtl="0" algn="l">
              <a:lnSpc>
                <a:spcPct val="95000"/>
              </a:lnSpc>
              <a:spcBef>
                <a:spcPts val="1200"/>
              </a:spcBef>
              <a:spcAft>
                <a:spcPts val="1200"/>
              </a:spcAft>
              <a:buSzPts val="1018"/>
              <a:buNone/>
            </a:pPr>
            <a:r>
              <a:rPr b="1" lang="pt-BR" sz="2042">
                <a:solidFill>
                  <a:srgbClr val="333333"/>
                </a:solidFill>
                <a:latin typeface="Georgia"/>
                <a:ea typeface="Georgia"/>
                <a:cs typeface="Georgia"/>
                <a:sym typeface="Georgia"/>
              </a:rPr>
              <a:t>Isabella Gadelha</a:t>
            </a:r>
            <a:endParaRPr sz="2505">
              <a:latin typeface="Georgia"/>
              <a:ea typeface="Georgia"/>
              <a:cs typeface="Georgia"/>
              <a:sym typeface="Georgia"/>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36"/>
          <p:cNvSpPr txBox="1"/>
          <p:nvPr>
            <p:ph idx="1" type="body"/>
          </p:nvPr>
        </p:nvSpPr>
        <p:spPr>
          <a:xfrm>
            <a:off x="311700" y="338000"/>
            <a:ext cx="8520600" cy="39108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pt-BR" sz="2200">
                <a:solidFill>
                  <a:srgbClr val="333333"/>
                </a:solidFill>
                <a:latin typeface="Georgia"/>
                <a:ea typeface="Georgia"/>
                <a:cs typeface="Georgia"/>
                <a:sym typeface="Georgia"/>
              </a:rPr>
              <a:t>Caminhos para combater a intolerância religiosa no Brasil - 2016</a:t>
            </a:r>
            <a:endParaRPr sz="2200">
              <a:solidFill>
                <a:srgbClr val="333333"/>
              </a:solidFill>
              <a:latin typeface="Georgia"/>
              <a:ea typeface="Georgia"/>
              <a:cs typeface="Georgia"/>
              <a:sym typeface="Georgia"/>
            </a:endParaRPr>
          </a:p>
          <a:p>
            <a:pPr indent="0" lvl="0" marL="0" rtl="0" algn="just">
              <a:spcBef>
                <a:spcPts val="1200"/>
              </a:spcBef>
              <a:spcAft>
                <a:spcPts val="0"/>
              </a:spcAft>
              <a:buNone/>
            </a:pPr>
            <a:r>
              <a:rPr lang="pt-BR" sz="1900">
                <a:solidFill>
                  <a:srgbClr val="333333"/>
                </a:solidFill>
                <a:latin typeface="Georgia"/>
                <a:ea typeface="Georgia"/>
                <a:cs typeface="Georgia"/>
                <a:sym typeface="Georgia"/>
              </a:rPr>
              <a:t>O Período Colonial do Brasil, ao longo dos séculos XVI e XIX, foi marcado pela tentativa de converter os índios ao catolicismo, em função do pensamento português de soberania. Embora date de séculos atrás, a intolerância religiosa no país, em pleno século XXI, sugere as mesmas conotações de sua origem: imposições de dogmas e violência. No entanto, a lenta mudança de mentalidade social e o receio de denunciar dificultam a resolução dessa problemática, o que configura um grave problema social.</a:t>
            </a:r>
            <a:endParaRPr sz="1900">
              <a:solidFill>
                <a:srgbClr val="333333"/>
              </a:solidFill>
              <a:latin typeface="Georgia"/>
              <a:ea typeface="Georgia"/>
              <a:cs typeface="Georgia"/>
              <a:sym typeface="Georgia"/>
            </a:endParaRPr>
          </a:p>
          <a:p>
            <a:pPr indent="0" lvl="0" marL="0" rtl="0" algn="just">
              <a:spcBef>
                <a:spcPts val="1200"/>
              </a:spcBef>
              <a:spcAft>
                <a:spcPts val="1200"/>
              </a:spcAft>
              <a:buNone/>
            </a:pPr>
            <a:r>
              <a:rPr b="1" lang="pt-BR" sz="1900">
                <a:solidFill>
                  <a:srgbClr val="333333"/>
                </a:solidFill>
                <a:latin typeface="Georgia"/>
                <a:ea typeface="Georgia"/>
                <a:cs typeface="Georgia"/>
                <a:sym typeface="Georgia"/>
              </a:rPr>
              <a:t>Helário Azevedo e Silva Neto</a:t>
            </a:r>
            <a:endParaRPr sz="1900">
              <a:solidFill>
                <a:srgbClr val="333333"/>
              </a:solidFill>
              <a:latin typeface="Georgia"/>
              <a:ea typeface="Georgia"/>
              <a:cs typeface="Georgia"/>
              <a:sym typeface="Georgia"/>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37"/>
          <p:cNvSpPr txBox="1"/>
          <p:nvPr>
            <p:ph idx="1" type="body"/>
          </p:nvPr>
        </p:nvSpPr>
        <p:spPr>
          <a:xfrm>
            <a:off x="311700" y="338000"/>
            <a:ext cx="8520600" cy="39108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pt-BR" sz="2200">
                <a:solidFill>
                  <a:srgbClr val="333333"/>
                </a:solidFill>
                <a:latin typeface="Georgia"/>
                <a:ea typeface="Georgia"/>
                <a:cs typeface="Georgia"/>
                <a:sym typeface="Georgia"/>
              </a:rPr>
              <a:t>Caminhos para combater a intolerância religiosa no Brasil - 2016</a:t>
            </a:r>
            <a:endParaRPr sz="2200">
              <a:solidFill>
                <a:srgbClr val="333333"/>
              </a:solidFill>
              <a:latin typeface="Georgia"/>
              <a:ea typeface="Georgia"/>
              <a:cs typeface="Georgia"/>
              <a:sym typeface="Georgia"/>
            </a:endParaRPr>
          </a:p>
          <a:p>
            <a:pPr indent="0" lvl="0" marL="0" rtl="0" algn="just">
              <a:spcBef>
                <a:spcPts val="1200"/>
              </a:spcBef>
              <a:spcAft>
                <a:spcPts val="0"/>
              </a:spcAft>
              <a:buNone/>
            </a:pPr>
            <a:r>
              <a:rPr lang="pt-BR" sz="1900">
                <a:solidFill>
                  <a:srgbClr val="333333"/>
                </a:solidFill>
                <a:highlight>
                  <a:srgbClr val="B4A7D6"/>
                </a:highlight>
                <a:latin typeface="Georgia"/>
                <a:ea typeface="Georgia"/>
                <a:cs typeface="Georgia"/>
                <a:sym typeface="Georgia"/>
              </a:rPr>
              <a:t>O Período Colonial do Brasil, ao longo dos séculos XVI e XIX, foi marcado pela tentativa de converter os índios ao catolicismo, em função do pensamento português de soberania.</a:t>
            </a:r>
            <a:r>
              <a:rPr lang="pt-BR" sz="1900">
                <a:solidFill>
                  <a:srgbClr val="333333"/>
                </a:solidFill>
                <a:latin typeface="Georgia"/>
                <a:ea typeface="Georgia"/>
                <a:cs typeface="Georgia"/>
                <a:sym typeface="Georgia"/>
              </a:rPr>
              <a:t> Embora date de séculos atrás, a intolerância religiosa no país, em pleno século XXI, sugere as mesmas conotações de sua origem: imposições de dogmas e violência. No entanto, a lenta mudança de mentalidade social e o receio de denunciar dificultam a resolução dessa problemática, o que configura um grave problema social.</a:t>
            </a:r>
            <a:endParaRPr sz="1900">
              <a:solidFill>
                <a:srgbClr val="333333"/>
              </a:solidFill>
              <a:latin typeface="Georgia"/>
              <a:ea typeface="Georgia"/>
              <a:cs typeface="Georgia"/>
              <a:sym typeface="Georgia"/>
            </a:endParaRPr>
          </a:p>
          <a:p>
            <a:pPr indent="0" lvl="0" marL="0" rtl="0" algn="just">
              <a:spcBef>
                <a:spcPts val="1200"/>
              </a:spcBef>
              <a:spcAft>
                <a:spcPts val="1200"/>
              </a:spcAft>
              <a:buNone/>
            </a:pPr>
            <a:r>
              <a:rPr b="1" lang="pt-BR" sz="1900">
                <a:solidFill>
                  <a:srgbClr val="333333"/>
                </a:solidFill>
                <a:latin typeface="Georgia"/>
                <a:ea typeface="Georgia"/>
                <a:cs typeface="Georgia"/>
                <a:sym typeface="Georgia"/>
              </a:rPr>
              <a:t>Helário Azevedo e Silva Neto</a:t>
            </a:r>
            <a:endParaRPr sz="1900">
              <a:solidFill>
                <a:srgbClr val="333333"/>
              </a:solidFill>
              <a:latin typeface="Georgia"/>
              <a:ea typeface="Georgia"/>
              <a:cs typeface="Georgia"/>
              <a:sym typeface="Georgia"/>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38"/>
          <p:cNvSpPr txBox="1"/>
          <p:nvPr>
            <p:ph idx="1" type="body"/>
          </p:nvPr>
        </p:nvSpPr>
        <p:spPr>
          <a:xfrm>
            <a:off x="311700" y="338000"/>
            <a:ext cx="8520600" cy="39108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pt-BR" sz="2200">
                <a:solidFill>
                  <a:srgbClr val="333333"/>
                </a:solidFill>
                <a:latin typeface="Georgia"/>
                <a:ea typeface="Georgia"/>
                <a:cs typeface="Georgia"/>
                <a:sym typeface="Georgia"/>
              </a:rPr>
              <a:t>Caminhos para combater a intolerância religiosa no Brasil - 2016</a:t>
            </a:r>
            <a:endParaRPr sz="2200">
              <a:solidFill>
                <a:srgbClr val="333333"/>
              </a:solidFill>
              <a:latin typeface="Georgia"/>
              <a:ea typeface="Georgia"/>
              <a:cs typeface="Georgia"/>
              <a:sym typeface="Georgia"/>
            </a:endParaRPr>
          </a:p>
          <a:p>
            <a:pPr indent="0" lvl="0" marL="0" rtl="0" algn="just">
              <a:spcBef>
                <a:spcPts val="1200"/>
              </a:spcBef>
              <a:spcAft>
                <a:spcPts val="0"/>
              </a:spcAft>
              <a:buNone/>
            </a:pPr>
            <a:r>
              <a:rPr lang="pt-BR" sz="1900">
                <a:solidFill>
                  <a:srgbClr val="333333"/>
                </a:solidFill>
                <a:highlight>
                  <a:srgbClr val="B4A7D6"/>
                </a:highlight>
                <a:latin typeface="Georgia"/>
                <a:ea typeface="Georgia"/>
                <a:cs typeface="Georgia"/>
                <a:sym typeface="Georgia"/>
              </a:rPr>
              <a:t>O Período Colonial do Brasil, ao longo dos séculos XVI e XIX, foi marcado pela tentativa de converter os índios ao catolicismo, em função do pensamento português de soberania.</a:t>
            </a:r>
            <a:r>
              <a:rPr lang="pt-BR" sz="1900">
                <a:solidFill>
                  <a:srgbClr val="333333"/>
                </a:solidFill>
                <a:latin typeface="Georgia"/>
                <a:ea typeface="Georgia"/>
                <a:cs typeface="Georgia"/>
                <a:sym typeface="Georgia"/>
              </a:rPr>
              <a:t> </a:t>
            </a:r>
            <a:r>
              <a:rPr lang="pt-BR" sz="1900">
                <a:solidFill>
                  <a:srgbClr val="333333"/>
                </a:solidFill>
                <a:highlight>
                  <a:srgbClr val="D9EAD3"/>
                </a:highlight>
                <a:latin typeface="Georgia"/>
                <a:ea typeface="Georgia"/>
                <a:cs typeface="Georgia"/>
                <a:sym typeface="Georgia"/>
              </a:rPr>
              <a:t>Embora date de séculos atrás, a intolerância religiosa no país, em pleno século XXI, sugere as mesmas conotações de sua origem: imposições de dogmas e violência. </a:t>
            </a:r>
            <a:r>
              <a:rPr lang="pt-BR" sz="1900">
                <a:solidFill>
                  <a:srgbClr val="333333"/>
                </a:solidFill>
                <a:latin typeface="Georgia"/>
                <a:ea typeface="Georgia"/>
                <a:cs typeface="Georgia"/>
                <a:sym typeface="Georgia"/>
              </a:rPr>
              <a:t>No entanto, a lenta mudança de mentalidade social e o receio de denunciar dificultam a resolução dessa problemática, o que configura um grave problema social.</a:t>
            </a:r>
            <a:endParaRPr sz="1900">
              <a:solidFill>
                <a:srgbClr val="333333"/>
              </a:solidFill>
              <a:latin typeface="Georgia"/>
              <a:ea typeface="Georgia"/>
              <a:cs typeface="Georgia"/>
              <a:sym typeface="Georgia"/>
            </a:endParaRPr>
          </a:p>
          <a:p>
            <a:pPr indent="0" lvl="0" marL="0" rtl="0" algn="just">
              <a:spcBef>
                <a:spcPts val="1200"/>
              </a:spcBef>
              <a:spcAft>
                <a:spcPts val="1200"/>
              </a:spcAft>
              <a:buNone/>
            </a:pPr>
            <a:r>
              <a:rPr b="1" lang="pt-BR" sz="1900">
                <a:solidFill>
                  <a:srgbClr val="333333"/>
                </a:solidFill>
                <a:latin typeface="Georgia"/>
                <a:ea typeface="Georgia"/>
                <a:cs typeface="Georgia"/>
                <a:sym typeface="Georgia"/>
              </a:rPr>
              <a:t>Helário Azevedo e Silva Neto</a:t>
            </a:r>
            <a:endParaRPr sz="1900">
              <a:solidFill>
                <a:srgbClr val="333333"/>
              </a:solidFill>
              <a:latin typeface="Georgia"/>
              <a:ea typeface="Georgia"/>
              <a:cs typeface="Georgia"/>
              <a:sym typeface="Georgia"/>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39"/>
          <p:cNvSpPr txBox="1"/>
          <p:nvPr>
            <p:ph idx="1" type="body"/>
          </p:nvPr>
        </p:nvSpPr>
        <p:spPr>
          <a:xfrm>
            <a:off x="311700" y="338000"/>
            <a:ext cx="8520600" cy="39108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pt-BR" sz="2200">
                <a:solidFill>
                  <a:srgbClr val="333333"/>
                </a:solidFill>
                <a:latin typeface="Georgia"/>
                <a:ea typeface="Georgia"/>
                <a:cs typeface="Georgia"/>
                <a:sym typeface="Georgia"/>
              </a:rPr>
              <a:t>Caminhos para combater a intolerância religiosa no Brasil - 2016</a:t>
            </a:r>
            <a:endParaRPr sz="2200">
              <a:solidFill>
                <a:srgbClr val="333333"/>
              </a:solidFill>
              <a:latin typeface="Georgia"/>
              <a:ea typeface="Georgia"/>
              <a:cs typeface="Georgia"/>
              <a:sym typeface="Georgia"/>
            </a:endParaRPr>
          </a:p>
          <a:p>
            <a:pPr indent="0" lvl="0" marL="0" rtl="0" algn="just">
              <a:spcBef>
                <a:spcPts val="1200"/>
              </a:spcBef>
              <a:spcAft>
                <a:spcPts val="0"/>
              </a:spcAft>
              <a:buNone/>
            </a:pPr>
            <a:r>
              <a:rPr lang="pt-BR" sz="1900">
                <a:solidFill>
                  <a:srgbClr val="333333"/>
                </a:solidFill>
                <a:highlight>
                  <a:srgbClr val="B4A7D6"/>
                </a:highlight>
                <a:latin typeface="Georgia"/>
                <a:ea typeface="Georgia"/>
                <a:cs typeface="Georgia"/>
                <a:sym typeface="Georgia"/>
              </a:rPr>
              <a:t>O Período Colonial do Brasil, ao longo dos séculos XVI e XIX, foi marcado pela tentativa de converter os índios ao catolicismo, em função do pensamento português de soberania.</a:t>
            </a:r>
            <a:r>
              <a:rPr lang="pt-BR" sz="1900">
                <a:solidFill>
                  <a:srgbClr val="333333"/>
                </a:solidFill>
                <a:latin typeface="Georgia"/>
                <a:ea typeface="Georgia"/>
                <a:cs typeface="Georgia"/>
                <a:sym typeface="Georgia"/>
              </a:rPr>
              <a:t> </a:t>
            </a:r>
            <a:r>
              <a:rPr lang="pt-BR" sz="1900">
                <a:solidFill>
                  <a:srgbClr val="333333"/>
                </a:solidFill>
                <a:highlight>
                  <a:srgbClr val="D9EAD3"/>
                </a:highlight>
                <a:latin typeface="Georgia"/>
                <a:ea typeface="Georgia"/>
                <a:cs typeface="Georgia"/>
                <a:sym typeface="Georgia"/>
              </a:rPr>
              <a:t>Embora date de séculos atrás, a intolerância religiosa no país, em pleno século XXI, sugere as mesmas conotações de sua origem: imposições de dogmas e violência. </a:t>
            </a:r>
            <a:r>
              <a:rPr lang="pt-BR" sz="1900">
                <a:solidFill>
                  <a:srgbClr val="333333"/>
                </a:solidFill>
                <a:highlight>
                  <a:srgbClr val="EA9999"/>
                </a:highlight>
                <a:latin typeface="Georgia"/>
                <a:ea typeface="Georgia"/>
                <a:cs typeface="Georgia"/>
                <a:sym typeface="Georgia"/>
              </a:rPr>
              <a:t>No entanto, a lenta mudança de mentalidade social e o receio de denunciar dificultam a resolução dessa problemática, o que configura um grave problema social.</a:t>
            </a:r>
            <a:endParaRPr sz="1900">
              <a:solidFill>
                <a:srgbClr val="333333"/>
              </a:solidFill>
              <a:highlight>
                <a:srgbClr val="EA9999"/>
              </a:highlight>
              <a:latin typeface="Georgia"/>
              <a:ea typeface="Georgia"/>
              <a:cs typeface="Georgia"/>
              <a:sym typeface="Georgia"/>
            </a:endParaRPr>
          </a:p>
          <a:p>
            <a:pPr indent="0" lvl="0" marL="0" rtl="0" algn="just">
              <a:spcBef>
                <a:spcPts val="1200"/>
              </a:spcBef>
              <a:spcAft>
                <a:spcPts val="1200"/>
              </a:spcAft>
              <a:buNone/>
            </a:pPr>
            <a:r>
              <a:rPr b="1" lang="pt-BR" sz="1900">
                <a:solidFill>
                  <a:srgbClr val="333333"/>
                </a:solidFill>
                <a:latin typeface="Georgia"/>
                <a:ea typeface="Georgia"/>
                <a:cs typeface="Georgia"/>
                <a:sym typeface="Georgia"/>
              </a:rPr>
              <a:t>Helário Azevedo e Silva Neto</a:t>
            </a:r>
            <a:endParaRPr sz="1900">
              <a:solidFill>
                <a:srgbClr val="333333"/>
              </a:solidFill>
              <a:latin typeface="Georgia"/>
              <a:ea typeface="Georgia"/>
              <a:cs typeface="Georgia"/>
              <a:sym typeface="Georgia"/>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40"/>
          <p:cNvSpPr txBox="1"/>
          <p:nvPr>
            <p:ph idx="1" type="body"/>
          </p:nvPr>
        </p:nvSpPr>
        <p:spPr>
          <a:xfrm>
            <a:off x="311700" y="338000"/>
            <a:ext cx="8520600" cy="43758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pt-BR" sz="2200">
                <a:solidFill>
                  <a:srgbClr val="333333"/>
                </a:solidFill>
                <a:latin typeface="Georgia"/>
                <a:ea typeface="Georgia"/>
                <a:cs typeface="Georgia"/>
                <a:sym typeface="Georgia"/>
              </a:rPr>
              <a:t>Caminhos para combater a intolerância religiosa no Brasil - 2016</a:t>
            </a:r>
            <a:endParaRPr sz="2200">
              <a:solidFill>
                <a:srgbClr val="333333"/>
              </a:solidFill>
              <a:latin typeface="Georgia"/>
              <a:ea typeface="Georgia"/>
              <a:cs typeface="Georgia"/>
              <a:sym typeface="Georgia"/>
            </a:endParaRPr>
          </a:p>
          <a:p>
            <a:pPr indent="0" lvl="0" marL="0" rtl="0" algn="just">
              <a:lnSpc>
                <a:spcPct val="115000"/>
              </a:lnSpc>
              <a:spcBef>
                <a:spcPts val="1200"/>
              </a:spcBef>
              <a:spcAft>
                <a:spcPts val="0"/>
              </a:spcAft>
              <a:buNone/>
            </a:pPr>
            <a:r>
              <a:rPr lang="pt-BR" sz="1900">
                <a:solidFill>
                  <a:srgbClr val="333333"/>
                </a:solidFill>
                <a:highlight>
                  <a:srgbClr val="B4A7D6"/>
                </a:highlight>
                <a:latin typeface="Georgia"/>
                <a:ea typeface="Georgia"/>
                <a:cs typeface="Georgia"/>
                <a:sym typeface="Georgia"/>
              </a:rPr>
              <a:t>O Período Colonial do Brasil, ao longo dos séculos XVI e XIX, foi marcado pela tentativa de converter os índios ao catolicismo, em função do pensamento português de soberania.</a:t>
            </a:r>
            <a:r>
              <a:rPr lang="pt-BR" sz="1900">
                <a:solidFill>
                  <a:srgbClr val="333333"/>
                </a:solidFill>
                <a:latin typeface="Georgia"/>
                <a:ea typeface="Georgia"/>
                <a:cs typeface="Georgia"/>
                <a:sym typeface="Georgia"/>
              </a:rPr>
              <a:t> </a:t>
            </a:r>
            <a:r>
              <a:rPr lang="pt-BR" sz="1900">
                <a:solidFill>
                  <a:srgbClr val="333333"/>
                </a:solidFill>
                <a:highlight>
                  <a:srgbClr val="D9EAD3"/>
                </a:highlight>
                <a:latin typeface="Georgia"/>
                <a:ea typeface="Georgia"/>
                <a:cs typeface="Georgia"/>
                <a:sym typeface="Georgia"/>
              </a:rPr>
              <a:t>Embora date de séculos atrás, a intolerância religiosa no país, em pleno século XXI, sugere as mesmas conotações de sua origem: imposições de dogmas e violência. </a:t>
            </a:r>
            <a:r>
              <a:rPr lang="pt-BR" sz="1900">
                <a:solidFill>
                  <a:srgbClr val="333333"/>
                </a:solidFill>
                <a:highlight>
                  <a:srgbClr val="EA9999"/>
                </a:highlight>
                <a:latin typeface="Georgia"/>
                <a:ea typeface="Georgia"/>
                <a:cs typeface="Georgia"/>
                <a:sym typeface="Georgia"/>
              </a:rPr>
              <a:t>No entanto, a </a:t>
            </a:r>
            <a:r>
              <a:rPr b="1" lang="pt-BR" sz="1900">
                <a:solidFill>
                  <a:srgbClr val="333333"/>
                </a:solidFill>
                <a:highlight>
                  <a:srgbClr val="EA9999"/>
                </a:highlight>
                <a:latin typeface="Georgia"/>
                <a:ea typeface="Georgia"/>
                <a:cs typeface="Georgia"/>
                <a:sym typeface="Georgia"/>
              </a:rPr>
              <a:t>lenta mudança de mentalidade social</a:t>
            </a:r>
            <a:r>
              <a:rPr lang="pt-BR" sz="1900">
                <a:solidFill>
                  <a:srgbClr val="333333"/>
                </a:solidFill>
                <a:highlight>
                  <a:srgbClr val="EA9999"/>
                </a:highlight>
                <a:latin typeface="Georgia"/>
                <a:ea typeface="Georgia"/>
                <a:cs typeface="Georgia"/>
                <a:sym typeface="Georgia"/>
              </a:rPr>
              <a:t> e o </a:t>
            </a:r>
            <a:r>
              <a:rPr b="1" lang="pt-BR" sz="1900">
                <a:solidFill>
                  <a:srgbClr val="333333"/>
                </a:solidFill>
                <a:highlight>
                  <a:srgbClr val="EA9999"/>
                </a:highlight>
                <a:latin typeface="Georgia"/>
                <a:ea typeface="Georgia"/>
                <a:cs typeface="Georgia"/>
                <a:sym typeface="Georgia"/>
              </a:rPr>
              <a:t>receio de denunciar </a:t>
            </a:r>
            <a:r>
              <a:rPr lang="pt-BR" sz="1900">
                <a:solidFill>
                  <a:srgbClr val="333333"/>
                </a:solidFill>
                <a:highlight>
                  <a:srgbClr val="EA9999"/>
                </a:highlight>
                <a:latin typeface="Georgia"/>
                <a:ea typeface="Georgia"/>
                <a:cs typeface="Georgia"/>
                <a:sym typeface="Georgia"/>
              </a:rPr>
              <a:t>dificultam a resolução dessa problemática, o que configura um grave problema social.</a:t>
            </a:r>
            <a:endParaRPr sz="1900">
              <a:solidFill>
                <a:srgbClr val="333333"/>
              </a:solidFill>
              <a:highlight>
                <a:srgbClr val="EA9999"/>
              </a:highlight>
              <a:latin typeface="Georgia"/>
              <a:ea typeface="Georgia"/>
              <a:cs typeface="Georgia"/>
              <a:sym typeface="Georgia"/>
            </a:endParaRPr>
          </a:p>
          <a:p>
            <a:pPr indent="0" lvl="0" marL="0" rtl="0" algn="just">
              <a:spcBef>
                <a:spcPts val="1200"/>
              </a:spcBef>
              <a:spcAft>
                <a:spcPts val="1200"/>
              </a:spcAft>
              <a:buNone/>
            </a:pPr>
            <a:r>
              <a:rPr b="1" lang="pt-BR" sz="1900">
                <a:solidFill>
                  <a:srgbClr val="333333"/>
                </a:solidFill>
                <a:latin typeface="Georgia"/>
                <a:ea typeface="Georgia"/>
                <a:cs typeface="Georgia"/>
                <a:sym typeface="Georgia"/>
              </a:rPr>
              <a:t>Helário Azevedo e Silva Neto</a:t>
            </a:r>
            <a:endParaRPr sz="1900">
              <a:solidFill>
                <a:srgbClr val="333333"/>
              </a:solidFill>
              <a:latin typeface="Georgia"/>
              <a:ea typeface="Georgia"/>
              <a:cs typeface="Georgia"/>
              <a:sym typeface="Georgia"/>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41"/>
          <p:cNvSpPr txBox="1"/>
          <p:nvPr>
            <p:ph idx="1" type="body"/>
          </p:nvPr>
        </p:nvSpPr>
        <p:spPr>
          <a:xfrm>
            <a:off x="311700" y="396775"/>
            <a:ext cx="8520600" cy="4182300"/>
          </a:xfrm>
          <a:prstGeom prst="rect">
            <a:avLst/>
          </a:prstGeom>
        </p:spPr>
        <p:txBody>
          <a:bodyPr anchorCtr="0" anchor="t" bIns="91425" lIns="91425" spcFirstLastPara="1" rIns="91425" wrap="square" tIns="91425">
            <a:normAutofit fontScale="92500" lnSpcReduction="10000"/>
          </a:bodyPr>
          <a:lstStyle/>
          <a:p>
            <a:pPr indent="0" lvl="0" marL="0" rtl="0" algn="l">
              <a:lnSpc>
                <a:spcPct val="105000"/>
              </a:lnSpc>
              <a:spcBef>
                <a:spcPts val="0"/>
              </a:spcBef>
              <a:spcAft>
                <a:spcPts val="0"/>
              </a:spcAft>
              <a:buClr>
                <a:schemeClr val="dk1"/>
              </a:buClr>
              <a:buSzPct val="42657"/>
              <a:buFont typeface="Arial"/>
              <a:buNone/>
            </a:pPr>
            <a:r>
              <a:rPr b="1" lang="pt-BR" sz="2191">
                <a:solidFill>
                  <a:srgbClr val="333333"/>
                </a:solidFill>
                <a:latin typeface="Georgia"/>
                <a:ea typeface="Georgia"/>
                <a:cs typeface="Georgia"/>
                <a:sym typeface="Georgia"/>
              </a:rPr>
              <a:t>Manipulação do comportamento do usuário pelo controle de dados na internet - 2018</a:t>
            </a:r>
            <a:endParaRPr b="1" sz="2191">
              <a:solidFill>
                <a:srgbClr val="333333"/>
              </a:solidFill>
              <a:latin typeface="Georgia"/>
              <a:ea typeface="Georgia"/>
              <a:cs typeface="Georgia"/>
              <a:sym typeface="Georgia"/>
            </a:endParaRPr>
          </a:p>
          <a:p>
            <a:pPr indent="0" lvl="0" marL="0" rtl="0" algn="just">
              <a:lnSpc>
                <a:spcPct val="105000"/>
              </a:lnSpc>
              <a:spcBef>
                <a:spcPts val="1200"/>
              </a:spcBef>
              <a:spcAft>
                <a:spcPts val="0"/>
              </a:spcAft>
              <a:buClr>
                <a:schemeClr val="dk1"/>
              </a:buClr>
              <a:buSzPct val="42657"/>
              <a:buFont typeface="Arial"/>
              <a:buNone/>
            </a:pPr>
            <a:r>
              <a:rPr lang="pt-BR" sz="2191">
                <a:solidFill>
                  <a:srgbClr val="333333"/>
                </a:solidFill>
                <a:latin typeface="Georgia"/>
                <a:ea typeface="Georgia"/>
                <a:cs typeface="Georgia"/>
                <a:sym typeface="Georgia"/>
              </a:rPr>
              <a:t>O advento da internet possibilitou um avanço das formas de comunicação e permitiu um maior acesso à informação. No entanto, a venda de dados particulares de usuários se mostra um grande problema. Apesar dos esforços para coibir essa prática, o combate à manipulação de usuários por meio de controle de dados representa um enorme desafio. Pode-se dizer, então, que a negligência por parte do governo e a forte mentalidade individualista dos empresários são os principais responsáveis pelo quadro.</a:t>
            </a:r>
            <a:endParaRPr sz="2191">
              <a:solidFill>
                <a:srgbClr val="333333"/>
              </a:solidFill>
              <a:latin typeface="Georgia"/>
              <a:ea typeface="Georgia"/>
              <a:cs typeface="Georgia"/>
              <a:sym typeface="Georgia"/>
            </a:endParaRPr>
          </a:p>
          <a:p>
            <a:pPr indent="0" lvl="0" marL="0" rtl="0" algn="l">
              <a:lnSpc>
                <a:spcPct val="105000"/>
              </a:lnSpc>
              <a:spcBef>
                <a:spcPts val="0"/>
              </a:spcBef>
              <a:spcAft>
                <a:spcPts val="0"/>
              </a:spcAft>
              <a:buClr>
                <a:schemeClr val="dk1"/>
              </a:buClr>
              <a:buSzPct val="42657"/>
              <a:buFont typeface="Arial"/>
              <a:buNone/>
            </a:pPr>
            <a:r>
              <a:t/>
            </a:r>
            <a:endParaRPr sz="2191">
              <a:solidFill>
                <a:srgbClr val="333333"/>
              </a:solidFill>
              <a:latin typeface="Georgia"/>
              <a:ea typeface="Georgia"/>
              <a:cs typeface="Georgia"/>
              <a:sym typeface="Georgia"/>
            </a:endParaRPr>
          </a:p>
          <a:p>
            <a:pPr indent="0" lvl="0" marL="0" rtl="0" algn="l">
              <a:lnSpc>
                <a:spcPct val="105000"/>
              </a:lnSpc>
              <a:spcBef>
                <a:spcPts val="0"/>
              </a:spcBef>
              <a:spcAft>
                <a:spcPts val="0"/>
              </a:spcAft>
              <a:buClr>
                <a:schemeClr val="dk1"/>
              </a:buClr>
              <a:buSzPct val="42657"/>
              <a:buFont typeface="Arial"/>
              <a:buNone/>
            </a:pPr>
            <a:r>
              <a:rPr b="1" lang="pt-BR" sz="2191">
                <a:solidFill>
                  <a:srgbClr val="333333"/>
                </a:solidFill>
                <a:latin typeface="Georgia"/>
                <a:ea typeface="Georgia"/>
                <a:cs typeface="Georgia"/>
                <a:sym typeface="Georgia"/>
              </a:rPr>
              <a:t>Mattheus Cardoso</a:t>
            </a:r>
            <a:endParaRPr sz="2191">
              <a:solidFill>
                <a:srgbClr val="333333"/>
              </a:solidFill>
              <a:latin typeface="Georgia"/>
              <a:ea typeface="Georgia"/>
              <a:cs typeface="Georgia"/>
              <a:sym typeface="Georgia"/>
            </a:endParaRPr>
          </a:p>
          <a:p>
            <a:pPr indent="0" lvl="0" marL="0" rtl="0" algn="l">
              <a:spcBef>
                <a:spcPts val="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5"/>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0" lvl="0" marL="0" rtl="0" algn="ctr">
              <a:spcBef>
                <a:spcPts val="0"/>
              </a:spcBef>
              <a:spcAft>
                <a:spcPts val="1200"/>
              </a:spcAft>
              <a:buClr>
                <a:schemeClr val="dk1"/>
              </a:buClr>
              <a:buSzPts val="1100"/>
              <a:buFont typeface="Arial"/>
              <a:buNone/>
            </a:pPr>
            <a:r>
              <a:rPr lang="pt-BR" sz="2600">
                <a:solidFill>
                  <a:srgbClr val="404040"/>
                </a:solidFill>
                <a:latin typeface="Economica"/>
                <a:ea typeface="Economica"/>
                <a:cs typeface="Economica"/>
                <a:sym typeface="Economica"/>
              </a:rPr>
              <a:t>Caminhos para combater o racismo no Brasil.</a:t>
            </a:r>
            <a:endParaRPr sz="2500">
              <a:latin typeface="Economica"/>
              <a:ea typeface="Economica"/>
              <a:cs typeface="Economica"/>
              <a:sym typeface="Economica"/>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42"/>
          <p:cNvSpPr txBox="1"/>
          <p:nvPr>
            <p:ph idx="1" type="body"/>
          </p:nvPr>
        </p:nvSpPr>
        <p:spPr>
          <a:xfrm>
            <a:off x="311700" y="396775"/>
            <a:ext cx="8520600" cy="4182300"/>
          </a:xfrm>
          <a:prstGeom prst="rect">
            <a:avLst/>
          </a:prstGeom>
        </p:spPr>
        <p:txBody>
          <a:bodyPr anchorCtr="0" anchor="t" bIns="91425" lIns="91425" spcFirstLastPara="1" rIns="91425" wrap="square" tIns="91425">
            <a:normAutofit fontScale="92500" lnSpcReduction="10000"/>
          </a:bodyPr>
          <a:lstStyle/>
          <a:p>
            <a:pPr indent="0" lvl="0" marL="0" rtl="0" algn="l">
              <a:lnSpc>
                <a:spcPct val="105000"/>
              </a:lnSpc>
              <a:spcBef>
                <a:spcPts val="0"/>
              </a:spcBef>
              <a:spcAft>
                <a:spcPts val="0"/>
              </a:spcAft>
              <a:buClr>
                <a:schemeClr val="dk1"/>
              </a:buClr>
              <a:buSzPct val="42657"/>
              <a:buFont typeface="Arial"/>
              <a:buNone/>
            </a:pPr>
            <a:r>
              <a:rPr b="1" lang="pt-BR" sz="2191">
                <a:solidFill>
                  <a:srgbClr val="333333"/>
                </a:solidFill>
                <a:latin typeface="Georgia"/>
                <a:ea typeface="Georgia"/>
                <a:cs typeface="Georgia"/>
                <a:sym typeface="Georgia"/>
              </a:rPr>
              <a:t>Manipulação do comportamento do usuário pelo controle de dados na internet - 2018</a:t>
            </a:r>
            <a:endParaRPr b="1" sz="2191">
              <a:solidFill>
                <a:srgbClr val="333333"/>
              </a:solidFill>
              <a:latin typeface="Georgia"/>
              <a:ea typeface="Georgia"/>
              <a:cs typeface="Georgia"/>
              <a:sym typeface="Georgia"/>
            </a:endParaRPr>
          </a:p>
          <a:p>
            <a:pPr indent="0" lvl="0" marL="0" rtl="0" algn="just">
              <a:lnSpc>
                <a:spcPct val="105000"/>
              </a:lnSpc>
              <a:spcBef>
                <a:spcPts val="1200"/>
              </a:spcBef>
              <a:spcAft>
                <a:spcPts val="0"/>
              </a:spcAft>
              <a:buClr>
                <a:schemeClr val="dk1"/>
              </a:buClr>
              <a:buSzPct val="42657"/>
              <a:buFont typeface="Arial"/>
              <a:buNone/>
            </a:pPr>
            <a:r>
              <a:rPr lang="pt-BR" sz="2191">
                <a:solidFill>
                  <a:srgbClr val="333333"/>
                </a:solidFill>
                <a:highlight>
                  <a:srgbClr val="B4A7D6"/>
                </a:highlight>
                <a:latin typeface="Georgia"/>
                <a:ea typeface="Georgia"/>
                <a:cs typeface="Georgia"/>
                <a:sym typeface="Georgia"/>
              </a:rPr>
              <a:t>O advento da internet possibilitou um avanço das formas de comunicação e permitiu um maior acesso à informação.</a:t>
            </a:r>
            <a:r>
              <a:rPr lang="pt-BR" sz="2191">
                <a:solidFill>
                  <a:srgbClr val="333333"/>
                </a:solidFill>
                <a:latin typeface="Georgia"/>
                <a:ea typeface="Georgia"/>
                <a:cs typeface="Georgia"/>
                <a:sym typeface="Georgia"/>
              </a:rPr>
              <a:t> No entanto, a venda de dados particulares de usuários se mostra um grande problema. Apesar dos esforços para coibir essa prática, o combate à manipulação de usuários por meio de controle de dados representa um enorme desafio. Pode-se dizer, então, que a negligência por parte do governo e a forte mentalidade individualista dos empresários são os principais responsáveis pelo quadro.</a:t>
            </a:r>
            <a:endParaRPr sz="2191">
              <a:solidFill>
                <a:srgbClr val="333333"/>
              </a:solidFill>
              <a:latin typeface="Georgia"/>
              <a:ea typeface="Georgia"/>
              <a:cs typeface="Georgia"/>
              <a:sym typeface="Georgia"/>
            </a:endParaRPr>
          </a:p>
          <a:p>
            <a:pPr indent="0" lvl="0" marL="0" rtl="0" algn="l">
              <a:lnSpc>
                <a:spcPct val="105000"/>
              </a:lnSpc>
              <a:spcBef>
                <a:spcPts val="0"/>
              </a:spcBef>
              <a:spcAft>
                <a:spcPts val="0"/>
              </a:spcAft>
              <a:buClr>
                <a:schemeClr val="dk1"/>
              </a:buClr>
              <a:buSzPct val="42657"/>
              <a:buFont typeface="Arial"/>
              <a:buNone/>
            </a:pPr>
            <a:r>
              <a:t/>
            </a:r>
            <a:endParaRPr sz="2191">
              <a:solidFill>
                <a:srgbClr val="333333"/>
              </a:solidFill>
              <a:latin typeface="Georgia"/>
              <a:ea typeface="Georgia"/>
              <a:cs typeface="Georgia"/>
              <a:sym typeface="Georgia"/>
            </a:endParaRPr>
          </a:p>
          <a:p>
            <a:pPr indent="0" lvl="0" marL="0" rtl="0" algn="l">
              <a:lnSpc>
                <a:spcPct val="105000"/>
              </a:lnSpc>
              <a:spcBef>
                <a:spcPts val="0"/>
              </a:spcBef>
              <a:spcAft>
                <a:spcPts val="0"/>
              </a:spcAft>
              <a:buClr>
                <a:schemeClr val="dk1"/>
              </a:buClr>
              <a:buSzPct val="42657"/>
              <a:buFont typeface="Arial"/>
              <a:buNone/>
            </a:pPr>
            <a:r>
              <a:rPr b="1" lang="pt-BR" sz="2191">
                <a:solidFill>
                  <a:srgbClr val="333333"/>
                </a:solidFill>
                <a:latin typeface="Georgia"/>
                <a:ea typeface="Georgia"/>
                <a:cs typeface="Georgia"/>
                <a:sym typeface="Georgia"/>
              </a:rPr>
              <a:t>Mattheus Cardoso</a:t>
            </a:r>
            <a:endParaRPr sz="2191">
              <a:solidFill>
                <a:srgbClr val="333333"/>
              </a:solidFill>
              <a:latin typeface="Georgia"/>
              <a:ea typeface="Georgia"/>
              <a:cs typeface="Georgia"/>
              <a:sym typeface="Georgia"/>
            </a:endParaRPr>
          </a:p>
          <a:p>
            <a:pPr indent="0" lvl="0" marL="0" rtl="0" algn="l">
              <a:spcBef>
                <a:spcPts val="0"/>
              </a:spcBef>
              <a:spcAft>
                <a:spcPts val="1200"/>
              </a:spcAft>
              <a:buNone/>
            </a:pPr>
            <a:r>
              <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43"/>
          <p:cNvSpPr txBox="1"/>
          <p:nvPr>
            <p:ph idx="1" type="body"/>
          </p:nvPr>
        </p:nvSpPr>
        <p:spPr>
          <a:xfrm>
            <a:off x="311700" y="396775"/>
            <a:ext cx="8520600" cy="4182300"/>
          </a:xfrm>
          <a:prstGeom prst="rect">
            <a:avLst/>
          </a:prstGeom>
        </p:spPr>
        <p:txBody>
          <a:bodyPr anchorCtr="0" anchor="t" bIns="91425" lIns="91425" spcFirstLastPara="1" rIns="91425" wrap="square" tIns="91425">
            <a:normAutofit fontScale="92500" lnSpcReduction="10000"/>
          </a:bodyPr>
          <a:lstStyle/>
          <a:p>
            <a:pPr indent="0" lvl="0" marL="0" rtl="0" algn="l">
              <a:lnSpc>
                <a:spcPct val="105000"/>
              </a:lnSpc>
              <a:spcBef>
                <a:spcPts val="0"/>
              </a:spcBef>
              <a:spcAft>
                <a:spcPts val="0"/>
              </a:spcAft>
              <a:buClr>
                <a:schemeClr val="dk1"/>
              </a:buClr>
              <a:buSzPct val="42657"/>
              <a:buFont typeface="Arial"/>
              <a:buNone/>
            </a:pPr>
            <a:r>
              <a:rPr b="1" lang="pt-BR" sz="2191">
                <a:solidFill>
                  <a:srgbClr val="333333"/>
                </a:solidFill>
                <a:latin typeface="Georgia"/>
                <a:ea typeface="Georgia"/>
                <a:cs typeface="Georgia"/>
                <a:sym typeface="Georgia"/>
              </a:rPr>
              <a:t>Manipulação do comportamento do usuário pelo controle de dados na internet - 2018</a:t>
            </a:r>
            <a:endParaRPr b="1" sz="2191">
              <a:solidFill>
                <a:srgbClr val="333333"/>
              </a:solidFill>
              <a:latin typeface="Georgia"/>
              <a:ea typeface="Georgia"/>
              <a:cs typeface="Georgia"/>
              <a:sym typeface="Georgia"/>
            </a:endParaRPr>
          </a:p>
          <a:p>
            <a:pPr indent="0" lvl="0" marL="0" rtl="0" algn="just">
              <a:lnSpc>
                <a:spcPct val="105000"/>
              </a:lnSpc>
              <a:spcBef>
                <a:spcPts val="1200"/>
              </a:spcBef>
              <a:spcAft>
                <a:spcPts val="0"/>
              </a:spcAft>
              <a:buClr>
                <a:schemeClr val="dk1"/>
              </a:buClr>
              <a:buSzPct val="42657"/>
              <a:buFont typeface="Arial"/>
              <a:buNone/>
            </a:pPr>
            <a:r>
              <a:rPr lang="pt-BR" sz="2191">
                <a:solidFill>
                  <a:srgbClr val="333333"/>
                </a:solidFill>
                <a:highlight>
                  <a:srgbClr val="B4A7D6"/>
                </a:highlight>
                <a:latin typeface="Georgia"/>
                <a:ea typeface="Georgia"/>
                <a:cs typeface="Georgia"/>
                <a:sym typeface="Georgia"/>
              </a:rPr>
              <a:t>O advento da internet possibilitou um avanço das formas de comunicação e permitiu um maior acesso à informação.</a:t>
            </a:r>
            <a:r>
              <a:rPr lang="pt-BR" sz="2191">
                <a:solidFill>
                  <a:srgbClr val="333333"/>
                </a:solidFill>
                <a:highlight>
                  <a:srgbClr val="D9EAD3"/>
                </a:highlight>
                <a:latin typeface="Georgia"/>
                <a:ea typeface="Georgia"/>
                <a:cs typeface="Georgia"/>
                <a:sym typeface="Georgia"/>
              </a:rPr>
              <a:t> No entanto, a venda de dados particulares de usuários se mostra um grande problema. Apesar dos esforços para coibir essa prática, o combate à manipulação de usuários por meio de controle de dados representa um enorme desafio. </a:t>
            </a:r>
            <a:r>
              <a:rPr lang="pt-BR" sz="2191">
                <a:solidFill>
                  <a:srgbClr val="333333"/>
                </a:solidFill>
                <a:latin typeface="Georgia"/>
                <a:ea typeface="Georgia"/>
                <a:cs typeface="Georgia"/>
                <a:sym typeface="Georgia"/>
              </a:rPr>
              <a:t>Pode-se dizer, então, que a negligência por parte do governo e a forte mentalidade individualista dos empresários são os principais responsáveis pelo quadro.</a:t>
            </a:r>
            <a:endParaRPr sz="2191">
              <a:solidFill>
                <a:srgbClr val="333333"/>
              </a:solidFill>
              <a:latin typeface="Georgia"/>
              <a:ea typeface="Georgia"/>
              <a:cs typeface="Georgia"/>
              <a:sym typeface="Georgia"/>
            </a:endParaRPr>
          </a:p>
          <a:p>
            <a:pPr indent="0" lvl="0" marL="0" rtl="0" algn="l">
              <a:lnSpc>
                <a:spcPct val="105000"/>
              </a:lnSpc>
              <a:spcBef>
                <a:spcPts val="0"/>
              </a:spcBef>
              <a:spcAft>
                <a:spcPts val="0"/>
              </a:spcAft>
              <a:buClr>
                <a:schemeClr val="dk1"/>
              </a:buClr>
              <a:buSzPct val="42657"/>
              <a:buFont typeface="Arial"/>
              <a:buNone/>
            </a:pPr>
            <a:r>
              <a:t/>
            </a:r>
            <a:endParaRPr sz="2191">
              <a:solidFill>
                <a:srgbClr val="333333"/>
              </a:solidFill>
              <a:latin typeface="Georgia"/>
              <a:ea typeface="Georgia"/>
              <a:cs typeface="Georgia"/>
              <a:sym typeface="Georgia"/>
            </a:endParaRPr>
          </a:p>
          <a:p>
            <a:pPr indent="0" lvl="0" marL="0" rtl="0" algn="l">
              <a:lnSpc>
                <a:spcPct val="105000"/>
              </a:lnSpc>
              <a:spcBef>
                <a:spcPts val="0"/>
              </a:spcBef>
              <a:spcAft>
                <a:spcPts val="0"/>
              </a:spcAft>
              <a:buClr>
                <a:schemeClr val="dk1"/>
              </a:buClr>
              <a:buSzPct val="42657"/>
              <a:buFont typeface="Arial"/>
              <a:buNone/>
            </a:pPr>
            <a:r>
              <a:rPr b="1" lang="pt-BR" sz="2191">
                <a:solidFill>
                  <a:srgbClr val="333333"/>
                </a:solidFill>
                <a:latin typeface="Georgia"/>
                <a:ea typeface="Georgia"/>
                <a:cs typeface="Georgia"/>
                <a:sym typeface="Georgia"/>
              </a:rPr>
              <a:t>Mattheus Cardoso</a:t>
            </a:r>
            <a:endParaRPr sz="2191">
              <a:solidFill>
                <a:srgbClr val="333333"/>
              </a:solidFill>
              <a:latin typeface="Georgia"/>
              <a:ea typeface="Georgia"/>
              <a:cs typeface="Georgia"/>
              <a:sym typeface="Georgia"/>
            </a:endParaRPr>
          </a:p>
          <a:p>
            <a:pPr indent="0" lvl="0" marL="0" rtl="0" algn="l">
              <a:spcBef>
                <a:spcPts val="0"/>
              </a:spcBef>
              <a:spcAft>
                <a:spcPts val="1200"/>
              </a:spcAft>
              <a:buNone/>
            </a:pPr>
            <a:r>
              <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44"/>
          <p:cNvSpPr txBox="1"/>
          <p:nvPr>
            <p:ph idx="1" type="body"/>
          </p:nvPr>
        </p:nvSpPr>
        <p:spPr>
          <a:xfrm>
            <a:off x="311700" y="396775"/>
            <a:ext cx="8520600" cy="4182300"/>
          </a:xfrm>
          <a:prstGeom prst="rect">
            <a:avLst/>
          </a:prstGeom>
        </p:spPr>
        <p:txBody>
          <a:bodyPr anchorCtr="0" anchor="t" bIns="91425" lIns="91425" spcFirstLastPara="1" rIns="91425" wrap="square" tIns="91425">
            <a:normAutofit fontScale="92500" lnSpcReduction="10000"/>
          </a:bodyPr>
          <a:lstStyle/>
          <a:p>
            <a:pPr indent="0" lvl="0" marL="0" rtl="0" algn="l">
              <a:lnSpc>
                <a:spcPct val="105000"/>
              </a:lnSpc>
              <a:spcBef>
                <a:spcPts val="0"/>
              </a:spcBef>
              <a:spcAft>
                <a:spcPts val="0"/>
              </a:spcAft>
              <a:buClr>
                <a:schemeClr val="dk1"/>
              </a:buClr>
              <a:buSzPct val="42657"/>
              <a:buFont typeface="Arial"/>
              <a:buNone/>
            </a:pPr>
            <a:r>
              <a:rPr b="1" lang="pt-BR" sz="2191">
                <a:solidFill>
                  <a:srgbClr val="333333"/>
                </a:solidFill>
                <a:latin typeface="Georgia"/>
                <a:ea typeface="Georgia"/>
                <a:cs typeface="Georgia"/>
                <a:sym typeface="Georgia"/>
              </a:rPr>
              <a:t>Manipulação do comportamento do usuário pelo controle de dados na internet - 2018</a:t>
            </a:r>
            <a:endParaRPr b="1" sz="2191">
              <a:solidFill>
                <a:srgbClr val="333333"/>
              </a:solidFill>
              <a:latin typeface="Georgia"/>
              <a:ea typeface="Georgia"/>
              <a:cs typeface="Georgia"/>
              <a:sym typeface="Georgia"/>
            </a:endParaRPr>
          </a:p>
          <a:p>
            <a:pPr indent="0" lvl="0" marL="0" rtl="0" algn="just">
              <a:lnSpc>
                <a:spcPct val="105000"/>
              </a:lnSpc>
              <a:spcBef>
                <a:spcPts val="1200"/>
              </a:spcBef>
              <a:spcAft>
                <a:spcPts val="0"/>
              </a:spcAft>
              <a:buClr>
                <a:schemeClr val="dk1"/>
              </a:buClr>
              <a:buSzPct val="42657"/>
              <a:buFont typeface="Arial"/>
              <a:buNone/>
            </a:pPr>
            <a:r>
              <a:rPr lang="pt-BR" sz="2191">
                <a:solidFill>
                  <a:srgbClr val="333333"/>
                </a:solidFill>
                <a:highlight>
                  <a:srgbClr val="B4A7D6"/>
                </a:highlight>
                <a:latin typeface="Georgia"/>
                <a:ea typeface="Georgia"/>
                <a:cs typeface="Georgia"/>
                <a:sym typeface="Georgia"/>
              </a:rPr>
              <a:t>O advento da internet possibilitou um avanço das formas de comunicação e permitiu um maior acesso à informação.</a:t>
            </a:r>
            <a:r>
              <a:rPr lang="pt-BR" sz="2191">
                <a:solidFill>
                  <a:srgbClr val="333333"/>
                </a:solidFill>
                <a:highlight>
                  <a:srgbClr val="D9EAD3"/>
                </a:highlight>
                <a:latin typeface="Georgia"/>
                <a:ea typeface="Georgia"/>
                <a:cs typeface="Georgia"/>
                <a:sym typeface="Georgia"/>
              </a:rPr>
              <a:t> No entanto, a venda de dados particulares de usuários se mostra um grande problema. Apesar dos esforços para coibir essa prática, o combate à manipulação de usuários por meio de controle de dados representa um enorme desafio. </a:t>
            </a:r>
            <a:r>
              <a:rPr lang="pt-BR" sz="2191">
                <a:solidFill>
                  <a:srgbClr val="333333"/>
                </a:solidFill>
                <a:highlight>
                  <a:srgbClr val="EA9999"/>
                </a:highlight>
                <a:latin typeface="Georgia"/>
                <a:ea typeface="Georgia"/>
                <a:cs typeface="Georgia"/>
                <a:sym typeface="Georgia"/>
              </a:rPr>
              <a:t>Pode-se dizer, então, que </a:t>
            </a:r>
            <a:r>
              <a:rPr lang="pt-BR" sz="2191">
                <a:solidFill>
                  <a:srgbClr val="333333"/>
                </a:solidFill>
                <a:highlight>
                  <a:srgbClr val="EA9999"/>
                </a:highlight>
                <a:latin typeface="Georgia"/>
                <a:ea typeface="Georgia"/>
                <a:cs typeface="Georgia"/>
                <a:sym typeface="Georgia"/>
              </a:rPr>
              <a:t>a negligência por parte do governo</a:t>
            </a:r>
            <a:r>
              <a:rPr lang="pt-BR" sz="2191">
                <a:solidFill>
                  <a:srgbClr val="333333"/>
                </a:solidFill>
                <a:highlight>
                  <a:srgbClr val="EA9999"/>
                </a:highlight>
                <a:latin typeface="Georgia"/>
                <a:ea typeface="Georgia"/>
                <a:cs typeface="Georgia"/>
                <a:sym typeface="Georgia"/>
              </a:rPr>
              <a:t> e a forte mentalidade individualista dos empresários são os principais responsáveis pelo quadro.</a:t>
            </a:r>
            <a:endParaRPr sz="2191">
              <a:solidFill>
                <a:srgbClr val="333333"/>
              </a:solidFill>
              <a:highlight>
                <a:srgbClr val="EA9999"/>
              </a:highlight>
              <a:latin typeface="Georgia"/>
              <a:ea typeface="Georgia"/>
              <a:cs typeface="Georgia"/>
              <a:sym typeface="Georgia"/>
            </a:endParaRPr>
          </a:p>
          <a:p>
            <a:pPr indent="0" lvl="0" marL="0" rtl="0" algn="l">
              <a:lnSpc>
                <a:spcPct val="105000"/>
              </a:lnSpc>
              <a:spcBef>
                <a:spcPts val="0"/>
              </a:spcBef>
              <a:spcAft>
                <a:spcPts val="0"/>
              </a:spcAft>
              <a:buClr>
                <a:schemeClr val="dk1"/>
              </a:buClr>
              <a:buSzPct val="42657"/>
              <a:buFont typeface="Arial"/>
              <a:buNone/>
            </a:pPr>
            <a:r>
              <a:t/>
            </a:r>
            <a:endParaRPr sz="2191">
              <a:solidFill>
                <a:srgbClr val="333333"/>
              </a:solidFill>
              <a:latin typeface="Georgia"/>
              <a:ea typeface="Georgia"/>
              <a:cs typeface="Georgia"/>
              <a:sym typeface="Georgia"/>
            </a:endParaRPr>
          </a:p>
          <a:p>
            <a:pPr indent="0" lvl="0" marL="0" rtl="0" algn="l">
              <a:lnSpc>
                <a:spcPct val="105000"/>
              </a:lnSpc>
              <a:spcBef>
                <a:spcPts val="0"/>
              </a:spcBef>
              <a:spcAft>
                <a:spcPts val="0"/>
              </a:spcAft>
              <a:buClr>
                <a:schemeClr val="dk1"/>
              </a:buClr>
              <a:buSzPct val="42657"/>
              <a:buFont typeface="Arial"/>
              <a:buNone/>
            </a:pPr>
            <a:r>
              <a:rPr b="1" lang="pt-BR" sz="2191">
                <a:solidFill>
                  <a:srgbClr val="333333"/>
                </a:solidFill>
                <a:latin typeface="Georgia"/>
                <a:ea typeface="Georgia"/>
                <a:cs typeface="Georgia"/>
                <a:sym typeface="Georgia"/>
              </a:rPr>
              <a:t>Mattheus Cardoso</a:t>
            </a:r>
            <a:endParaRPr sz="2191">
              <a:solidFill>
                <a:srgbClr val="333333"/>
              </a:solidFill>
              <a:latin typeface="Georgia"/>
              <a:ea typeface="Georgia"/>
              <a:cs typeface="Georgia"/>
              <a:sym typeface="Georgia"/>
            </a:endParaRPr>
          </a:p>
          <a:p>
            <a:pPr indent="0" lvl="0" marL="0" rtl="0" algn="l">
              <a:spcBef>
                <a:spcPts val="0"/>
              </a:spcBef>
              <a:spcAft>
                <a:spcPts val="1200"/>
              </a:spcAft>
              <a:buNone/>
            </a:pPr>
            <a:r>
              <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p45"/>
          <p:cNvSpPr txBox="1"/>
          <p:nvPr>
            <p:ph idx="1" type="body"/>
          </p:nvPr>
        </p:nvSpPr>
        <p:spPr>
          <a:xfrm>
            <a:off x="311700" y="396775"/>
            <a:ext cx="8520600" cy="4182300"/>
          </a:xfrm>
          <a:prstGeom prst="rect">
            <a:avLst/>
          </a:prstGeom>
        </p:spPr>
        <p:txBody>
          <a:bodyPr anchorCtr="0" anchor="t" bIns="91425" lIns="91425" spcFirstLastPara="1" rIns="91425" wrap="square" tIns="91425">
            <a:normAutofit fontScale="92500" lnSpcReduction="10000"/>
          </a:bodyPr>
          <a:lstStyle/>
          <a:p>
            <a:pPr indent="0" lvl="0" marL="0" rtl="0" algn="l">
              <a:lnSpc>
                <a:spcPct val="105000"/>
              </a:lnSpc>
              <a:spcBef>
                <a:spcPts val="0"/>
              </a:spcBef>
              <a:spcAft>
                <a:spcPts val="0"/>
              </a:spcAft>
              <a:buClr>
                <a:schemeClr val="dk1"/>
              </a:buClr>
              <a:buSzPct val="42657"/>
              <a:buFont typeface="Arial"/>
              <a:buNone/>
            </a:pPr>
            <a:r>
              <a:rPr b="1" lang="pt-BR" sz="2191">
                <a:solidFill>
                  <a:srgbClr val="333333"/>
                </a:solidFill>
                <a:latin typeface="Georgia"/>
                <a:ea typeface="Georgia"/>
                <a:cs typeface="Georgia"/>
                <a:sym typeface="Georgia"/>
              </a:rPr>
              <a:t>Manipulação do comportamento do usuário pelo controle de dados na internet - 2018</a:t>
            </a:r>
            <a:endParaRPr b="1" sz="2191">
              <a:solidFill>
                <a:srgbClr val="333333"/>
              </a:solidFill>
              <a:latin typeface="Georgia"/>
              <a:ea typeface="Georgia"/>
              <a:cs typeface="Georgia"/>
              <a:sym typeface="Georgia"/>
            </a:endParaRPr>
          </a:p>
          <a:p>
            <a:pPr indent="0" lvl="0" marL="0" rtl="0" algn="just">
              <a:lnSpc>
                <a:spcPct val="105000"/>
              </a:lnSpc>
              <a:spcBef>
                <a:spcPts val="1200"/>
              </a:spcBef>
              <a:spcAft>
                <a:spcPts val="0"/>
              </a:spcAft>
              <a:buClr>
                <a:schemeClr val="dk1"/>
              </a:buClr>
              <a:buSzPct val="42657"/>
              <a:buFont typeface="Arial"/>
              <a:buNone/>
            </a:pPr>
            <a:r>
              <a:rPr lang="pt-BR" sz="2191">
                <a:solidFill>
                  <a:srgbClr val="333333"/>
                </a:solidFill>
                <a:highlight>
                  <a:srgbClr val="B4A7D6"/>
                </a:highlight>
                <a:latin typeface="Georgia"/>
                <a:ea typeface="Georgia"/>
                <a:cs typeface="Georgia"/>
                <a:sym typeface="Georgia"/>
              </a:rPr>
              <a:t>O advento da internet possibilitou um avanço das formas de comunicação e permitiu um maior acesso à informação.</a:t>
            </a:r>
            <a:r>
              <a:rPr lang="pt-BR" sz="2191">
                <a:solidFill>
                  <a:srgbClr val="333333"/>
                </a:solidFill>
                <a:highlight>
                  <a:srgbClr val="D9EAD3"/>
                </a:highlight>
                <a:latin typeface="Georgia"/>
                <a:ea typeface="Georgia"/>
                <a:cs typeface="Georgia"/>
                <a:sym typeface="Georgia"/>
              </a:rPr>
              <a:t> No entanto, a venda de dados particulares de usuários se mostra um grande problema. Apesar dos esforços para coibir essa prática, o combate à manipulação de usuários por meio de controle de dados representa um enorme desafio. </a:t>
            </a:r>
            <a:r>
              <a:rPr lang="pt-BR" sz="2191">
                <a:solidFill>
                  <a:srgbClr val="333333"/>
                </a:solidFill>
                <a:highlight>
                  <a:srgbClr val="EA9999"/>
                </a:highlight>
                <a:latin typeface="Georgia"/>
                <a:ea typeface="Georgia"/>
                <a:cs typeface="Georgia"/>
                <a:sym typeface="Georgia"/>
              </a:rPr>
              <a:t>Pode-se dizer, então, que </a:t>
            </a:r>
            <a:r>
              <a:rPr b="1" lang="pt-BR" sz="2191">
                <a:solidFill>
                  <a:srgbClr val="333333"/>
                </a:solidFill>
                <a:highlight>
                  <a:srgbClr val="EA9999"/>
                </a:highlight>
                <a:latin typeface="Georgia"/>
                <a:ea typeface="Georgia"/>
                <a:cs typeface="Georgia"/>
                <a:sym typeface="Georgia"/>
              </a:rPr>
              <a:t>a negligência por parte do governo</a:t>
            </a:r>
            <a:r>
              <a:rPr lang="pt-BR" sz="2191">
                <a:solidFill>
                  <a:srgbClr val="333333"/>
                </a:solidFill>
                <a:highlight>
                  <a:srgbClr val="EA9999"/>
                </a:highlight>
                <a:latin typeface="Georgia"/>
                <a:ea typeface="Georgia"/>
                <a:cs typeface="Georgia"/>
                <a:sym typeface="Georgia"/>
              </a:rPr>
              <a:t> e </a:t>
            </a:r>
            <a:r>
              <a:rPr b="1" lang="pt-BR" sz="2191">
                <a:solidFill>
                  <a:srgbClr val="333333"/>
                </a:solidFill>
                <a:highlight>
                  <a:srgbClr val="EA9999"/>
                </a:highlight>
                <a:latin typeface="Georgia"/>
                <a:ea typeface="Georgia"/>
                <a:cs typeface="Georgia"/>
                <a:sym typeface="Georgia"/>
              </a:rPr>
              <a:t>a forte mentalidade individualista dos empresários</a:t>
            </a:r>
            <a:r>
              <a:rPr lang="pt-BR" sz="2191">
                <a:solidFill>
                  <a:srgbClr val="333333"/>
                </a:solidFill>
                <a:highlight>
                  <a:srgbClr val="EA9999"/>
                </a:highlight>
                <a:latin typeface="Georgia"/>
                <a:ea typeface="Georgia"/>
                <a:cs typeface="Georgia"/>
                <a:sym typeface="Georgia"/>
              </a:rPr>
              <a:t> são os principais responsáveis pelo quadro.</a:t>
            </a:r>
            <a:endParaRPr sz="2191">
              <a:solidFill>
                <a:srgbClr val="333333"/>
              </a:solidFill>
              <a:highlight>
                <a:srgbClr val="EA9999"/>
              </a:highlight>
              <a:latin typeface="Georgia"/>
              <a:ea typeface="Georgia"/>
              <a:cs typeface="Georgia"/>
              <a:sym typeface="Georgia"/>
            </a:endParaRPr>
          </a:p>
          <a:p>
            <a:pPr indent="0" lvl="0" marL="0" rtl="0" algn="l">
              <a:lnSpc>
                <a:spcPct val="105000"/>
              </a:lnSpc>
              <a:spcBef>
                <a:spcPts val="0"/>
              </a:spcBef>
              <a:spcAft>
                <a:spcPts val="0"/>
              </a:spcAft>
              <a:buClr>
                <a:schemeClr val="dk1"/>
              </a:buClr>
              <a:buSzPct val="42657"/>
              <a:buFont typeface="Arial"/>
              <a:buNone/>
            </a:pPr>
            <a:r>
              <a:t/>
            </a:r>
            <a:endParaRPr sz="2191">
              <a:solidFill>
                <a:srgbClr val="333333"/>
              </a:solidFill>
              <a:latin typeface="Georgia"/>
              <a:ea typeface="Georgia"/>
              <a:cs typeface="Georgia"/>
              <a:sym typeface="Georgia"/>
            </a:endParaRPr>
          </a:p>
          <a:p>
            <a:pPr indent="0" lvl="0" marL="0" rtl="0" algn="l">
              <a:lnSpc>
                <a:spcPct val="105000"/>
              </a:lnSpc>
              <a:spcBef>
                <a:spcPts val="0"/>
              </a:spcBef>
              <a:spcAft>
                <a:spcPts val="0"/>
              </a:spcAft>
              <a:buClr>
                <a:schemeClr val="dk1"/>
              </a:buClr>
              <a:buSzPct val="42657"/>
              <a:buFont typeface="Arial"/>
              <a:buNone/>
            </a:pPr>
            <a:r>
              <a:rPr b="1" lang="pt-BR" sz="2191">
                <a:solidFill>
                  <a:srgbClr val="333333"/>
                </a:solidFill>
                <a:latin typeface="Georgia"/>
                <a:ea typeface="Georgia"/>
                <a:cs typeface="Georgia"/>
                <a:sym typeface="Georgia"/>
              </a:rPr>
              <a:t>Mattheus Cardoso</a:t>
            </a:r>
            <a:endParaRPr sz="2191">
              <a:solidFill>
                <a:srgbClr val="333333"/>
              </a:solidFill>
              <a:latin typeface="Georgia"/>
              <a:ea typeface="Georgia"/>
              <a:cs typeface="Georgia"/>
              <a:sym typeface="Georgia"/>
            </a:endParaRPr>
          </a:p>
          <a:p>
            <a:pPr indent="0" lvl="0" marL="0" rtl="0" algn="l">
              <a:spcBef>
                <a:spcPts val="0"/>
              </a:spcBef>
              <a:spcAft>
                <a:spcPts val="1200"/>
              </a:spcAft>
              <a:buNone/>
            </a:pPr>
            <a:r>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46"/>
          <p:cNvSpPr txBox="1"/>
          <p:nvPr>
            <p:ph idx="1" type="body"/>
          </p:nvPr>
        </p:nvSpPr>
        <p:spPr>
          <a:xfrm>
            <a:off x="311700" y="953475"/>
            <a:ext cx="8520600" cy="3354000"/>
          </a:xfrm>
          <a:prstGeom prst="rect">
            <a:avLst/>
          </a:prstGeom>
        </p:spPr>
        <p:txBody>
          <a:bodyPr anchorCtr="0" anchor="t" bIns="91425" lIns="91425" spcFirstLastPara="1" rIns="91425" wrap="square" tIns="91425">
            <a:normAutofit fontScale="25000" lnSpcReduction="20000"/>
          </a:bodyPr>
          <a:lstStyle/>
          <a:p>
            <a:pPr indent="0" lvl="0" marL="0" rtl="0" algn="l">
              <a:spcBef>
                <a:spcPts val="0"/>
              </a:spcBef>
              <a:spcAft>
                <a:spcPts val="0"/>
              </a:spcAft>
              <a:buNone/>
            </a:pPr>
            <a:r>
              <a:rPr b="1" lang="pt-BR" sz="7108">
                <a:solidFill>
                  <a:srgbClr val="333333"/>
                </a:solidFill>
                <a:latin typeface="Georgia"/>
                <a:ea typeface="Georgia"/>
                <a:cs typeface="Georgia"/>
                <a:sym typeface="Georgia"/>
              </a:rPr>
              <a:t>O estigma associado às doenças mentais na sociedade brasileira - 2020</a:t>
            </a:r>
            <a:endParaRPr sz="7108">
              <a:solidFill>
                <a:srgbClr val="333333"/>
              </a:solidFill>
              <a:latin typeface="Georgia"/>
              <a:ea typeface="Georgia"/>
              <a:cs typeface="Georgia"/>
              <a:sym typeface="Georgia"/>
            </a:endParaRPr>
          </a:p>
          <a:p>
            <a:pPr indent="0" lvl="0" marL="0" rtl="0" algn="l">
              <a:spcBef>
                <a:spcPts val="1200"/>
              </a:spcBef>
              <a:spcAft>
                <a:spcPts val="0"/>
              </a:spcAft>
              <a:buNone/>
            </a:pPr>
            <a:r>
              <a:rPr lang="pt-BR" sz="7108">
                <a:solidFill>
                  <a:srgbClr val="333333"/>
                </a:solidFill>
                <a:latin typeface="Georgia"/>
                <a:ea typeface="Georgia"/>
                <a:cs typeface="Georgia"/>
                <a:sym typeface="Georgia"/>
              </a:rPr>
              <a:t>O filme O Coringa retrata a história de um homem que possui uma doença mental e, por não possuir atendimento psiquiátrico adequado, ocorre o agravamento do seu quadro clínico. Com essa abordagem, a obra revela a importância da saúde psicológica para um bom convívio social. Hodiernamente, fora da ficção, muitos brasileiros enfrentam situação semelhante, o que colabora para a piora da saúde populacional e para a persistência do estigma relacionado à doença psicológica. Dessa forma, por causa da negligência estatal, além da desinformação populacional, essas consequências se agravam na sociedade brasileira.</a:t>
            </a:r>
            <a:endParaRPr sz="7108">
              <a:solidFill>
                <a:srgbClr val="333333"/>
              </a:solidFill>
              <a:latin typeface="Georgia"/>
              <a:ea typeface="Georgia"/>
              <a:cs typeface="Georgia"/>
              <a:sym typeface="Georgia"/>
            </a:endParaRPr>
          </a:p>
          <a:p>
            <a:pPr indent="0" lvl="0" marL="0" rtl="0" algn="l">
              <a:spcBef>
                <a:spcPts val="1200"/>
              </a:spcBef>
              <a:spcAft>
                <a:spcPts val="0"/>
              </a:spcAft>
              <a:buClr>
                <a:schemeClr val="dk1"/>
              </a:buClr>
              <a:buSzPts val="275"/>
              <a:buFont typeface="Arial"/>
              <a:buNone/>
            </a:pPr>
            <a:r>
              <a:rPr b="1" lang="pt-BR" sz="7108">
                <a:solidFill>
                  <a:srgbClr val="333333"/>
                </a:solidFill>
                <a:latin typeface="Georgia"/>
                <a:ea typeface="Georgia"/>
                <a:cs typeface="Georgia"/>
                <a:sym typeface="Georgia"/>
              </a:rPr>
              <a:t>Aline Soares Alves</a:t>
            </a:r>
            <a:endParaRPr sz="7108">
              <a:solidFill>
                <a:srgbClr val="333333"/>
              </a:solidFill>
              <a:latin typeface="Georgia"/>
              <a:ea typeface="Georgia"/>
              <a:cs typeface="Georgia"/>
              <a:sym typeface="Georgia"/>
            </a:endParaRPr>
          </a:p>
          <a:p>
            <a:pPr indent="0" lvl="0" marL="0" rtl="0" algn="l">
              <a:spcBef>
                <a:spcPts val="1200"/>
              </a:spcBef>
              <a:spcAft>
                <a:spcPts val="0"/>
              </a:spcAft>
              <a:buClr>
                <a:schemeClr val="dk1"/>
              </a:buClr>
              <a:buSzPct val="84615"/>
              <a:buFont typeface="Arial"/>
              <a:buNone/>
            </a:pPr>
            <a:r>
              <a:t/>
            </a:r>
            <a:endParaRPr sz="1300">
              <a:solidFill>
                <a:srgbClr val="333333"/>
              </a:solidFill>
              <a:latin typeface="Arial"/>
              <a:ea typeface="Arial"/>
              <a:cs typeface="Arial"/>
              <a:sym typeface="Arial"/>
            </a:endParaRPr>
          </a:p>
          <a:p>
            <a:pPr indent="0" lvl="0" marL="0" rtl="0" algn="l">
              <a:spcBef>
                <a:spcPts val="1200"/>
              </a:spcBef>
              <a:spcAft>
                <a:spcPts val="1200"/>
              </a:spcAft>
              <a:buNone/>
            </a:pPr>
            <a:r>
              <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47"/>
          <p:cNvSpPr txBox="1"/>
          <p:nvPr>
            <p:ph idx="1" type="body"/>
          </p:nvPr>
        </p:nvSpPr>
        <p:spPr>
          <a:xfrm>
            <a:off x="311700" y="953475"/>
            <a:ext cx="8520600" cy="3354000"/>
          </a:xfrm>
          <a:prstGeom prst="rect">
            <a:avLst/>
          </a:prstGeom>
        </p:spPr>
        <p:txBody>
          <a:bodyPr anchorCtr="0" anchor="t" bIns="91425" lIns="91425" spcFirstLastPara="1" rIns="91425" wrap="square" tIns="91425">
            <a:normAutofit fontScale="25000" lnSpcReduction="20000"/>
          </a:bodyPr>
          <a:lstStyle/>
          <a:p>
            <a:pPr indent="0" lvl="0" marL="0" rtl="0" algn="l">
              <a:spcBef>
                <a:spcPts val="0"/>
              </a:spcBef>
              <a:spcAft>
                <a:spcPts val="0"/>
              </a:spcAft>
              <a:buNone/>
            </a:pPr>
            <a:r>
              <a:rPr b="1" lang="pt-BR" sz="7108">
                <a:solidFill>
                  <a:srgbClr val="333333"/>
                </a:solidFill>
                <a:latin typeface="Georgia"/>
                <a:ea typeface="Georgia"/>
                <a:cs typeface="Georgia"/>
                <a:sym typeface="Georgia"/>
              </a:rPr>
              <a:t>O estigma associado às doenças mentais na sociedade brasileira - 2020</a:t>
            </a:r>
            <a:endParaRPr sz="7108">
              <a:solidFill>
                <a:srgbClr val="333333"/>
              </a:solidFill>
              <a:latin typeface="Georgia"/>
              <a:ea typeface="Georgia"/>
              <a:cs typeface="Georgia"/>
              <a:sym typeface="Georgia"/>
            </a:endParaRPr>
          </a:p>
          <a:p>
            <a:pPr indent="0" lvl="0" marL="0" rtl="0" algn="l">
              <a:spcBef>
                <a:spcPts val="1200"/>
              </a:spcBef>
              <a:spcAft>
                <a:spcPts val="0"/>
              </a:spcAft>
              <a:buNone/>
            </a:pPr>
            <a:r>
              <a:rPr lang="pt-BR" sz="7108">
                <a:solidFill>
                  <a:srgbClr val="333333"/>
                </a:solidFill>
                <a:highlight>
                  <a:srgbClr val="B4A7D6"/>
                </a:highlight>
                <a:latin typeface="Georgia"/>
                <a:ea typeface="Georgia"/>
                <a:cs typeface="Georgia"/>
                <a:sym typeface="Georgia"/>
              </a:rPr>
              <a:t>O filme O Coringa retrata a história de um homem que possui uma doença mental e, por não possuir atendimento psiquiátrico adequado, ocorre o agravamento do seu quadro clínico</a:t>
            </a:r>
            <a:r>
              <a:rPr lang="pt-BR" sz="7108">
                <a:solidFill>
                  <a:srgbClr val="333333"/>
                </a:solidFill>
                <a:latin typeface="Georgia"/>
                <a:ea typeface="Georgia"/>
                <a:cs typeface="Georgia"/>
                <a:sym typeface="Georgia"/>
              </a:rPr>
              <a:t>. Com essa abordagem, a obra revela a importância da saúde psicológica para um bom convívio social. Hodiernamente, fora da ficção, muitos brasileiros enfrentam situação semelhante, o que colabora para a piora da saúde populacional e para a persistência do estigma relacionado à doença psicológica. Dessa forma, por causa da negligência estatal, além da desinformação populacional, essas consequências se agravam na sociedade brasileira.</a:t>
            </a:r>
            <a:endParaRPr sz="7108">
              <a:solidFill>
                <a:srgbClr val="333333"/>
              </a:solidFill>
              <a:latin typeface="Georgia"/>
              <a:ea typeface="Georgia"/>
              <a:cs typeface="Georgia"/>
              <a:sym typeface="Georgia"/>
            </a:endParaRPr>
          </a:p>
          <a:p>
            <a:pPr indent="0" lvl="0" marL="0" rtl="0" algn="l">
              <a:spcBef>
                <a:spcPts val="1200"/>
              </a:spcBef>
              <a:spcAft>
                <a:spcPts val="0"/>
              </a:spcAft>
              <a:buClr>
                <a:schemeClr val="dk1"/>
              </a:buClr>
              <a:buSzPts val="275"/>
              <a:buFont typeface="Arial"/>
              <a:buNone/>
            </a:pPr>
            <a:r>
              <a:rPr b="1" lang="pt-BR" sz="7108">
                <a:solidFill>
                  <a:srgbClr val="333333"/>
                </a:solidFill>
                <a:latin typeface="Georgia"/>
                <a:ea typeface="Georgia"/>
                <a:cs typeface="Georgia"/>
                <a:sym typeface="Georgia"/>
              </a:rPr>
              <a:t>Aline Soares Alves</a:t>
            </a:r>
            <a:endParaRPr sz="7108">
              <a:solidFill>
                <a:srgbClr val="333333"/>
              </a:solidFill>
              <a:latin typeface="Georgia"/>
              <a:ea typeface="Georgia"/>
              <a:cs typeface="Georgia"/>
              <a:sym typeface="Georgia"/>
            </a:endParaRPr>
          </a:p>
          <a:p>
            <a:pPr indent="0" lvl="0" marL="0" rtl="0" algn="l">
              <a:spcBef>
                <a:spcPts val="1200"/>
              </a:spcBef>
              <a:spcAft>
                <a:spcPts val="0"/>
              </a:spcAft>
              <a:buClr>
                <a:schemeClr val="dk1"/>
              </a:buClr>
              <a:buSzPct val="84615"/>
              <a:buFont typeface="Arial"/>
              <a:buNone/>
            </a:pPr>
            <a:r>
              <a:t/>
            </a:r>
            <a:endParaRPr sz="1300">
              <a:solidFill>
                <a:srgbClr val="333333"/>
              </a:solidFill>
              <a:latin typeface="Arial"/>
              <a:ea typeface="Arial"/>
              <a:cs typeface="Arial"/>
              <a:sym typeface="Arial"/>
            </a:endParaRPr>
          </a:p>
          <a:p>
            <a:pPr indent="0" lvl="0" marL="0" rtl="0" algn="l">
              <a:spcBef>
                <a:spcPts val="1200"/>
              </a:spcBef>
              <a:spcAft>
                <a:spcPts val="1200"/>
              </a:spcAft>
              <a:buNone/>
            </a:pPr>
            <a:r>
              <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48"/>
          <p:cNvSpPr txBox="1"/>
          <p:nvPr>
            <p:ph idx="1" type="body"/>
          </p:nvPr>
        </p:nvSpPr>
        <p:spPr>
          <a:xfrm>
            <a:off x="311700" y="953475"/>
            <a:ext cx="8520600" cy="3354000"/>
          </a:xfrm>
          <a:prstGeom prst="rect">
            <a:avLst/>
          </a:prstGeom>
        </p:spPr>
        <p:txBody>
          <a:bodyPr anchorCtr="0" anchor="t" bIns="91425" lIns="91425" spcFirstLastPara="1" rIns="91425" wrap="square" tIns="91425">
            <a:normAutofit fontScale="25000" lnSpcReduction="20000"/>
          </a:bodyPr>
          <a:lstStyle/>
          <a:p>
            <a:pPr indent="0" lvl="0" marL="0" rtl="0" algn="l">
              <a:spcBef>
                <a:spcPts val="0"/>
              </a:spcBef>
              <a:spcAft>
                <a:spcPts val="0"/>
              </a:spcAft>
              <a:buNone/>
            </a:pPr>
            <a:r>
              <a:rPr b="1" lang="pt-BR" sz="7108">
                <a:solidFill>
                  <a:srgbClr val="333333"/>
                </a:solidFill>
                <a:latin typeface="Georgia"/>
                <a:ea typeface="Georgia"/>
                <a:cs typeface="Georgia"/>
                <a:sym typeface="Georgia"/>
              </a:rPr>
              <a:t>O estigma associado às doenças mentais na sociedade brasileira - 2020</a:t>
            </a:r>
            <a:endParaRPr sz="7108">
              <a:solidFill>
                <a:srgbClr val="333333"/>
              </a:solidFill>
              <a:latin typeface="Georgia"/>
              <a:ea typeface="Georgia"/>
              <a:cs typeface="Georgia"/>
              <a:sym typeface="Georgia"/>
            </a:endParaRPr>
          </a:p>
          <a:p>
            <a:pPr indent="0" lvl="0" marL="0" rtl="0" algn="l">
              <a:spcBef>
                <a:spcPts val="1200"/>
              </a:spcBef>
              <a:spcAft>
                <a:spcPts val="0"/>
              </a:spcAft>
              <a:buNone/>
            </a:pPr>
            <a:r>
              <a:rPr lang="pt-BR" sz="7108">
                <a:solidFill>
                  <a:srgbClr val="333333"/>
                </a:solidFill>
                <a:highlight>
                  <a:srgbClr val="B4A7D6"/>
                </a:highlight>
                <a:latin typeface="Georgia"/>
                <a:ea typeface="Georgia"/>
                <a:cs typeface="Georgia"/>
                <a:sym typeface="Georgia"/>
              </a:rPr>
              <a:t>O filme O Coringa retrata a história de um homem que possui uma doença mental e, por não possuir atendimento psiquiátrico adequado, ocorre o agravamento do seu quadro clínico</a:t>
            </a:r>
            <a:r>
              <a:rPr lang="pt-BR" sz="7108">
                <a:solidFill>
                  <a:srgbClr val="333333"/>
                </a:solidFill>
                <a:highlight>
                  <a:srgbClr val="D9EAD3"/>
                </a:highlight>
                <a:latin typeface="Georgia"/>
                <a:ea typeface="Georgia"/>
                <a:cs typeface="Georgia"/>
                <a:sym typeface="Georgia"/>
              </a:rPr>
              <a:t>. Com essa abordagem, a obra revela a importância da saúde psicológica para um bom convívio social. Hodiernamente, fora da ficção, muitos brasileiros enfrentam situação semelhante, o que colabora para a piora da saúde populacional e para a persistência do estigma relacionado à doença psicológica.</a:t>
            </a:r>
            <a:r>
              <a:rPr lang="pt-BR" sz="7108">
                <a:solidFill>
                  <a:srgbClr val="333333"/>
                </a:solidFill>
                <a:latin typeface="Georgia"/>
                <a:ea typeface="Georgia"/>
                <a:cs typeface="Georgia"/>
                <a:sym typeface="Georgia"/>
              </a:rPr>
              <a:t> Dessa forma, por causa da negligência estatal, além da desinformação populacional, essas consequências se agravam na sociedade brasileira.</a:t>
            </a:r>
            <a:endParaRPr sz="7108">
              <a:solidFill>
                <a:srgbClr val="333333"/>
              </a:solidFill>
              <a:latin typeface="Georgia"/>
              <a:ea typeface="Georgia"/>
              <a:cs typeface="Georgia"/>
              <a:sym typeface="Georgia"/>
            </a:endParaRPr>
          </a:p>
          <a:p>
            <a:pPr indent="0" lvl="0" marL="0" rtl="0" algn="l">
              <a:spcBef>
                <a:spcPts val="1200"/>
              </a:spcBef>
              <a:spcAft>
                <a:spcPts val="0"/>
              </a:spcAft>
              <a:buClr>
                <a:schemeClr val="dk1"/>
              </a:buClr>
              <a:buSzPts val="275"/>
              <a:buFont typeface="Arial"/>
              <a:buNone/>
            </a:pPr>
            <a:r>
              <a:rPr b="1" lang="pt-BR" sz="7108">
                <a:solidFill>
                  <a:srgbClr val="333333"/>
                </a:solidFill>
                <a:latin typeface="Georgia"/>
                <a:ea typeface="Georgia"/>
                <a:cs typeface="Georgia"/>
                <a:sym typeface="Georgia"/>
              </a:rPr>
              <a:t>Aline Soares Alves</a:t>
            </a:r>
            <a:endParaRPr sz="7108">
              <a:solidFill>
                <a:srgbClr val="333333"/>
              </a:solidFill>
              <a:latin typeface="Georgia"/>
              <a:ea typeface="Georgia"/>
              <a:cs typeface="Georgia"/>
              <a:sym typeface="Georgia"/>
            </a:endParaRPr>
          </a:p>
          <a:p>
            <a:pPr indent="0" lvl="0" marL="0" rtl="0" algn="l">
              <a:spcBef>
                <a:spcPts val="1200"/>
              </a:spcBef>
              <a:spcAft>
                <a:spcPts val="0"/>
              </a:spcAft>
              <a:buClr>
                <a:schemeClr val="dk1"/>
              </a:buClr>
              <a:buSzPct val="84615"/>
              <a:buFont typeface="Arial"/>
              <a:buNone/>
            </a:pPr>
            <a:r>
              <a:t/>
            </a:r>
            <a:endParaRPr sz="1300">
              <a:solidFill>
                <a:srgbClr val="333333"/>
              </a:solidFill>
              <a:latin typeface="Arial"/>
              <a:ea typeface="Arial"/>
              <a:cs typeface="Arial"/>
              <a:sym typeface="Arial"/>
            </a:endParaRPr>
          </a:p>
          <a:p>
            <a:pPr indent="0" lvl="0" marL="0" rtl="0" algn="l">
              <a:spcBef>
                <a:spcPts val="1200"/>
              </a:spcBef>
              <a:spcAft>
                <a:spcPts val="1200"/>
              </a:spcAft>
              <a:buNone/>
            </a:pPr>
            <a:r>
              <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49"/>
          <p:cNvSpPr txBox="1"/>
          <p:nvPr>
            <p:ph idx="1" type="body"/>
          </p:nvPr>
        </p:nvSpPr>
        <p:spPr>
          <a:xfrm>
            <a:off x="311700" y="953475"/>
            <a:ext cx="8520600" cy="3354000"/>
          </a:xfrm>
          <a:prstGeom prst="rect">
            <a:avLst/>
          </a:prstGeom>
        </p:spPr>
        <p:txBody>
          <a:bodyPr anchorCtr="0" anchor="t" bIns="91425" lIns="91425" spcFirstLastPara="1" rIns="91425" wrap="square" tIns="91425">
            <a:normAutofit fontScale="25000" lnSpcReduction="20000"/>
          </a:bodyPr>
          <a:lstStyle/>
          <a:p>
            <a:pPr indent="0" lvl="0" marL="0" rtl="0" algn="l">
              <a:spcBef>
                <a:spcPts val="0"/>
              </a:spcBef>
              <a:spcAft>
                <a:spcPts val="0"/>
              </a:spcAft>
              <a:buNone/>
            </a:pPr>
            <a:r>
              <a:rPr b="1" lang="pt-BR" sz="7108">
                <a:solidFill>
                  <a:srgbClr val="333333"/>
                </a:solidFill>
                <a:latin typeface="Georgia"/>
                <a:ea typeface="Georgia"/>
                <a:cs typeface="Georgia"/>
                <a:sym typeface="Georgia"/>
              </a:rPr>
              <a:t>O estigma associado às doenças mentais na sociedade brasileira - 2020</a:t>
            </a:r>
            <a:endParaRPr sz="7108">
              <a:solidFill>
                <a:srgbClr val="333333"/>
              </a:solidFill>
              <a:latin typeface="Georgia"/>
              <a:ea typeface="Georgia"/>
              <a:cs typeface="Georgia"/>
              <a:sym typeface="Georgia"/>
            </a:endParaRPr>
          </a:p>
          <a:p>
            <a:pPr indent="0" lvl="0" marL="0" rtl="0" algn="l">
              <a:spcBef>
                <a:spcPts val="1200"/>
              </a:spcBef>
              <a:spcAft>
                <a:spcPts val="0"/>
              </a:spcAft>
              <a:buNone/>
            </a:pPr>
            <a:r>
              <a:rPr lang="pt-BR" sz="7108">
                <a:solidFill>
                  <a:srgbClr val="333333"/>
                </a:solidFill>
                <a:highlight>
                  <a:srgbClr val="B4A7D6"/>
                </a:highlight>
                <a:latin typeface="Georgia"/>
                <a:ea typeface="Georgia"/>
                <a:cs typeface="Georgia"/>
                <a:sym typeface="Georgia"/>
              </a:rPr>
              <a:t>O filme O Coringa retrata a história de um homem que possui uma doença mental e, por não possuir atendimento psiquiátrico adequado, ocorre o agravamento do seu quadro clínico</a:t>
            </a:r>
            <a:r>
              <a:rPr lang="pt-BR" sz="7108">
                <a:solidFill>
                  <a:srgbClr val="333333"/>
                </a:solidFill>
                <a:highlight>
                  <a:srgbClr val="D9EAD3"/>
                </a:highlight>
                <a:latin typeface="Georgia"/>
                <a:ea typeface="Georgia"/>
                <a:cs typeface="Georgia"/>
                <a:sym typeface="Georgia"/>
              </a:rPr>
              <a:t>. Com essa abordagem, a obra revela a importância da saúde psicológica para um bom convívio social. Hodiernamente, fora da ficção, muitos brasileiros enfrentam situação semelhante, o que colabora para a piora da saúde populacional e para a persistência do estigma relacionado à doença psicológica.</a:t>
            </a:r>
            <a:r>
              <a:rPr lang="pt-BR" sz="7108">
                <a:solidFill>
                  <a:srgbClr val="333333"/>
                </a:solidFill>
                <a:latin typeface="Georgia"/>
                <a:ea typeface="Georgia"/>
                <a:cs typeface="Georgia"/>
                <a:sym typeface="Georgia"/>
              </a:rPr>
              <a:t> </a:t>
            </a:r>
            <a:r>
              <a:rPr lang="pt-BR" sz="7108">
                <a:solidFill>
                  <a:srgbClr val="333333"/>
                </a:solidFill>
                <a:highlight>
                  <a:srgbClr val="EA9999"/>
                </a:highlight>
                <a:latin typeface="Georgia"/>
                <a:ea typeface="Georgia"/>
                <a:cs typeface="Georgia"/>
                <a:sym typeface="Georgia"/>
              </a:rPr>
              <a:t>Dessa forma, por causa da </a:t>
            </a:r>
            <a:r>
              <a:rPr lang="pt-BR" sz="7108">
                <a:solidFill>
                  <a:srgbClr val="333333"/>
                </a:solidFill>
                <a:highlight>
                  <a:srgbClr val="EA9999"/>
                </a:highlight>
                <a:latin typeface="Georgia"/>
                <a:ea typeface="Georgia"/>
                <a:cs typeface="Georgia"/>
                <a:sym typeface="Georgia"/>
              </a:rPr>
              <a:t>negligência estatal, além da desinformação populacional, essas cons</a:t>
            </a:r>
            <a:r>
              <a:rPr lang="pt-BR" sz="7108">
                <a:solidFill>
                  <a:srgbClr val="333333"/>
                </a:solidFill>
                <a:highlight>
                  <a:srgbClr val="EA9999"/>
                </a:highlight>
                <a:latin typeface="Georgia"/>
                <a:ea typeface="Georgia"/>
                <a:cs typeface="Georgia"/>
                <a:sym typeface="Georgia"/>
              </a:rPr>
              <a:t>equências se agravam na sociedade brasileira.</a:t>
            </a:r>
            <a:endParaRPr sz="7108">
              <a:solidFill>
                <a:srgbClr val="333333"/>
              </a:solidFill>
              <a:highlight>
                <a:srgbClr val="EA9999"/>
              </a:highlight>
              <a:latin typeface="Georgia"/>
              <a:ea typeface="Georgia"/>
              <a:cs typeface="Georgia"/>
              <a:sym typeface="Georgia"/>
            </a:endParaRPr>
          </a:p>
          <a:p>
            <a:pPr indent="0" lvl="0" marL="0" rtl="0" algn="l">
              <a:spcBef>
                <a:spcPts val="1200"/>
              </a:spcBef>
              <a:spcAft>
                <a:spcPts val="0"/>
              </a:spcAft>
              <a:buClr>
                <a:schemeClr val="dk1"/>
              </a:buClr>
              <a:buSzPts val="275"/>
              <a:buFont typeface="Arial"/>
              <a:buNone/>
            </a:pPr>
            <a:r>
              <a:rPr b="1" lang="pt-BR" sz="7108">
                <a:solidFill>
                  <a:srgbClr val="333333"/>
                </a:solidFill>
                <a:latin typeface="Georgia"/>
                <a:ea typeface="Georgia"/>
                <a:cs typeface="Georgia"/>
                <a:sym typeface="Georgia"/>
              </a:rPr>
              <a:t>Aline Soares Alves</a:t>
            </a:r>
            <a:endParaRPr sz="7108">
              <a:solidFill>
                <a:srgbClr val="333333"/>
              </a:solidFill>
              <a:latin typeface="Georgia"/>
              <a:ea typeface="Georgia"/>
              <a:cs typeface="Georgia"/>
              <a:sym typeface="Georgia"/>
            </a:endParaRPr>
          </a:p>
          <a:p>
            <a:pPr indent="0" lvl="0" marL="0" rtl="0" algn="l">
              <a:spcBef>
                <a:spcPts val="1200"/>
              </a:spcBef>
              <a:spcAft>
                <a:spcPts val="0"/>
              </a:spcAft>
              <a:buClr>
                <a:schemeClr val="dk1"/>
              </a:buClr>
              <a:buSzPct val="84615"/>
              <a:buFont typeface="Arial"/>
              <a:buNone/>
            </a:pPr>
            <a:r>
              <a:t/>
            </a:r>
            <a:endParaRPr sz="1300">
              <a:solidFill>
                <a:srgbClr val="333333"/>
              </a:solidFill>
              <a:latin typeface="Arial"/>
              <a:ea typeface="Arial"/>
              <a:cs typeface="Arial"/>
              <a:sym typeface="Arial"/>
            </a:endParaRPr>
          </a:p>
          <a:p>
            <a:pPr indent="0" lvl="0" marL="0" rtl="0" algn="l">
              <a:spcBef>
                <a:spcPts val="1200"/>
              </a:spcBef>
              <a:spcAft>
                <a:spcPts val="1200"/>
              </a:spcAft>
              <a:buNone/>
            </a:pPr>
            <a:r>
              <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50"/>
          <p:cNvSpPr txBox="1"/>
          <p:nvPr>
            <p:ph idx="1" type="body"/>
          </p:nvPr>
        </p:nvSpPr>
        <p:spPr>
          <a:xfrm>
            <a:off x="311700" y="953475"/>
            <a:ext cx="8520600" cy="3354000"/>
          </a:xfrm>
          <a:prstGeom prst="rect">
            <a:avLst/>
          </a:prstGeom>
        </p:spPr>
        <p:txBody>
          <a:bodyPr anchorCtr="0" anchor="t" bIns="91425" lIns="91425" spcFirstLastPara="1" rIns="91425" wrap="square" tIns="91425">
            <a:normAutofit fontScale="25000" lnSpcReduction="20000"/>
          </a:bodyPr>
          <a:lstStyle/>
          <a:p>
            <a:pPr indent="0" lvl="0" marL="0" rtl="0" algn="l">
              <a:spcBef>
                <a:spcPts val="0"/>
              </a:spcBef>
              <a:spcAft>
                <a:spcPts val="0"/>
              </a:spcAft>
              <a:buNone/>
            </a:pPr>
            <a:r>
              <a:rPr b="1" lang="pt-BR" sz="7108">
                <a:solidFill>
                  <a:srgbClr val="333333"/>
                </a:solidFill>
                <a:latin typeface="Georgia"/>
                <a:ea typeface="Georgia"/>
                <a:cs typeface="Georgia"/>
                <a:sym typeface="Georgia"/>
              </a:rPr>
              <a:t>O estigma associado às doenças mentais na sociedade brasileira - 2020</a:t>
            </a:r>
            <a:endParaRPr sz="7108">
              <a:solidFill>
                <a:srgbClr val="333333"/>
              </a:solidFill>
              <a:latin typeface="Georgia"/>
              <a:ea typeface="Georgia"/>
              <a:cs typeface="Georgia"/>
              <a:sym typeface="Georgia"/>
            </a:endParaRPr>
          </a:p>
          <a:p>
            <a:pPr indent="0" lvl="0" marL="0" rtl="0" algn="l">
              <a:spcBef>
                <a:spcPts val="1200"/>
              </a:spcBef>
              <a:spcAft>
                <a:spcPts val="0"/>
              </a:spcAft>
              <a:buNone/>
            </a:pPr>
            <a:r>
              <a:rPr lang="pt-BR" sz="7108">
                <a:solidFill>
                  <a:srgbClr val="333333"/>
                </a:solidFill>
                <a:highlight>
                  <a:srgbClr val="B4A7D6"/>
                </a:highlight>
                <a:latin typeface="Georgia"/>
                <a:ea typeface="Georgia"/>
                <a:cs typeface="Georgia"/>
                <a:sym typeface="Georgia"/>
              </a:rPr>
              <a:t>O filme O Coringa retrata a história de um homem que possui uma doença mental e, por não possuir atendimento psiquiátrico adequado, ocorre o agravamento do seu quadro clínico</a:t>
            </a:r>
            <a:r>
              <a:rPr lang="pt-BR" sz="7108">
                <a:solidFill>
                  <a:srgbClr val="333333"/>
                </a:solidFill>
                <a:highlight>
                  <a:srgbClr val="D9EAD3"/>
                </a:highlight>
                <a:latin typeface="Georgia"/>
                <a:ea typeface="Georgia"/>
                <a:cs typeface="Georgia"/>
                <a:sym typeface="Georgia"/>
              </a:rPr>
              <a:t>. Com essa abordagem, a obra revela a importância da saúde psicológica para um bom convívio social. Hodiernamente, fora da ficção, muitos brasileiros enfrentam situação semelhante, o que colabora para a piora da saúde populacional e para a persistência do estigma relacionado à doença psicológica.</a:t>
            </a:r>
            <a:r>
              <a:rPr lang="pt-BR" sz="7108">
                <a:solidFill>
                  <a:srgbClr val="333333"/>
                </a:solidFill>
                <a:latin typeface="Georgia"/>
                <a:ea typeface="Georgia"/>
                <a:cs typeface="Georgia"/>
                <a:sym typeface="Georgia"/>
              </a:rPr>
              <a:t> </a:t>
            </a:r>
            <a:r>
              <a:rPr lang="pt-BR" sz="7108">
                <a:solidFill>
                  <a:srgbClr val="333333"/>
                </a:solidFill>
                <a:highlight>
                  <a:srgbClr val="EA9999"/>
                </a:highlight>
                <a:latin typeface="Georgia"/>
                <a:ea typeface="Georgia"/>
                <a:cs typeface="Georgia"/>
                <a:sym typeface="Georgia"/>
              </a:rPr>
              <a:t>Dessa forma, por causa da </a:t>
            </a:r>
            <a:r>
              <a:rPr b="1" lang="pt-BR" sz="7108">
                <a:solidFill>
                  <a:srgbClr val="333333"/>
                </a:solidFill>
                <a:highlight>
                  <a:srgbClr val="EA9999"/>
                </a:highlight>
                <a:latin typeface="Georgia"/>
                <a:ea typeface="Georgia"/>
                <a:cs typeface="Georgia"/>
                <a:sym typeface="Georgia"/>
              </a:rPr>
              <a:t>negligência estatal</a:t>
            </a:r>
            <a:r>
              <a:rPr lang="pt-BR" sz="7108">
                <a:solidFill>
                  <a:srgbClr val="333333"/>
                </a:solidFill>
                <a:highlight>
                  <a:srgbClr val="EA9999"/>
                </a:highlight>
                <a:latin typeface="Georgia"/>
                <a:ea typeface="Georgia"/>
                <a:cs typeface="Georgia"/>
                <a:sym typeface="Georgia"/>
              </a:rPr>
              <a:t>, além da </a:t>
            </a:r>
            <a:r>
              <a:rPr b="1" lang="pt-BR" sz="7108">
                <a:solidFill>
                  <a:srgbClr val="333333"/>
                </a:solidFill>
                <a:highlight>
                  <a:srgbClr val="EA9999"/>
                </a:highlight>
                <a:latin typeface="Georgia"/>
                <a:ea typeface="Georgia"/>
                <a:cs typeface="Georgia"/>
                <a:sym typeface="Georgia"/>
              </a:rPr>
              <a:t>desinformação populacional</a:t>
            </a:r>
            <a:r>
              <a:rPr lang="pt-BR" sz="7108">
                <a:solidFill>
                  <a:srgbClr val="333333"/>
                </a:solidFill>
                <a:highlight>
                  <a:srgbClr val="EA9999"/>
                </a:highlight>
                <a:latin typeface="Georgia"/>
                <a:ea typeface="Georgia"/>
                <a:cs typeface="Georgia"/>
                <a:sym typeface="Georgia"/>
              </a:rPr>
              <a:t>, essas consequências se agravam na sociedade brasileira.</a:t>
            </a:r>
            <a:endParaRPr sz="7108">
              <a:solidFill>
                <a:srgbClr val="333333"/>
              </a:solidFill>
              <a:highlight>
                <a:srgbClr val="EA9999"/>
              </a:highlight>
              <a:latin typeface="Georgia"/>
              <a:ea typeface="Georgia"/>
              <a:cs typeface="Georgia"/>
              <a:sym typeface="Georgia"/>
            </a:endParaRPr>
          </a:p>
          <a:p>
            <a:pPr indent="0" lvl="0" marL="0" rtl="0" algn="l">
              <a:spcBef>
                <a:spcPts val="1200"/>
              </a:spcBef>
              <a:spcAft>
                <a:spcPts val="0"/>
              </a:spcAft>
              <a:buClr>
                <a:schemeClr val="dk1"/>
              </a:buClr>
              <a:buSzPts val="275"/>
              <a:buFont typeface="Arial"/>
              <a:buNone/>
            </a:pPr>
            <a:r>
              <a:rPr b="1" lang="pt-BR" sz="7108">
                <a:solidFill>
                  <a:srgbClr val="333333"/>
                </a:solidFill>
                <a:latin typeface="Georgia"/>
                <a:ea typeface="Georgia"/>
                <a:cs typeface="Georgia"/>
                <a:sym typeface="Georgia"/>
              </a:rPr>
              <a:t>Aline Soares Alves</a:t>
            </a:r>
            <a:endParaRPr sz="7108">
              <a:solidFill>
                <a:srgbClr val="333333"/>
              </a:solidFill>
              <a:latin typeface="Georgia"/>
              <a:ea typeface="Georgia"/>
              <a:cs typeface="Georgia"/>
              <a:sym typeface="Georgia"/>
            </a:endParaRPr>
          </a:p>
          <a:p>
            <a:pPr indent="0" lvl="0" marL="0" rtl="0" algn="l">
              <a:spcBef>
                <a:spcPts val="1200"/>
              </a:spcBef>
              <a:spcAft>
                <a:spcPts val="0"/>
              </a:spcAft>
              <a:buClr>
                <a:schemeClr val="dk1"/>
              </a:buClr>
              <a:buSzPct val="84615"/>
              <a:buFont typeface="Arial"/>
              <a:buNone/>
            </a:pPr>
            <a:r>
              <a:t/>
            </a:r>
            <a:endParaRPr sz="1300">
              <a:solidFill>
                <a:srgbClr val="333333"/>
              </a:solidFill>
              <a:latin typeface="Arial"/>
              <a:ea typeface="Arial"/>
              <a:cs typeface="Arial"/>
              <a:sym typeface="Arial"/>
            </a:endParaRPr>
          </a:p>
          <a:p>
            <a:pPr indent="0" lvl="0" marL="0" rtl="0" algn="l">
              <a:spcBef>
                <a:spcPts val="1200"/>
              </a:spcBef>
              <a:spcAft>
                <a:spcPts val="1200"/>
              </a:spcAft>
              <a:buNone/>
            </a:pPr>
            <a:r>
              <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51"/>
          <p:cNvSpPr txBox="1"/>
          <p:nvPr>
            <p:ph idx="1" type="body"/>
          </p:nvPr>
        </p:nvSpPr>
        <p:spPr>
          <a:xfrm>
            <a:off x="311700" y="396775"/>
            <a:ext cx="8520600" cy="4182300"/>
          </a:xfrm>
          <a:prstGeom prst="rect">
            <a:avLst/>
          </a:prstGeom>
        </p:spPr>
        <p:txBody>
          <a:bodyPr anchorCtr="0" anchor="t" bIns="91425" lIns="91425" spcFirstLastPara="1" rIns="91425" wrap="square" tIns="91425">
            <a:normAutofit fontScale="92500" lnSpcReduction="10000"/>
          </a:bodyPr>
          <a:lstStyle/>
          <a:p>
            <a:pPr indent="0" lvl="0" marL="0" rtl="0" algn="l">
              <a:lnSpc>
                <a:spcPct val="105000"/>
              </a:lnSpc>
              <a:spcBef>
                <a:spcPts val="0"/>
              </a:spcBef>
              <a:spcAft>
                <a:spcPts val="0"/>
              </a:spcAft>
              <a:buClr>
                <a:schemeClr val="dk1"/>
              </a:buClr>
              <a:buSzPct val="42657"/>
              <a:buFont typeface="Arial"/>
              <a:buNone/>
            </a:pPr>
            <a:r>
              <a:rPr b="1" lang="pt-BR" sz="2191">
                <a:solidFill>
                  <a:srgbClr val="333333"/>
                </a:solidFill>
                <a:latin typeface="Georgia"/>
                <a:ea typeface="Georgia"/>
                <a:cs typeface="Georgia"/>
                <a:sym typeface="Georgia"/>
              </a:rPr>
              <a:t>Caminhos para combater a intolerância religiosa no Brasil - 2016</a:t>
            </a:r>
            <a:endParaRPr b="1" sz="2191">
              <a:solidFill>
                <a:srgbClr val="333333"/>
              </a:solidFill>
              <a:latin typeface="Georgia"/>
              <a:ea typeface="Georgia"/>
              <a:cs typeface="Georgia"/>
              <a:sym typeface="Georgia"/>
            </a:endParaRPr>
          </a:p>
          <a:p>
            <a:pPr indent="0" lvl="0" marL="0" rtl="0" algn="just">
              <a:lnSpc>
                <a:spcPct val="105000"/>
              </a:lnSpc>
              <a:spcBef>
                <a:spcPts val="1200"/>
              </a:spcBef>
              <a:spcAft>
                <a:spcPts val="0"/>
              </a:spcAft>
              <a:buClr>
                <a:schemeClr val="dk1"/>
              </a:buClr>
              <a:buSzPct val="42657"/>
              <a:buFont typeface="Arial"/>
              <a:buNone/>
            </a:pPr>
            <a:r>
              <a:rPr lang="pt-BR" sz="2191">
                <a:solidFill>
                  <a:srgbClr val="333333"/>
                </a:solidFill>
                <a:latin typeface="Georgia"/>
                <a:ea typeface="Georgia"/>
                <a:cs typeface="Georgia"/>
                <a:sym typeface="Georgia"/>
              </a:rPr>
              <a:t>Brás Cubas, o defunto-autor de Machado de Assis, diz em suas "Memórias Póstumas" que não teve filhos e não transmitiu a nenhuma criatura o legado da nossa miséria. Talvez hoje ele percebesse acertada sua decisão: a postura de muitos brasileiros frente a intolerância religiosa é uma das faces mais perversas de uma sociedade em desenvolvimento. Com isso, surge a problemática do preconceito religioso que persiste intrinsecamente ligado à realidade do país, seja pela insuficiência de leis, seja pela lenta mudança de mentalidade social.</a:t>
            </a:r>
            <a:endParaRPr sz="2191">
              <a:solidFill>
                <a:srgbClr val="333333"/>
              </a:solidFill>
              <a:latin typeface="Georgia"/>
              <a:ea typeface="Georgia"/>
              <a:cs typeface="Georgia"/>
              <a:sym typeface="Georgia"/>
            </a:endParaRPr>
          </a:p>
          <a:p>
            <a:pPr indent="0" lvl="0" marL="0" rtl="0" algn="l">
              <a:lnSpc>
                <a:spcPct val="105000"/>
              </a:lnSpc>
              <a:spcBef>
                <a:spcPts val="0"/>
              </a:spcBef>
              <a:spcAft>
                <a:spcPts val="0"/>
              </a:spcAft>
              <a:buClr>
                <a:schemeClr val="dk1"/>
              </a:buClr>
              <a:buSzPct val="42657"/>
              <a:buFont typeface="Arial"/>
              <a:buNone/>
            </a:pPr>
            <a:r>
              <a:t/>
            </a:r>
            <a:endParaRPr sz="2191">
              <a:solidFill>
                <a:srgbClr val="333333"/>
              </a:solidFill>
              <a:latin typeface="Georgia"/>
              <a:ea typeface="Georgia"/>
              <a:cs typeface="Georgia"/>
              <a:sym typeface="Georgia"/>
            </a:endParaRPr>
          </a:p>
          <a:p>
            <a:pPr indent="0" lvl="0" marL="0" rtl="0" algn="l">
              <a:lnSpc>
                <a:spcPct val="105000"/>
              </a:lnSpc>
              <a:spcBef>
                <a:spcPts val="0"/>
              </a:spcBef>
              <a:spcAft>
                <a:spcPts val="0"/>
              </a:spcAft>
              <a:buClr>
                <a:schemeClr val="dk1"/>
              </a:buClr>
              <a:buSzPct val="42657"/>
              <a:buFont typeface="Arial"/>
              <a:buNone/>
            </a:pPr>
            <a:r>
              <a:rPr b="1" lang="pt-BR" sz="2191">
                <a:solidFill>
                  <a:srgbClr val="333333"/>
                </a:solidFill>
                <a:latin typeface="Georgia"/>
                <a:ea typeface="Georgia"/>
                <a:cs typeface="Georgia"/>
                <a:sym typeface="Georgia"/>
              </a:rPr>
              <a:t>Larissa Cristine Ferreira</a:t>
            </a:r>
            <a:endParaRPr sz="2191">
              <a:solidFill>
                <a:srgbClr val="333333"/>
              </a:solidFill>
              <a:latin typeface="Georgia"/>
              <a:ea typeface="Georgia"/>
              <a:cs typeface="Georgia"/>
              <a:sym typeface="Georgia"/>
            </a:endParaRPr>
          </a:p>
          <a:p>
            <a:pPr indent="0" lvl="0" marL="0" rtl="0" algn="l">
              <a:spcBef>
                <a:spcPts val="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6"/>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0" lvl="0" marL="0" rtl="0" algn="ctr">
              <a:spcBef>
                <a:spcPts val="0"/>
              </a:spcBef>
              <a:spcAft>
                <a:spcPts val="1200"/>
              </a:spcAft>
              <a:buClr>
                <a:schemeClr val="dk1"/>
              </a:buClr>
              <a:buSzPts val="1100"/>
              <a:buFont typeface="Arial"/>
              <a:buNone/>
            </a:pPr>
            <a:r>
              <a:rPr lang="pt-BR" sz="2600">
                <a:solidFill>
                  <a:srgbClr val="404040"/>
                </a:solidFill>
                <a:latin typeface="Economica"/>
                <a:ea typeface="Economica"/>
                <a:cs typeface="Economica"/>
                <a:sym typeface="Economica"/>
              </a:rPr>
              <a:t>Caminhos para combater a intolerância religiosa no Brasil.</a:t>
            </a:r>
            <a:endParaRPr sz="2500">
              <a:latin typeface="Economica"/>
              <a:ea typeface="Economica"/>
              <a:cs typeface="Economica"/>
              <a:sym typeface="Economica"/>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p52"/>
          <p:cNvSpPr txBox="1"/>
          <p:nvPr>
            <p:ph idx="1" type="body"/>
          </p:nvPr>
        </p:nvSpPr>
        <p:spPr>
          <a:xfrm>
            <a:off x="311700" y="396775"/>
            <a:ext cx="8520600" cy="4182300"/>
          </a:xfrm>
          <a:prstGeom prst="rect">
            <a:avLst/>
          </a:prstGeom>
        </p:spPr>
        <p:txBody>
          <a:bodyPr anchorCtr="0" anchor="t" bIns="91425" lIns="91425" spcFirstLastPara="1" rIns="91425" wrap="square" tIns="91425">
            <a:normAutofit fontScale="92500" lnSpcReduction="10000"/>
          </a:bodyPr>
          <a:lstStyle/>
          <a:p>
            <a:pPr indent="0" lvl="0" marL="0" rtl="0" algn="l">
              <a:lnSpc>
                <a:spcPct val="105000"/>
              </a:lnSpc>
              <a:spcBef>
                <a:spcPts val="0"/>
              </a:spcBef>
              <a:spcAft>
                <a:spcPts val="0"/>
              </a:spcAft>
              <a:buClr>
                <a:schemeClr val="dk1"/>
              </a:buClr>
              <a:buSzPct val="42657"/>
              <a:buFont typeface="Arial"/>
              <a:buNone/>
            </a:pPr>
            <a:r>
              <a:rPr b="1" lang="pt-BR" sz="2191">
                <a:solidFill>
                  <a:srgbClr val="333333"/>
                </a:solidFill>
                <a:latin typeface="Georgia"/>
                <a:ea typeface="Georgia"/>
                <a:cs typeface="Georgia"/>
                <a:sym typeface="Georgia"/>
              </a:rPr>
              <a:t>Caminhos para combater a intolerância religiosa no Brasil - 2016</a:t>
            </a:r>
            <a:endParaRPr b="1" sz="2191">
              <a:solidFill>
                <a:srgbClr val="333333"/>
              </a:solidFill>
              <a:latin typeface="Georgia"/>
              <a:ea typeface="Georgia"/>
              <a:cs typeface="Georgia"/>
              <a:sym typeface="Georgia"/>
            </a:endParaRPr>
          </a:p>
          <a:p>
            <a:pPr indent="0" lvl="0" marL="0" rtl="0" algn="just">
              <a:lnSpc>
                <a:spcPct val="105000"/>
              </a:lnSpc>
              <a:spcBef>
                <a:spcPts val="1200"/>
              </a:spcBef>
              <a:spcAft>
                <a:spcPts val="0"/>
              </a:spcAft>
              <a:buClr>
                <a:schemeClr val="dk1"/>
              </a:buClr>
              <a:buSzPct val="42657"/>
              <a:buFont typeface="Arial"/>
              <a:buNone/>
            </a:pPr>
            <a:r>
              <a:rPr lang="pt-BR" sz="2191">
                <a:solidFill>
                  <a:srgbClr val="333333"/>
                </a:solidFill>
                <a:highlight>
                  <a:srgbClr val="B4A7D6"/>
                </a:highlight>
                <a:latin typeface="Georgia"/>
                <a:ea typeface="Georgia"/>
                <a:cs typeface="Georgia"/>
                <a:sym typeface="Georgia"/>
              </a:rPr>
              <a:t>Brás Cubas, o defunto-autor de Machado de Assis, diz em suas "Memórias Póstumas" que não teve filhos e não transmitiu a nenhuma criatura o legado da nossa miséria.</a:t>
            </a:r>
            <a:r>
              <a:rPr lang="pt-BR" sz="2191">
                <a:solidFill>
                  <a:srgbClr val="333333"/>
                </a:solidFill>
                <a:latin typeface="Georgia"/>
                <a:ea typeface="Georgia"/>
                <a:cs typeface="Georgia"/>
                <a:sym typeface="Georgia"/>
              </a:rPr>
              <a:t> Talvez hoje ele percebesse acertada sua decisão: a postura de muitos brasileiros frente a intolerância religiosa é uma das faces mais perversas de uma sociedade em desenvolvimento. Com isso, surge a problemática do preconceito religioso que persiste intrinsecamente ligado à realidade do país, seja pela insuficiência de leis, seja pela lenta mudança de mentalidade social.</a:t>
            </a:r>
            <a:endParaRPr sz="2191">
              <a:solidFill>
                <a:srgbClr val="333333"/>
              </a:solidFill>
              <a:latin typeface="Georgia"/>
              <a:ea typeface="Georgia"/>
              <a:cs typeface="Georgia"/>
              <a:sym typeface="Georgia"/>
            </a:endParaRPr>
          </a:p>
          <a:p>
            <a:pPr indent="0" lvl="0" marL="0" rtl="0" algn="l">
              <a:lnSpc>
                <a:spcPct val="105000"/>
              </a:lnSpc>
              <a:spcBef>
                <a:spcPts val="0"/>
              </a:spcBef>
              <a:spcAft>
                <a:spcPts val="0"/>
              </a:spcAft>
              <a:buClr>
                <a:schemeClr val="dk1"/>
              </a:buClr>
              <a:buSzPct val="42657"/>
              <a:buFont typeface="Arial"/>
              <a:buNone/>
            </a:pPr>
            <a:r>
              <a:t/>
            </a:r>
            <a:endParaRPr sz="2191">
              <a:solidFill>
                <a:srgbClr val="333333"/>
              </a:solidFill>
              <a:latin typeface="Georgia"/>
              <a:ea typeface="Georgia"/>
              <a:cs typeface="Georgia"/>
              <a:sym typeface="Georgia"/>
            </a:endParaRPr>
          </a:p>
          <a:p>
            <a:pPr indent="0" lvl="0" marL="0" rtl="0" algn="l">
              <a:lnSpc>
                <a:spcPct val="105000"/>
              </a:lnSpc>
              <a:spcBef>
                <a:spcPts val="0"/>
              </a:spcBef>
              <a:spcAft>
                <a:spcPts val="0"/>
              </a:spcAft>
              <a:buClr>
                <a:schemeClr val="dk1"/>
              </a:buClr>
              <a:buSzPct val="42657"/>
              <a:buFont typeface="Arial"/>
              <a:buNone/>
            </a:pPr>
            <a:r>
              <a:rPr b="1" lang="pt-BR" sz="2191">
                <a:solidFill>
                  <a:srgbClr val="333333"/>
                </a:solidFill>
                <a:latin typeface="Georgia"/>
                <a:ea typeface="Georgia"/>
                <a:cs typeface="Georgia"/>
                <a:sym typeface="Georgia"/>
              </a:rPr>
              <a:t>Larissa Cristine Ferreira</a:t>
            </a:r>
            <a:endParaRPr sz="2191">
              <a:solidFill>
                <a:srgbClr val="333333"/>
              </a:solidFill>
              <a:latin typeface="Georgia"/>
              <a:ea typeface="Georgia"/>
              <a:cs typeface="Georgia"/>
              <a:sym typeface="Georgia"/>
            </a:endParaRPr>
          </a:p>
          <a:p>
            <a:pPr indent="0" lvl="0" marL="0" rtl="0" algn="l">
              <a:spcBef>
                <a:spcPts val="0"/>
              </a:spcBef>
              <a:spcAft>
                <a:spcPts val="1200"/>
              </a:spcAft>
              <a:buNone/>
            </a:pPr>
            <a:r>
              <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sp>
        <p:nvSpPr>
          <p:cNvPr id="266" name="Google Shape;266;p53"/>
          <p:cNvSpPr txBox="1"/>
          <p:nvPr>
            <p:ph idx="1" type="body"/>
          </p:nvPr>
        </p:nvSpPr>
        <p:spPr>
          <a:xfrm>
            <a:off x="311700" y="484950"/>
            <a:ext cx="8520600" cy="4094400"/>
          </a:xfrm>
          <a:prstGeom prst="rect">
            <a:avLst/>
          </a:prstGeom>
        </p:spPr>
        <p:txBody>
          <a:bodyPr anchorCtr="0" anchor="t" bIns="91425" lIns="91425" spcFirstLastPara="1" rIns="91425" wrap="square" tIns="91425">
            <a:normAutofit fontScale="92500" lnSpcReduction="20000"/>
          </a:bodyPr>
          <a:lstStyle/>
          <a:p>
            <a:pPr indent="0" lvl="0" marL="0" rtl="0" algn="l">
              <a:lnSpc>
                <a:spcPct val="105000"/>
              </a:lnSpc>
              <a:spcBef>
                <a:spcPts val="0"/>
              </a:spcBef>
              <a:spcAft>
                <a:spcPts val="0"/>
              </a:spcAft>
              <a:buClr>
                <a:schemeClr val="dk1"/>
              </a:buClr>
              <a:buSzPct val="50185"/>
              <a:buFont typeface="Arial"/>
              <a:buNone/>
            </a:pPr>
            <a:r>
              <a:rPr b="1" lang="pt-BR" sz="2191">
                <a:solidFill>
                  <a:srgbClr val="333333"/>
                </a:solidFill>
                <a:latin typeface="Georgia"/>
                <a:ea typeface="Georgia"/>
                <a:cs typeface="Georgia"/>
                <a:sym typeface="Georgia"/>
              </a:rPr>
              <a:t>Caminhos para combater a intolerância religiosa no Brasil - 2016</a:t>
            </a:r>
            <a:endParaRPr b="1" sz="2191">
              <a:solidFill>
                <a:srgbClr val="333333"/>
              </a:solidFill>
              <a:latin typeface="Georgia"/>
              <a:ea typeface="Georgia"/>
              <a:cs typeface="Georgia"/>
              <a:sym typeface="Georgia"/>
            </a:endParaRPr>
          </a:p>
          <a:p>
            <a:pPr indent="0" lvl="0" marL="0" rtl="0" algn="just">
              <a:lnSpc>
                <a:spcPct val="105000"/>
              </a:lnSpc>
              <a:spcBef>
                <a:spcPts val="1200"/>
              </a:spcBef>
              <a:spcAft>
                <a:spcPts val="0"/>
              </a:spcAft>
              <a:buClr>
                <a:schemeClr val="dk1"/>
              </a:buClr>
              <a:buSzPct val="50185"/>
              <a:buFont typeface="Arial"/>
              <a:buNone/>
            </a:pPr>
            <a:r>
              <a:rPr lang="pt-BR" sz="2191">
                <a:solidFill>
                  <a:srgbClr val="333333"/>
                </a:solidFill>
                <a:highlight>
                  <a:srgbClr val="B4A7D6"/>
                </a:highlight>
                <a:latin typeface="Georgia"/>
                <a:ea typeface="Georgia"/>
                <a:cs typeface="Georgia"/>
                <a:sym typeface="Georgia"/>
              </a:rPr>
              <a:t>Brás Cubas, o defunto-autor de Machado de Assis, diz em suas "Memórias Póstumas" que não teve filhos e não transmitiu a nenhuma criatura o legado da nossa miséria.</a:t>
            </a:r>
            <a:r>
              <a:rPr lang="pt-BR" sz="2191">
                <a:solidFill>
                  <a:srgbClr val="333333"/>
                </a:solidFill>
                <a:latin typeface="Georgia"/>
                <a:ea typeface="Georgia"/>
                <a:cs typeface="Georgia"/>
                <a:sym typeface="Georgia"/>
              </a:rPr>
              <a:t> </a:t>
            </a:r>
            <a:r>
              <a:rPr lang="pt-BR" sz="2191">
                <a:solidFill>
                  <a:srgbClr val="333333"/>
                </a:solidFill>
                <a:highlight>
                  <a:srgbClr val="D9EAD3"/>
                </a:highlight>
                <a:latin typeface="Georgia"/>
                <a:ea typeface="Georgia"/>
                <a:cs typeface="Georgia"/>
                <a:sym typeface="Georgia"/>
              </a:rPr>
              <a:t>Talvez hoje ele percebesse acertada sua decisão: a postura de muitos brasileiros frente a intolerância religiosa é uma das faces mais perversas de uma sociedade em desenvolvimento.</a:t>
            </a:r>
            <a:r>
              <a:rPr lang="pt-BR" sz="2191">
                <a:solidFill>
                  <a:srgbClr val="333333"/>
                </a:solidFill>
                <a:latin typeface="Georgia"/>
                <a:ea typeface="Georgia"/>
                <a:cs typeface="Georgia"/>
                <a:sym typeface="Georgia"/>
              </a:rPr>
              <a:t> Com isso, surge a problemática do preconceito religioso que persiste intrinsecamente ligado à realidade do país, seja pela insuficiência de leis, seja pela lenta mudança de mentalidade social.</a:t>
            </a:r>
            <a:endParaRPr sz="2191">
              <a:solidFill>
                <a:srgbClr val="333333"/>
              </a:solidFill>
              <a:latin typeface="Georgia"/>
              <a:ea typeface="Georgia"/>
              <a:cs typeface="Georgia"/>
              <a:sym typeface="Georgia"/>
            </a:endParaRPr>
          </a:p>
          <a:p>
            <a:pPr indent="0" lvl="0" marL="0" rtl="0" algn="l">
              <a:lnSpc>
                <a:spcPct val="105000"/>
              </a:lnSpc>
              <a:spcBef>
                <a:spcPts val="0"/>
              </a:spcBef>
              <a:spcAft>
                <a:spcPts val="0"/>
              </a:spcAft>
              <a:buClr>
                <a:schemeClr val="dk1"/>
              </a:buClr>
              <a:buSzPct val="50185"/>
              <a:buFont typeface="Arial"/>
              <a:buNone/>
            </a:pPr>
            <a:r>
              <a:t/>
            </a:r>
            <a:endParaRPr sz="2191">
              <a:solidFill>
                <a:srgbClr val="333333"/>
              </a:solidFill>
              <a:latin typeface="Georgia"/>
              <a:ea typeface="Georgia"/>
              <a:cs typeface="Georgia"/>
              <a:sym typeface="Georgia"/>
            </a:endParaRPr>
          </a:p>
          <a:p>
            <a:pPr indent="0" lvl="0" marL="0" rtl="0" algn="l">
              <a:lnSpc>
                <a:spcPct val="105000"/>
              </a:lnSpc>
              <a:spcBef>
                <a:spcPts val="0"/>
              </a:spcBef>
              <a:spcAft>
                <a:spcPts val="0"/>
              </a:spcAft>
              <a:buClr>
                <a:schemeClr val="dk1"/>
              </a:buClr>
              <a:buSzPct val="50185"/>
              <a:buFont typeface="Arial"/>
              <a:buNone/>
            </a:pPr>
            <a:r>
              <a:rPr b="1" lang="pt-BR" sz="2191">
                <a:solidFill>
                  <a:srgbClr val="333333"/>
                </a:solidFill>
                <a:latin typeface="Georgia"/>
                <a:ea typeface="Georgia"/>
                <a:cs typeface="Georgia"/>
                <a:sym typeface="Georgia"/>
              </a:rPr>
              <a:t>Larissa Cristine Ferreira</a:t>
            </a:r>
            <a:endParaRPr/>
          </a:p>
          <a:p>
            <a:pPr indent="0" lvl="0" marL="0" rtl="0" algn="l">
              <a:spcBef>
                <a:spcPts val="0"/>
              </a:spcBef>
              <a:spcAft>
                <a:spcPts val="1200"/>
              </a:spcAft>
              <a:buNone/>
            </a:pPr>
            <a:r>
              <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0" name="Shape 270"/>
        <p:cNvGrpSpPr/>
        <p:nvPr/>
      </p:nvGrpSpPr>
      <p:grpSpPr>
        <a:xfrm>
          <a:off x="0" y="0"/>
          <a:ext cx="0" cy="0"/>
          <a:chOff x="0" y="0"/>
          <a:chExt cx="0" cy="0"/>
        </a:xfrm>
      </p:grpSpPr>
      <p:sp>
        <p:nvSpPr>
          <p:cNvPr id="271" name="Google Shape;271;p54"/>
          <p:cNvSpPr txBox="1"/>
          <p:nvPr>
            <p:ph idx="1" type="body"/>
          </p:nvPr>
        </p:nvSpPr>
        <p:spPr>
          <a:xfrm>
            <a:off x="311700" y="484950"/>
            <a:ext cx="8520600" cy="4094400"/>
          </a:xfrm>
          <a:prstGeom prst="rect">
            <a:avLst/>
          </a:prstGeom>
        </p:spPr>
        <p:txBody>
          <a:bodyPr anchorCtr="0" anchor="t" bIns="91425" lIns="91425" spcFirstLastPara="1" rIns="91425" wrap="square" tIns="91425">
            <a:normAutofit fontScale="92500" lnSpcReduction="20000"/>
          </a:bodyPr>
          <a:lstStyle/>
          <a:p>
            <a:pPr indent="0" lvl="0" marL="0" rtl="0" algn="l">
              <a:lnSpc>
                <a:spcPct val="105000"/>
              </a:lnSpc>
              <a:spcBef>
                <a:spcPts val="0"/>
              </a:spcBef>
              <a:spcAft>
                <a:spcPts val="0"/>
              </a:spcAft>
              <a:buClr>
                <a:schemeClr val="dk1"/>
              </a:buClr>
              <a:buSzPct val="50185"/>
              <a:buFont typeface="Arial"/>
              <a:buNone/>
            </a:pPr>
            <a:r>
              <a:rPr b="1" lang="pt-BR" sz="2191">
                <a:solidFill>
                  <a:srgbClr val="333333"/>
                </a:solidFill>
                <a:latin typeface="Georgia"/>
                <a:ea typeface="Georgia"/>
                <a:cs typeface="Georgia"/>
                <a:sym typeface="Georgia"/>
              </a:rPr>
              <a:t>Caminhos para combater a intolerância religiosa no Brasil - 2016</a:t>
            </a:r>
            <a:endParaRPr b="1" sz="2191">
              <a:solidFill>
                <a:srgbClr val="333333"/>
              </a:solidFill>
              <a:latin typeface="Georgia"/>
              <a:ea typeface="Georgia"/>
              <a:cs typeface="Georgia"/>
              <a:sym typeface="Georgia"/>
            </a:endParaRPr>
          </a:p>
          <a:p>
            <a:pPr indent="0" lvl="0" marL="0" rtl="0" algn="just">
              <a:lnSpc>
                <a:spcPct val="105000"/>
              </a:lnSpc>
              <a:spcBef>
                <a:spcPts val="1200"/>
              </a:spcBef>
              <a:spcAft>
                <a:spcPts val="0"/>
              </a:spcAft>
              <a:buClr>
                <a:schemeClr val="dk1"/>
              </a:buClr>
              <a:buSzPct val="50185"/>
              <a:buFont typeface="Arial"/>
              <a:buNone/>
            </a:pPr>
            <a:r>
              <a:rPr lang="pt-BR" sz="2191">
                <a:solidFill>
                  <a:srgbClr val="333333"/>
                </a:solidFill>
                <a:highlight>
                  <a:srgbClr val="B4A7D6"/>
                </a:highlight>
                <a:latin typeface="Georgia"/>
                <a:ea typeface="Georgia"/>
                <a:cs typeface="Georgia"/>
                <a:sym typeface="Georgia"/>
              </a:rPr>
              <a:t>Brás Cubas, o defunto-autor de Machado de Assis, diz em suas "Memórias Póstumas" que não teve filhos e não transmitiu a nenhuma criatura o legado da nossa miséria.</a:t>
            </a:r>
            <a:r>
              <a:rPr lang="pt-BR" sz="2191">
                <a:solidFill>
                  <a:srgbClr val="333333"/>
                </a:solidFill>
                <a:latin typeface="Georgia"/>
                <a:ea typeface="Georgia"/>
                <a:cs typeface="Georgia"/>
                <a:sym typeface="Georgia"/>
              </a:rPr>
              <a:t> </a:t>
            </a:r>
            <a:r>
              <a:rPr lang="pt-BR" sz="2191">
                <a:solidFill>
                  <a:srgbClr val="333333"/>
                </a:solidFill>
                <a:highlight>
                  <a:srgbClr val="D9EAD3"/>
                </a:highlight>
                <a:latin typeface="Georgia"/>
                <a:ea typeface="Georgia"/>
                <a:cs typeface="Georgia"/>
                <a:sym typeface="Georgia"/>
              </a:rPr>
              <a:t>Talvez hoje ele percebesse acertada sua decisão: a postura de muitos brasileiros frente a intolerância religiosa é uma das faces mais perversas de uma sociedade em desenvolvimento.</a:t>
            </a:r>
            <a:r>
              <a:rPr lang="pt-BR" sz="2191">
                <a:solidFill>
                  <a:srgbClr val="333333"/>
                </a:solidFill>
                <a:latin typeface="Georgia"/>
                <a:ea typeface="Georgia"/>
                <a:cs typeface="Georgia"/>
                <a:sym typeface="Georgia"/>
              </a:rPr>
              <a:t> </a:t>
            </a:r>
            <a:r>
              <a:rPr lang="pt-BR" sz="2191">
                <a:solidFill>
                  <a:srgbClr val="333333"/>
                </a:solidFill>
                <a:highlight>
                  <a:srgbClr val="EA9999"/>
                </a:highlight>
                <a:latin typeface="Georgia"/>
                <a:ea typeface="Georgia"/>
                <a:cs typeface="Georgia"/>
                <a:sym typeface="Georgia"/>
              </a:rPr>
              <a:t>Com isso, surge a problemática do preconceito religioso que persiste intrinsecamente ligado à realidade do país, seja pela insuficiência de leis, seja pela lenta mudança de mentalidade social.</a:t>
            </a:r>
            <a:endParaRPr sz="2191">
              <a:solidFill>
                <a:srgbClr val="333333"/>
              </a:solidFill>
              <a:highlight>
                <a:srgbClr val="EA9999"/>
              </a:highlight>
              <a:latin typeface="Georgia"/>
              <a:ea typeface="Georgia"/>
              <a:cs typeface="Georgia"/>
              <a:sym typeface="Georgia"/>
            </a:endParaRPr>
          </a:p>
          <a:p>
            <a:pPr indent="0" lvl="0" marL="0" rtl="0" algn="l">
              <a:lnSpc>
                <a:spcPct val="105000"/>
              </a:lnSpc>
              <a:spcBef>
                <a:spcPts val="0"/>
              </a:spcBef>
              <a:spcAft>
                <a:spcPts val="0"/>
              </a:spcAft>
              <a:buClr>
                <a:schemeClr val="dk1"/>
              </a:buClr>
              <a:buSzPct val="50185"/>
              <a:buFont typeface="Arial"/>
              <a:buNone/>
            </a:pPr>
            <a:r>
              <a:t/>
            </a:r>
            <a:endParaRPr sz="2191">
              <a:solidFill>
                <a:srgbClr val="333333"/>
              </a:solidFill>
              <a:latin typeface="Georgia"/>
              <a:ea typeface="Georgia"/>
              <a:cs typeface="Georgia"/>
              <a:sym typeface="Georgia"/>
            </a:endParaRPr>
          </a:p>
          <a:p>
            <a:pPr indent="0" lvl="0" marL="0" rtl="0" algn="l">
              <a:lnSpc>
                <a:spcPct val="105000"/>
              </a:lnSpc>
              <a:spcBef>
                <a:spcPts val="0"/>
              </a:spcBef>
              <a:spcAft>
                <a:spcPts val="0"/>
              </a:spcAft>
              <a:buClr>
                <a:schemeClr val="dk1"/>
              </a:buClr>
              <a:buSzPct val="50185"/>
              <a:buFont typeface="Arial"/>
              <a:buNone/>
            </a:pPr>
            <a:r>
              <a:rPr b="1" lang="pt-BR" sz="2191">
                <a:solidFill>
                  <a:srgbClr val="333333"/>
                </a:solidFill>
                <a:latin typeface="Georgia"/>
                <a:ea typeface="Georgia"/>
                <a:cs typeface="Georgia"/>
                <a:sym typeface="Georgia"/>
              </a:rPr>
              <a:t>Larissa Cristine Ferreira</a:t>
            </a:r>
            <a:endParaRPr/>
          </a:p>
          <a:p>
            <a:pPr indent="0" lvl="0" marL="0" rtl="0" algn="l">
              <a:spcBef>
                <a:spcPts val="0"/>
              </a:spcBef>
              <a:spcAft>
                <a:spcPts val="1200"/>
              </a:spcAft>
              <a:buNone/>
            </a:pPr>
            <a:r>
              <a:t/>
            </a:r>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sp>
        <p:nvSpPr>
          <p:cNvPr id="276" name="Google Shape;276;p55"/>
          <p:cNvSpPr txBox="1"/>
          <p:nvPr>
            <p:ph idx="1" type="body"/>
          </p:nvPr>
        </p:nvSpPr>
        <p:spPr>
          <a:xfrm>
            <a:off x="311700" y="484950"/>
            <a:ext cx="8520600" cy="4094400"/>
          </a:xfrm>
          <a:prstGeom prst="rect">
            <a:avLst/>
          </a:prstGeom>
        </p:spPr>
        <p:txBody>
          <a:bodyPr anchorCtr="0" anchor="t" bIns="91425" lIns="91425" spcFirstLastPara="1" rIns="91425" wrap="square" tIns="91425">
            <a:normAutofit fontScale="92500" lnSpcReduction="20000"/>
          </a:bodyPr>
          <a:lstStyle/>
          <a:p>
            <a:pPr indent="0" lvl="0" marL="0" rtl="0" algn="l">
              <a:lnSpc>
                <a:spcPct val="105000"/>
              </a:lnSpc>
              <a:spcBef>
                <a:spcPts val="0"/>
              </a:spcBef>
              <a:spcAft>
                <a:spcPts val="0"/>
              </a:spcAft>
              <a:buClr>
                <a:schemeClr val="dk1"/>
              </a:buClr>
              <a:buSzPct val="50185"/>
              <a:buFont typeface="Arial"/>
              <a:buNone/>
            </a:pPr>
            <a:r>
              <a:rPr b="1" lang="pt-BR" sz="2191">
                <a:solidFill>
                  <a:srgbClr val="333333"/>
                </a:solidFill>
                <a:latin typeface="Georgia"/>
                <a:ea typeface="Georgia"/>
                <a:cs typeface="Georgia"/>
                <a:sym typeface="Georgia"/>
              </a:rPr>
              <a:t>Caminhos para combater a intolerância religiosa no Brasil - 2016</a:t>
            </a:r>
            <a:endParaRPr b="1" sz="2191">
              <a:solidFill>
                <a:srgbClr val="333333"/>
              </a:solidFill>
              <a:latin typeface="Georgia"/>
              <a:ea typeface="Georgia"/>
              <a:cs typeface="Georgia"/>
              <a:sym typeface="Georgia"/>
            </a:endParaRPr>
          </a:p>
          <a:p>
            <a:pPr indent="0" lvl="0" marL="0" rtl="0" algn="just">
              <a:lnSpc>
                <a:spcPct val="105000"/>
              </a:lnSpc>
              <a:spcBef>
                <a:spcPts val="1200"/>
              </a:spcBef>
              <a:spcAft>
                <a:spcPts val="0"/>
              </a:spcAft>
              <a:buClr>
                <a:schemeClr val="dk1"/>
              </a:buClr>
              <a:buSzPct val="50185"/>
              <a:buFont typeface="Arial"/>
              <a:buNone/>
            </a:pPr>
            <a:r>
              <a:rPr lang="pt-BR" sz="2191">
                <a:solidFill>
                  <a:srgbClr val="333333"/>
                </a:solidFill>
                <a:highlight>
                  <a:srgbClr val="B4A7D6"/>
                </a:highlight>
                <a:latin typeface="Georgia"/>
                <a:ea typeface="Georgia"/>
                <a:cs typeface="Georgia"/>
                <a:sym typeface="Georgia"/>
              </a:rPr>
              <a:t>Brás Cubas, o defunto-autor de Machado de Assis, diz em suas "Memórias Póstumas" que não teve filhos e não transmitiu a nenhuma criatura o legado da nossa miséria.</a:t>
            </a:r>
            <a:r>
              <a:rPr lang="pt-BR" sz="2191">
                <a:solidFill>
                  <a:srgbClr val="333333"/>
                </a:solidFill>
                <a:latin typeface="Georgia"/>
                <a:ea typeface="Georgia"/>
                <a:cs typeface="Georgia"/>
                <a:sym typeface="Georgia"/>
              </a:rPr>
              <a:t> </a:t>
            </a:r>
            <a:r>
              <a:rPr lang="pt-BR" sz="2191">
                <a:solidFill>
                  <a:srgbClr val="333333"/>
                </a:solidFill>
                <a:highlight>
                  <a:srgbClr val="D9EAD3"/>
                </a:highlight>
                <a:latin typeface="Georgia"/>
                <a:ea typeface="Georgia"/>
                <a:cs typeface="Georgia"/>
                <a:sym typeface="Georgia"/>
              </a:rPr>
              <a:t>Talvez hoje ele percebesse acertada sua decisão: a postura de muitos brasileiros frente a intolerância religiosa é uma das faces mais perversas de uma sociedade em desenvolvimento.</a:t>
            </a:r>
            <a:r>
              <a:rPr lang="pt-BR" sz="2191">
                <a:solidFill>
                  <a:srgbClr val="333333"/>
                </a:solidFill>
                <a:latin typeface="Georgia"/>
                <a:ea typeface="Georgia"/>
                <a:cs typeface="Georgia"/>
                <a:sym typeface="Georgia"/>
              </a:rPr>
              <a:t> </a:t>
            </a:r>
            <a:r>
              <a:rPr lang="pt-BR" sz="2191">
                <a:solidFill>
                  <a:srgbClr val="333333"/>
                </a:solidFill>
                <a:highlight>
                  <a:srgbClr val="EA9999"/>
                </a:highlight>
                <a:latin typeface="Georgia"/>
                <a:ea typeface="Georgia"/>
                <a:cs typeface="Georgia"/>
                <a:sym typeface="Georgia"/>
              </a:rPr>
              <a:t>Com isso, surge a problemática do preconceito religioso que persiste intrinsecamente ligado à realidade do país, seja pela </a:t>
            </a:r>
            <a:r>
              <a:rPr b="1" lang="pt-BR" sz="2191">
                <a:solidFill>
                  <a:srgbClr val="333333"/>
                </a:solidFill>
                <a:highlight>
                  <a:srgbClr val="EA9999"/>
                </a:highlight>
                <a:latin typeface="Georgia"/>
                <a:ea typeface="Georgia"/>
                <a:cs typeface="Georgia"/>
                <a:sym typeface="Georgia"/>
              </a:rPr>
              <a:t>insuficiência de leis</a:t>
            </a:r>
            <a:r>
              <a:rPr lang="pt-BR" sz="2191">
                <a:solidFill>
                  <a:srgbClr val="333333"/>
                </a:solidFill>
                <a:highlight>
                  <a:srgbClr val="EA9999"/>
                </a:highlight>
                <a:latin typeface="Georgia"/>
                <a:ea typeface="Georgia"/>
                <a:cs typeface="Georgia"/>
                <a:sym typeface="Georgia"/>
              </a:rPr>
              <a:t>, seja pela lenta </a:t>
            </a:r>
            <a:r>
              <a:rPr b="1" lang="pt-BR" sz="2191">
                <a:solidFill>
                  <a:srgbClr val="333333"/>
                </a:solidFill>
                <a:highlight>
                  <a:srgbClr val="EA9999"/>
                </a:highlight>
                <a:latin typeface="Georgia"/>
                <a:ea typeface="Georgia"/>
                <a:cs typeface="Georgia"/>
                <a:sym typeface="Georgia"/>
              </a:rPr>
              <a:t>mudança de mentalidade social</a:t>
            </a:r>
            <a:r>
              <a:rPr lang="pt-BR" sz="2191">
                <a:solidFill>
                  <a:srgbClr val="333333"/>
                </a:solidFill>
                <a:highlight>
                  <a:srgbClr val="EA9999"/>
                </a:highlight>
                <a:latin typeface="Georgia"/>
                <a:ea typeface="Georgia"/>
                <a:cs typeface="Georgia"/>
                <a:sym typeface="Georgia"/>
              </a:rPr>
              <a:t>.</a:t>
            </a:r>
            <a:endParaRPr sz="2191">
              <a:solidFill>
                <a:srgbClr val="333333"/>
              </a:solidFill>
              <a:highlight>
                <a:srgbClr val="EA9999"/>
              </a:highlight>
              <a:latin typeface="Georgia"/>
              <a:ea typeface="Georgia"/>
              <a:cs typeface="Georgia"/>
              <a:sym typeface="Georgia"/>
            </a:endParaRPr>
          </a:p>
          <a:p>
            <a:pPr indent="0" lvl="0" marL="0" rtl="0" algn="l">
              <a:lnSpc>
                <a:spcPct val="105000"/>
              </a:lnSpc>
              <a:spcBef>
                <a:spcPts val="0"/>
              </a:spcBef>
              <a:spcAft>
                <a:spcPts val="0"/>
              </a:spcAft>
              <a:buClr>
                <a:schemeClr val="dk1"/>
              </a:buClr>
              <a:buSzPct val="50185"/>
              <a:buFont typeface="Arial"/>
              <a:buNone/>
            </a:pPr>
            <a:r>
              <a:t/>
            </a:r>
            <a:endParaRPr sz="2191">
              <a:solidFill>
                <a:srgbClr val="333333"/>
              </a:solidFill>
              <a:latin typeface="Georgia"/>
              <a:ea typeface="Georgia"/>
              <a:cs typeface="Georgia"/>
              <a:sym typeface="Georgia"/>
            </a:endParaRPr>
          </a:p>
          <a:p>
            <a:pPr indent="0" lvl="0" marL="0" rtl="0" algn="l">
              <a:lnSpc>
                <a:spcPct val="105000"/>
              </a:lnSpc>
              <a:spcBef>
                <a:spcPts val="0"/>
              </a:spcBef>
              <a:spcAft>
                <a:spcPts val="0"/>
              </a:spcAft>
              <a:buClr>
                <a:schemeClr val="dk1"/>
              </a:buClr>
              <a:buSzPct val="50185"/>
              <a:buFont typeface="Arial"/>
              <a:buNone/>
            </a:pPr>
            <a:r>
              <a:rPr b="1" lang="pt-BR" sz="2191">
                <a:solidFill>
                  <a:srgbClr val="333333"/>
                </a:solidFill>
                <a:latin typeface="Georgia"/>
                <a:ea typeface="Georgia"/>
                <a:cs typeface="Georgia"/>
                <a:sym typeface="Georgia"/>
              </a:rPr>
              <a:t>Larissa Cristine Ferreira</a:t>
            </a:r>
            <a:endParaRPr/>
          </a:p>
          <a:p>
            <a:pPr indent="0" lvl="0" marL="0" rtl="0" algn="l">
              <a:spcBef>
                <a:spcPts val="0"/>
              </a:spcBef>
              <a:spcAft>
                <a:spcPts val="1200"/>
              </a:spcAft>
              <a:buNone/>
            </a:pPr>
            <a:r>
              <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0" name="Shape 280"/>
        <p:cNvGrpSpPr/>
        <p:nvPr/>
      </p:nvGrpSpPr>
      <p:grpSpPr>
        <a:xfrm>
          <a:off x="0" y="0"/>
          <a:ext cx="0" cy="0"/>
          <a:chOff x="0" y="0"/>
          <a:chExt cx="0" cy="0"/>
        </a:xfrm>
      </p:grpSpPr>
      <p:sp>
        <p:nvSpPr>
          <p:cNvPr id="281" name="Google Shape;281;p56"/>
          <p:cNvSpPr txBox="1"/>
          <p:nvPr>
            <p:ph idx="1" type="body"/>
          </p:nvPr>
        </p:nvSpPr>
        <p:spPr>
          <a:xfrm>
            <a:off x="260700" y="1163400"/>
            <a:ext cx="8571600" cy="3415800"/>
          </a:xfrm>
          <a:prstGeom prst="rect">
            <a:avLst/>
          </a:prstGeom>
        </p:spPr>
        <p:txBody>
          <a:bodyPr anchorCtr="0" anchor="t" bIns="91425" lIns="91425" spcFirstLastPara="1" rIns="91425" wrap="square" tIns="91425">
            <a:normAutofit fontScale="85000" lnSpcReduction="10000"/>
          </a:bodyPr>
          <a:lstStyle/>
          <a:p>
            <a:pPr indent="457200" lvl="0" marL="0" rtl="0" algn="l">
              <a:spcBef>
                <a:spcPts val="0"/>
              </a:spcBef>
              <a:spcAft>
                <a:spcPts val="0"/>
              </a:spcAft>
              <a:buClr>
                <a:schemeClr val="dk1"/>
              </a:buClr>
              <a:buSzPct val="52380"/>
              <a:buFont typeface="Arial"/>
              <a:buNone/>
            </a:pPr>
            <a:r>
              <a:rPr lang="pt-BR" sz="2100">
                <a:latin typeface="Georgia"/>
                <a:ea typeface="Georgia"/>
                <a:cs typeface="Georgia"/>
                <a:sym typeface="Georgia"/>
              </a:rPr>
              <a:t>A introdução do seu texto é o local onde você demonstra que compreendeu a proposta de redação, a importância e a pertinência deste tema na atualidade. Portanto, a primeira coisa que devemos fazer é</a:t>
            </a:r>
            <a:r>
              <a:rPr b="1" lang="pt-BR" sz="2100">
                <a:latin typeface="Georgia"/>
                <a:ea typeface="Georgia"/>
                <a:cs typeface="Georgia"/>
                <a:sym typeface="Georgia"/>
              </a:rPr>
              <a:t> contextualizar,</a:t>
            </a:r>
            <a:r>
              <a:rPr lang="pt-BR" sz="2100">
                <a:solidFill>
                  <a:srgbClr val="674EA7"/>
                </a:solidFill>
                <a:latin typeface="Georgia"/>
                <a:ea typeface="Georgia"/>
                <a:cs typeface="Georgia"/>
                <a:sym typeface="Georgia"/>
              </a:rPr>
              <a:t> </a:t>
            </a:r>
            <a:r>
              <a:rPr lang="pt-BR" sz="2100">
                <a:latin typeface="Georgia"/>
                <a:ea typeface="Georgia"/>
                <a:cs typeface="Georgia"/>
                <a:sym typeface="Georgia"/>
              </a:rPr>
              <a:t>ou seja, mostrar a realidade que torna esse tema relevante. </a:t>
            </a:r>
            <a:endParaRPr sz="2100">
              <a:latin typeface="Georgia"/>
              <a:ea typeface="Georgia"/>
              <a:cs typeface="Georgia"/>
              <a:sym typeface="Georgia"/>
            </a:endParaRPr>
          </a:p>
          <a:p>
            <a:pPr indent="457200" lvl="0" marL="0" rtl="0" algn="l">
              <a:spcBef>
                <a:spcPts val="0"/>
              </a:spcBef>
              <a:spcAft>
                <a:spcPts val="0"/>
              </a:spcAft>
              <a:buClr>
                <a:schemeClr val="dk1"/>
              </a:buClr>
              <a:buSzPct val="52380"/>
              <a:buFont typeface="Arial"/>
              <a:buNone/>
            </a:pPr>
            <a:r>
              <a:t/>
            </a:r>
            <a:endParaRPr sz="2100" u="sng">
              <a:latin typeface="Georgia"/>
              <a:ea typeface="Georgia"/>
              <a:cs typeface="Georgia"/>
              <a:sym typeface="Georgia"/>
            </a:endParaRPr>
          </a:p>
          <a:p>
            <a:pPr indent="457200" lvl="0" marL="0" rtl="0" algn="l">
              <a:spcBef>
                <a:spcPts val="0"/>
              </a:spcBef>
              <a:spcAft>
                <a:spcPts val="0"/>
              </a:spcAft>
              <a:buClr>
                <a:schemeClr val="dk1"/>
              </a:buClr>
              <a:buSzPct val="52380"/>
              <a:buFont typeface="Arial"/>
              <a:buNone/>
            </a:pPr>
            <a:r>
              <a:rPr lang="pt-BR" sz="2100">
                <a:latin typeface="Georgia"/>
                <a:ea typeface="Georgia"/>
                <a:cs typeface="Georgia"/>
                <a:sym typeface="Georgia"/>
              </a:rPr>
              <a:t>Em seguida, é fundamental mostrar não só que você compreendeu o tema, mas que você possui um ponto de vista coerente a respeito dele. Para isso, realizamos uma</a:t>
            </a:r>
            <a:r>
              <a:rPr lang="pt-BR" sz="2100">
                <a:solidFill>
                  <a:srgbClr val="3D85C6"/>
                </a:solidFill>
                <a:latin typeface="Georgia"/>
                <a:ea typeface="Georgia"/>
                <a:cs typeface="Georgia"/>
                <a:sym typeface="Georgia"/>
              </a:rPr>
              <a:t> </a:t>
            </a:r>
            <a:r>
              <a:rPr b="1" lang="pt-BR" sz="2100">
                <a:latin typeface="Georgia"/>
                <a:ea typeface="Georgia"/>
                <a:cs typeface="Georgia"/>
                <a:sym typeface="Georgia"/>
              </a:rPr>
              <a:t>tese,</a:t>
            </a:r>
            <a:r>
              <a:rPr lang="pt-BR" sz="2100">
                <a:latin typeface="Georgia"/>
                <a:ea typeface="Georgia"/>
                <a:cs typeface="Georgia"/>
                <a:sym typeface="Georgia"/>
              </a:rPr>
              <a:t> que nada mais é do que uma resposta sintética a problemática apresentada na proposta de redação. É a parte do texto onde você anuncia a sua linha de raciocínio que será melhor desenvolvida no resto do seu texto. </a:t>
            </a:r>
            <a:endParaRPr sz="2100">
              <a:latin typeface="Georgia"/>
              <a:ea typeface="Georgia"/>
              <a:cs typeface="Georgia"/>
              <a:sym typeface="Georgia"/>
            </a:endParaRPr>
          </a:p>
          <a:p>
            <a:pPr indent="0" lvl="0" marL="0" rtl="0" algn="l">
              <a:spcBef>
                <a:spcPts val="0"/>
              </a:spcBef>
              <a:spcAft>
                <a:spcPts val="1200"/>
              </a:spcAft>
              <a:buNone/>
            </a:pPr>
            <a:r>
              <a:t/>
            </a:r>
            <a:endParaRPr/>
          </a:p>
        </p:txBody>
      </p:sp>
      <p:sp>
        <p:nvSpPr>
          <p:cNvPr id="282" name="Google Shape;282;p56"/>
          <p:cNvSpPr txBox="1"/>
          <p:nvPr/>
        </p:nvSpPr>
        <p:spPr>
          <a:xfrm>
            <a:off x="612325" y="352075"/>
            <a:ext cx="6261000" cy="81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pt-BR" sz="3700">
                <a:solidFill>
                  <a:schemeClr val="dk1"/>
                </a:solidFill>
                <a:latin typeface="Economica"/>
                <a:ea typeface="Economica"/>
                <a:cs typeface="Economica"/>
                <a:sym typeface="Economica"/>
              </a:rPr>
              <a:t>Introdução</a:t>
            </a:r>
            <a:endParaRPr sz="3700">
              <a:solidFill>
                <a:schemeClr val="dk1"/>
              </a:solidFill>
              <a:latin typeface="Economica"/>
              <a:ea typeface="Economica"/>
              <a:cs typeface="Economica"/>
              <a:sym typeface="Economica"/>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p57"/>
          <p:cNvSpPr txBox="1"/>
          <p:nvPr>
            <p:ph idx="1" type="body"/>
          </p:nvPr>
        </p:nvSpPr>
        <p:spPr>
          <a:xfrm>
            <a:off x="311700" y="1352000"/>
            <a:ext cx="8520600" cy="3227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pt-BR">
                <a:latin typeface="Georgia"/>
                <a:ea typeface="Georgia"/>
                <a:cs typeface="Georgia"/>
                <a:sym typeface="Georgia"/>
              </a:rPr>
              <a:t>Tema: </a:t>
            </a:r>
            <a:r>
              <a:rPr b="1" lang="pt-BR" sz="1600">
                <a:solidFill>
                  <a:srgbClr val="333333"/>
                </a:solidFill>
                <a:latin typeface="Georgia"/>
                <a:ea typeface="Georgia"/>
                <a:cs typeface="Georgia"/>
                <a:sym typeface="Georgia"/>
              </a:rPr>
              <a:t>"Responsabilidade e autonomia: o impacto das tecnologias na educação"</a:t>
            </a:r>
            <a:endParaRPr b="1" sz="1600">
              <a:solidFill>
                <a:srgbClr val="333333"/>
              </a:solidFill>
              <a:latin typeface="Georgia"/>
              <a:ea typeface="Georgia"/>
              <a:cs typeface="Georgia"/>
              <a:sym typeface="Georgia"/>
            </a:endParaRPr>
          </a:p>
          <a:p>
            <a:pPr indent="0" lvl="0" marL="0" rtl="0" algn="l">
              <a:spcBef>
                <a:spcPts val="1200"/>
              </a:spcBef>
              <a:spcAft>
                <a:spcPts val="0"/>
              </a:spcAft>
              <a:buNone/>
            </a:pPr>
            <a:r>
              <a:t/>
            </a:r>
            <a:endParaRPr b="1" sz="1600">
              <a:solidFill>
                <a:srgbClr val="333333"/>
              </a:solidFill>
              <a:latin typeface="Georgia"/>
              <a:ea typeface="Georgia"/>
              <a:cs typeface="Georgia"/>
              <a:sym typeface="Georgia"/>
            </a:endParaRPr>
          </a:p>
          <a:p>
            <a:pPr indent="457200" lvl="0" marL="0" rtl="0" algn="l">
              <a:spcBef>
                <a:spcPts val="1200"/>
              </a:spcBef>
              <a:spcAft>
                <a:spcPts val="0"/>
              </a:spcAft>
              <a:buNone/>
            </a:pPr>
            <a:r>
              <a:rPr lang="pt-BR">
                <a:latin typeface="Georgia"/>
                <a:ea typeface="Georgia"/>
                <a:cs typeface="Georgia"/>
                <a:sym typeface="Georgia"/>
              </a:rPr>
              <a:t>No Brasil é perceptível a necessidade urgente de uma melhoria em relação à educação do povo brasileiro.</a:t>
            </a:r>
            <a:endParaRPr>
              <a:latin typeface="Georgia"/>
              <a:ea typeface="Georgia"/>
              <a:cs typeface="Georgia"/>
              <a:sym typeface="Georgia"/>
            </a:endParaRPr>
          </a:p>
          <a:p>
            <a:pPr indent="0" lvl="0" marL="0" rtl="0" algn="l">
              <a:spcBef>
                <a:spcPts val="1200"/>
              </a:spcBef>
              <a:spcAft>
                <a:spcPts val="1200"/>
              </a:spcAft>
              <a:buNone/>
            </a:pPr>
            <a:r>
              <a:rPr lang="pt-BR">
                <a:latin typeface="Georgia"/>
                <a:ea typeface="Georgia"/>
                <a:cs typeface="Georgia"/>
                <a:sym typeface="Georgia"/>
              </a:rPr>
              <a:t>	Infelizmente, há ainda muita desigualdade social correlacionada aos estudos da população pobre em comparação com a classe alta, acarretando em cada vez mais desigualdade em praticamente toda a vida de um cidadão pobre.</a:t>
            </a:r>
            <a:endParaRPr>
              <a:latin typeface="Georgia"/>
              <a:ea typeface="Georgia"/>
              <a:cs typeface="Georgia"/>
              <a:sym typeface="Georgia"/>
            </a:endParaRPr>
          </a:p>
        </p:txBody>
      </p:sp>
      <p:sp>
        <p:nvSpPr>
          <p:cNvPr id="288" name="Google Shape;288;p57"/>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pt-BR"/>
              <a:t>Exemplo de introdução 1:</a:t>
            </a:r>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2" name="Shape 292"/>
        <p:cNvGrpSpPr/>
        <p:nvPr/>
      </p:nvGrpSpPr>
      <p:grpSpPr>
        <a:xfrm>
          <a:off x="0" y="0"/>
          <a:ext cx="0" cy="0"/>
          <a:chOff x="0" y="0"/>
          <a:chExt cx="0" cy="0"/>
        </a:xfrm>
      </p:grpSpPr>
      <p:sp>
        <p:nvSpPr>
          <p:cNvPr id="293" name="Google Shape;293;p58"/>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pt-BR"/>
              <a:t>Exemplo de introdução 2:</a:t>
            </a:r>
            <a:endParaRPr/>
          </a:p>
        </p:txBody>
      </p:sp>
      <p:sp>
        <p:nvSpPr>
          <p:cNvPr id="294" name="Google Shape;294;p58"/>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pt-BR">
                <a:latin typeface="Georgia"/>
                <a:ea typeface="Georgia"/>
                <a:cs typeface="Georgia"/>
                <a:sym typeface="Georgia"/>
              </a:rPr>
              <a:t>Tema: </a:t>
            </a:r>
            <a:r>
              <a:rPr b="1" lang="pt-BR">
                <a:latin typeface="Georgia"/>
                <a:ea typeface="Georgia"/>
                <a:cs typeface="Georgia"/>
                <a:sym typeface="Georgia"/>
              </a:rPr>
              <a:t>“A democratização do acesso à tecnologia e os seus impactos na educação”</a:t>
            </a:r>
            <a:endParaRPr b="1">
              <a:latin typeface="Georgia"/>
              <a:ea typeface="Georgia"/>
              <a:cs typeface="Georgia"/>
              <a:sym typeface="Georgia"/>
            </a:endParaRPr>
          </a:p>
          <a:p>
            <a:pPr indent="0" lvl="0" marL="0" rtl="0" algn="just">
              <a:spcBef>
                <a:spcPts val="1200"/>
              </a:spcBef>
              <a:spcAft>
                <a:spcPts val="0"/>
              </a:spcAft>
              <a:buNone/>
            </a:pPr>
            <a:r>
              <a:t/>
            </a:r>
            <a:endParaRPr>
              <a:latin typeface="Georgia"/>
              <a:ea typeface="Georgia"/>
              <a:cs typeface="Georgia"/>
              <a:sym typeface="Georgia"/>
            </a:endParaRPr>
          </a:p>
          <a:p>
            <a:pPr indent="0" lvl="0" marL="0" rtl="0" algn="just">
              <a:spcBef>
                <a:spcPts val="1200"/>
              </a:spcBef>
              <a:spcAft>
                <a:spcPts val="1200"/>
              </a:spcAft>
              <a:buNone/>
            </a:pPr>
            <a:r>
              <a:rPr lang="pt-BR">
                <a:latin typeface="Georgia"/>
                <a:ea typeface="Georgia"/>
                <a:cs typeface="Georgia"/>
                <a:sym typeface="Georgia"/>
              </a:rPr>
              <a:t>A série “tecnologia”, retrata como a internet vem sendo prejudicial atualmente. Influenciando a população a permanecer mais tempo nas telas e manipulados com propagandas nas redes sociais. Além disso, é válido ressaltar que o </a:t>
            </a:r>
            <a:r>
              <a:rPr lang="pt-BR">
                <a:latin typeface="Georgia"/>
                <a:ea typeface="Georgia"/>
                <a:cs typeface="Georgia"/>
                <a:sym typeface="Georgia"/>
              </a:rPr>
              <a:t>acesso</a:t>
            </a:r>
            <a:r>
              <a:rPr lang="pt-BR">
                <a:latin typeface="Georgia"/>
                <a:ea typeface="Georgia"/>
                <a:cs typeface="Georgia"/>
                <a:sym typeface="Georgia"/>
              </a:rPr>
              <a:t> não é igual à todos, como foi visto na pandemia.</a:t>
            </a:r>
            <a:endParaRPr>
              <a:latin typeface="Georgia"/>
              <a:ea typeface="Georgia"/>
              <a:cs typeface="Georgia"/>
              <a:sym typeface="Georgia"/>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8" name="Shape 298"/>
        <p:cNvGrpSpPr/>
        <p:nvPr/>
      </p:nvGrpSpPr>
      <p:grpSpPr>
        <a:xfrm>
          <a:off x="0" y="0"/>
          <a:ext cx="0" cy="0"/>
          <a:chOff x="0" y="0"/>
          <a:chExt cx="0" cy="0"/>
        </a:xfrm>
      </p:grpSpPr>
      <p:sp>
        <p:nvSpPr>
          <p:cNvPr id="299" name="Google Shape;299;p59"/>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t/>
            </a:r>
            <a:endParaRPr/>
          </a:p>
        </p:txBody>
      </p:sp>
      <p:sp>
        <p:nvSpPr>
          <p:cNvPr id="300" name="Google Shape;300;p59"/>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7"/>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0" lvl="0" marL="0" rtl="0" algn="ctr">
              <a:spcBef>
                <a:spcPts val="0"/>
              </a:spcBef>
              <a:spcAft>
                <a:spcPts val="1200"/>
              </a:spcAft>
              <a:buClr>
                <a:schemeClr val="dk1"/>
              </a:buClr>
              <a:buSzPts val="1100"/>
              <a:buFont typeface="Arial"/>
              <a:buNone/>
            </a:pPr>
            <a:r>
              <a:rPr lang="pt-BR" sz="2600">
                <a:solidFill>
                  <a:srgbClr val="404040"/>
                </a:solidFill>
                <a:latin typeface="Economica"/>
                <a:ea typeface="Economica"/>
                <a:cs typeface="Economica"/>
                <a:sym typeface="Economica"/>
              </a:rPr>
              <a:t>Desafios para a formação educacional de surdos no Brasil.</a:t>
            </a:r>
            <a:endParaRPr sz="2500">
              <a:latin typeface="Economica"/>
              <a:ea typeface="Economica"/>
              <a:cs typeface="Economica"/>
              <a:sym typeface="Economica"/>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8"/>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0" lvl="0" marL="0" rtl="0" algn="ctr">
              <a:spcBef>
                <a:spcPts val="0"/>
              </a:spcBef>
              <a:spcAft>
                <a:spcPts val="1200"/>
              </a:spcAft>
              <a:buClr>
                <a:schemeClr val="dk1"/>
              </a:buClr>
              <a:buSzPts val="1100"/>
              <a:buFont typeface="Arial"/>
              <a:buNone/>
            </a:pPr>
            <a:r>
              <a:rPr lang="pt-BR" sz="2600">
                <a:solidFill>
                  <a:srgbClr val="404040"/>
                </a:solidFill>
                <a:latin typeface="Economica"/>
                <a:ea typeface="Economica"/>
                <a:cs typeface="Economica"/>
                <a:sym typeface="Economica"/>
              </a:rPr>
              <a:t>A persistência da violência contra a mulher na sociedade brasileira.</a:t>
            </a:r>
            <a:endParaRPr sz="2500">
              <a:latin typeface="Economica"/>
              <a:ea typeface="Economica"/>
              <a:cs typeface="Economica"/>
              <a:sym typeface="Economica"/>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9"/>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0" lvl="0" marL="0" rtl="0" algn="ctr">
              <a:spcBef>
                <a:spcPts val="0"/>
              </a:spcBef>
              <a:spcAft>
                <a:spcPts val="1200"/>
              </a:spcAft>
              <a:buClr>
                <a:schemeClr val="dk1"/>
              </a:buClr>
              <a:buSzPts val="1100"/>
              <a:buFont typeface="Arial"/>
              <a:buNone/>
            </a:pPr>
            <a:r>
              <a:rPr lang="pt-BR" sz="2600">
                <a:solidFill>
                  <a:srgbClr val="404040"/>
                </a:solidFill>
                <a:latin typeface="Economica"/>
                <a:ea typeface="Economica"/>
                <a:cs typeface="Economica"/>
                <a:sym typeface="Economica"/>
              </a:rPr>
              <a:t>Invisibilidade e registro civil: garantia de acesso à cidadania no Brasil.</a:t>
            </a:r>
            <a:endParaRPr sz="2500">
              <a:latin typeface="Economica"/>
              <a:ea typeface="Economica"/>
              <a:cs typeface="Economica"/>
              <a:sym typeface="Economica"/>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20"/>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0" lvl="0" marL="0" rtl="0" algn="ctr">
              <a:spcBef>
                <a:spcPts val="0"/>
              </a:spcBef>
              <a:spcAft>
                <a:spcPts val="1200"/>
              </a:spcAft>
              <a:buNone/>
            </a:pPr>
            <a:r>
              <a:rPr lang="pt-BR" sz="3000">
                <a:latin typeface="Economica"/>
                <a:ea typeface="Economica"/>
                <a:cs typeface="Economica"/>
                <a:sym typeface="Economica"/>
              </a:rPr>
              <a:t>Democratização do acesso ao cinema no Brasil</a:t>
            </a:r>
            <a:endParaRPr sz="3000">
              <a:latin typeface="Economica"/>
              <a:ea typeface="Economica"/>
              <a:cs typeface="Economica"/>
              <a:sym typeface="Economica"/>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1"/>
          <p:cNvSpPr txBox="1"/>
          <p:nvPr>
            <p:ph idx="1" type="body"/>
          </p:nvPr>
        </p:nvSpPr>
        <p:spPr>
          <a:xfrm>
            <a:off x="311700" y="694725"/>
            <a:ext cx="8520600" cy="33540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Clr>
                <a:schemeClr val="dk1"/>
              </a:buClr>
              <a:buSzPts val="1100"/>
              <a:buFont typeface="Arial"/>
              <a:buNone/>
            </a:pPr>
            <a:r>
              <a:rPr lang="pt-BR" sz="2700">
                <a:latin typeface="Economica"/>
                <a:ea typeface="Economica"/>
                <a:cs typeface="Economica"/>
                <a:sym typeface="Economica"/>
              </a:rPr>
              <a:t>Competência 3:</a:t>
            </a:r>
            <a:endParaRPr sz="2700">
              <a:latin typeface="Economica"/>
              <a:ea typeface="Economica"/>
              <a:cs typeface="Economica"/>
              <a:sym typeface="Economica"/>
            </a:endParaRPr>
          </a:p>
          <a:p>
            <a:pPr indent="0" lvl="0" marL="0" rtl="0" algn="ctr">
              <a:spcBef>
                <a:spcPts val="1200"/>
              </a:spcBef>
              <a:spcAft>
                <a:spcPts val="0"/>
              </a:spcAft>
              <a:buClr>
                <a:schemeClr val="dk1"/>
              </a:buClr>
              <a:buSzPts val="1100"/>
              <a:buFont typeface="Arial"/>
              <a:buNone/>
            </a:pPr>
            <a:r>
              <a:t/>
            </a:r>
            <a:endParaRPr sz="2700">
              <a:latin typeface="Economica"/>
              <a:ea typeface="Economica"/>
              <a:cs typeface="Economica"/>
              <a:sym typeface="Economica"/>
            </a:endParaRPr>
          </a:p>
          <a:p>
            <a:pPr indent="0" lvl="0" marL="0" rtl="0" algn="ctr">
              <a:spcBef>
                <a:spcPts val="1200"/>
              </a:spcBef>
              <a:spcAft>
                <a:spcPts val="0"/>
              </a:spcAft>
              <a:buClr>
                <a:schemeClr val="dk1"/>
              </a:buClr>
              <a:buSzPts val="1100"/>
              <a:buFont typeface="Arial"/>
              <a:buNone/>
            </a:pPr>
            <a:r>
              <a:rPr lang="pt-BR" sz="2700">
                <a:latin typeface="Economica"/>
                <a:ea typeface="Economica"/>
                <a:cs typeface="Economica"/>
                <a:sym typeface="Economica"/>
              </a:rPr>
              <a:t>“</a:t>
            </a:r>
            <a:r>
              <a:rPr lang="pt-BR" sz="2700">
                <a:latin typeface="Economica"/>
                <a:ea typeface="Economica"/>
                <a:cs typeface="Economica"/>
                <a:sym typeface="Economica"/>
              </a:rPr>
              <a:t>Selecionar, relacionar, organizar e interpretar informações,</a:t>
            </a:r>
            <a:endParaRPr sz="2700">
              <a:latin typeface="Economica"/>
              <a:ea typeface="Economica"/>
              <a:cs typeface="Economica"/>
              <a:sym typeface="Economica"/>
            </a:endParaRPr>
          </a:p>
          <a:p>
            <a:pPr indent="0" lvl="0" marL="0" rtl="0" algn="ctr">
              <a:spcBef>
                <a:spcPts val="1200"/>
              </a:spcBef>
              <a:spcAft>
                <a:spcPts val="0"/>
              </a:spcAft>
              <a:buClr>
                <a:schemeClr val="dk1"/>
              </a:buClr>
              <a:buSzPts val="1100"/>
              <a:buFont typeface="Arial"/>
              <a:buNone/>
            </a:pPr>
            <a:r>
              <a:rPr lang="pt-BR" sz="2700">
                <a:latin typeface="Economica"/>
                <a:ea typeface="Economica"/>
                <a:cs typeface="Economica"/>
                <a:sym typeface="Economica"/>
              </a:rPr>
              <a:t>fatos, opiniões e argumentos em defesa de um ponto de vista”</a:t>
            </a:r>
            <a:endParaRPr sz="2700">
              <a:latin typeface="Economica"/>
              <a:ea typeface="Economica"/>
              <a:cs typeface="Economica"/>
              <a:sym typeface="Economica"/>
            </a:endParaRPr>
          </a:p>
          <a:p>
            <a:pPr indent="0" lvl="0" marL="0" rtl="0" algn="l">
              <a:spcBef>
                <a:spcPts val="1200"/>
              </a:spcBef>
              <a:spcAft>
                <a:spcPts val="1200"/>
              </a:spcAft>
              <a:buNone/>
            </a:pPr>
            <a:r>
              <a:t/>
            </a:r>
            <a:endParaRPr sz="3000">
              <a:latin typeface="Economica"/>
              <a:ea typeface="Economica"/>
              <a:cs typeface="Economica"/>
              <a:sym typeface="Economica"/>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Luxe">
  <a:themeElements>
    <a:clrScheme name="Luxe">
      <a:dk1>
        <a:srgbClr val="000000"/>
      </a:dk1>
      <a:lt1>
        <a:srgbClr val="FFFFFF"/>
      </a:lt1>
      <a:dk2>
        <a:srgbClr val="B7B7B7"/>
      </a:dk2>
      <a:lt2>
        <a:srgbClr val="CCA677"/>
      </a:lt2>
      <a:accent1>
        <a:srgbClr val="5D4037"/>
      </a:accent1>
      <a:accent2>
        <a:srgbClr val="455A64"/>
      </a:accent2>
      <a:accent3>
        <a:srgbClr val="57BB8A"/>
      </a:accent3>
      <a:accent4>
        <a:srgbClr val="78909C"/>
      </a:accent4>
      <a:accent5>
        <a:srgbClr val="607D8B"/>
      </a:accent5>
      <a:accent6>
        <a:srgbClr val="DCE755"/>
      </a:accent6>
      <a:hlink>
        <a:srgbClr val="607D8B"/>
      </a:hlink>
      <a:folHlink>
        <a:srgbClr val="607D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