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49260aa9d6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49260aa9d6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9260aa9d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9260aa9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9260aa9d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9260aa9d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9260aa9d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9260aa9d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9260aa9d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49260aa9d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49260aa9d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49260aa9d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49260aa9d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49260aa9d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49260aa9d6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49260aa9d6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49260aa9d6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49260aa9d6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Relationship Id="rId4" Type="http://schemas.openxmlformats.org/officeDocument/2006/relationships/image" Target="../media/image9.png"/><Relationship Id="rId5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7.png"/><Relationship Id="rId5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3.png"/><Relationship Id="rId5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8.png"/><Relationship Id="rId5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6.png"/><Relationship Id="rId5" Type="http://schemas.openxmlformats.org/officeDocument/2006/relationships/image" Target="../media/image1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2.png"/><Relationship Id="rId5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10.png"/><Relationship Id="rId5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425" y="-216650"/>
            <a:ext cx="9318425" cy="53601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449250" y="2911575"/>
            <a:ext cx="3909900" cy="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6"/>
                </a:solidFill>
              </a:rPr>
              <a:t>Ciclo Básico Matemática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457950" y="3154725"/>
            <a:ext cx="3892500" cy="2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6"/>
                </a:solidFill>
              </a:rPr>
              <a:t>Potenciação</a:t>
            </a:r>
            <a:r>
              <a:rPr lang="pt-BR" sz="1800">
                <a:solidFill>
                  <a:schemeClr val="accent6"/>
                </a:solidFill>
              </a:rPr>
              <a:t> </a:t>
            </a:r>
            <a:endParaRPr sz="1800">
              <a:solidFill>
                <a:schemeClr val="accent6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457950" y="3511025"/>
            <a:ext cx="2424000" cy="2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accent6"/>
                </a:solidFill>
              </a:rPr>
              <a:t>Matheus Malvino</a:t>
            </a:r>
            <a:endParaRPr sz="120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5" name="Google Shape;14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2"/>
          <p:cNvSpPr txBox="1"/>
          <p:nvPr/>
        </p:nvSpPr>
        <p:spPr>
          <a:xfrm>
            <a:off x="2805000" y="685400"/>
            <a:ext cx="3534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u="sng">
                <a:solidFill>
                  <a:schemeClr val="dk1"/>
                </a:solidFill>
              </a:rPr>
              <a:t>Potência de expoente negativo.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484650" y="1116500"/>
            <a:ext cx="69708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Um número elevado a um expoente negativo é igual ao inverso da base elevada ao expoente positivo.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8" name="Google Shape;14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52838" y="1868925"/>
            <a:ext cx="1838325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00992" y="3242275"/>
            <a:ext cx="942000" cy="6892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2"/>
          <p:cNvSpPr txBox="1"/>
          <p:nvPr/>
        </p:nvSpPr>
        <p:spPr>
          <a:xfrm>
            <a:off x="484650" y="3194200"/>
            <a:ext cx="1348800" cy="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587700" y="928175"/>
            <a:ext cx="7803000" cy="28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Antes de falarmos de radiciação, iremos relembrar brevemente o que é  números primos e fatoração.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Números primos</a:t>
            </a:r>
            <a:r>
              <a:rPr lang="pt-BR" sz="1200">
                <a:solidFill>
                  <a:schemeClr val="dk1"/>
                </a:solidFill>
              </a:rPr>
              <a:t> são números naturais maiores que 1 que possuem exatamente </a:t>
            </a:r>
            <a:r>
              <a:rPr b="1" lang="pt-BR" sz="1200">
                <a:solidFill>
                  <a:schemeClr val="dk1"/>
                </a:solidFill>
              </a:rPr>
              <a:t>dois divisores distintos</a:t>
            </a:r>
            <a:r>
              <a:rPr lang="pt-BR" sz="1200">
                <a:solidFill>
                  <a:schemeClr val="dk1"/>
                </a:solidFill>
              </a:rPr>
              <a:t>: o próprio número e o número 1. Ou seja, eles só podem ser divididos por 1 e por ele mesmo, sem deixar resto.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P={ 2,3,5,7,11,13,17,19…}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</a:t>
            </a:r>
            <a:r>
              <a:rPr b="1" lang="pt-BR" sz="1200" u="sng">
                <a:solidFill>
                  <a:schemeClr val="dk1"/>
                </a:solidFill>
              </a:rPr>
              <a:t>fatoração</a:t>
            </a:r>
            <a:r>
              <a:rPr lang="pt-BR" sz="1200">
                <a:solidFill>
                  <a:schemeClr val="dk1"/>
                </a:solidFill>
              </a:rPr>
              <a:t> de números é o processo de decompor um número em seus </a:t>
            </a:r>
            <a:r>
              <a:rPr b="1" lang="pt-BR" sz="1200">
                <a:solidFill>
                  <a:schemeClr val="dk1"/>
                </a:solidFill>
              </a:rPr>
              <a:t>fatores primos</a:t>
            </a:r>
            <a:r>
              <a:rPr lang="pt-BR" sz="1200">
                <a:solidFill>
                  <a:schemeClr val="dk1"/>
                </a:solidFill>
              </a:rPr>
              <a:t>, ou seja, encontrar os números primos que, multiplicados entre si, resultam no número original.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1382400" y="569525"/>
            <a:ext cx="62136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600" u="sng">
                <a:solidFill>
                  <a:schemeClr val="dk1"/>
                </a:solidFill>
              </a:rPr>
              <a:t>Radiciação e Potenciação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3072000" y="59350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Potenciação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575025" y="1150525"/>
            <a:ext cx="67545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highlight>
                  <a:srgbClr val="FFFFFF"/>
                </a:highlight>
              </a:rPr>
              <a:t>Potenciação é uma </a:t>
            </a:r>
            <a:r>
              <a:rPr lang="pt-BR" sz="1200">
                <a:solidFill>
                  <a:schemeClr val="dk1"/>
                </a:solidFill>
              </a:rPr>
              <a:t>operação matemática inversa da radiciação. Consiste em uma multiplicação de fatores iguais (base) repetidas vezes (expoente).</a:t>
            </a:r>
            <a:endParaRPr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33775" y="2318000"/>
            <a:ext cx="207645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3072000" y="28320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Propriedades de potência</a:t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2251338" y="799825"/>
            <a:ext cx="464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u="sng">
                <a:solidFill>
                  <a:schemeClr val="dk1"/>
                </a:solidFill>
              </a:rPr>
              <a:t>Produto de potências com a mesma base</a:t>
            </a:r>
            <a:endParaRPr b="1" u="sng">
              <a:solidFill>
                <a:schemeClr val="dk1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647000" y="1200025"/>
            <a:ext cx="5496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as bases são iguais, repete-se a base e soma-se os expoentes.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71875" y="2111988"/>
            <a:ext cx="1800225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575050" y="2978925"/>
            <a:ext cx="611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r>
              <a:rPr lang="pt-BR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64693" y="3254425"/>
            <a:ext cx="2214624" cy="68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5375"/>
            <a:ext cx="9144000" cy="47081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2047525" y="566025"/>
            <a:ext cx="5004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Quociente de potências com a mesma base</a:t>
            </a:r>
            <a:endParaRPr b="1" sz="1600"/>
          </a:p>
        </p:txBody>
      </p:sp>
      <p:sp>
        <p:nvSpPr>
          <p:cNvPr id="92" name="Google Shape;92;p17"/>
          <p:cNvSpPr txBox="1"/>
          <p:nvPr/>
        </p:nvSpPr>
        <p:spPr>
          <a:xfrm>
            <a:off x="574550" y="1070200"/>
            <a:ext cx="587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as bases são iguais, repete-se a base e subtraem-se os expoentes.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4200" y="2112013"/>
            <a:ext cx="2895600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574550" y="2753575"/>
            <a:ext cx="665400" cy="4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95" name="Google Shape;9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44501" y="3308424"/>
            <a:ext cx="2210050" cy="63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 txBox="1"/>
          <p:nvPr/>
        </p:nvSpPr>
        <p:spPr>
          <a:xfrm>
            <a:off x="2714400" y="468725"/>
            <a:ext cx="3715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Potência de uma potência</a:t>
            </a:r>
            <a:endParaRPr b="1" sz="1600"/>
          </a:p>
        </p:txBody>
      </p:sp>
      <p:sp>
        <p:nvSpPr>
          <p:cNvPr id="103" name="Google Shape;103;p18"/>
          <p:cNvSpPr txBox="1"/>
          <p:nvPr/>
        </p:nvSpPr>
        <p:spPr>
          <a:xfrm>
            <a:off x="518225" y="1033650"/>
            <a:ext cx="6505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uma potência está elevada a outro expoente, multiplica-se os expoentes.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14763" y="1770050"/>
            <a:ext cx="1514475" cy="36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71198" y="3002225"/>
            <a:ext cx="3201625" cy="9772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8"/>
          <p:cNvSpPr txBox="1"/>
          <p:nvPr/>
        </p:nvSpPr>
        <p:spPr>
          <a:xfrm>
            <a:off x="518225" y="2590975"/>
            <a:ext cx="899100" cy="5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3072000" y="58455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Potência de um produto</a:t>
            </a:r>
            <a:endParaRPr b="1" sz="1600"/>
          </a:p>
        </p:txBody>
      </p:sp>
      <p:sp>
        <p:nvSpPr>
          <p:cNvPr id="113" name="Google Shape;113;p19"/>
          <p:cNvSpPr txBox="1"/>
          <p:nvPr/>
        </p:nvSpPr>
        <p:spPr>
          <a:xfrm>
            <a:off x="602000" y="1015650"/>
            <a:ext cx="67185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um produto é elevado a um expoente, o expoente se distribui para cada fator do produto.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95700" y="2021800"/>
            <a:ext cx="1752600" cy="33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07800" y="3269120"/>
            <a:ext cx="2328375" cy="72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/>
          <p:nvPr/>
        </p:nvSpPr>
        <p:spPr>
          <a:xfrm>
            <a:off x="602000" y="2935825"/>
            <a:ext cx="548400" cy="3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0"/>
          <p:cNvSpPr txBox="1"/>
          <p:nvPr/>
        </p:nvSpPr>
        <p:spPr>
          <a:xfrm>
            <a:off x="2840400" y="426700"/>
            <a:ext cx="3463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Potência de um quociente</a:t>
            </a:r>
            <a:endParaRPr b="1" sz="1600"/>
          </a:p>
        </p:txBody>
      </p:sp>
      <p:sp>
        <p:nvSpPr>
          <p:cNvPr id="123" name="Google Shape;123;p20"/>
          <p:cNvSpPr txBox="1"/>
          <p:nvPr/>
        </p:nvSpPr>
        <p:spPr>
          <a:xfrm>
            <a:off x="619525" y="1033175"/>
            <a:ext cx="6395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um quociente é elevado a um expoente, o expoente se distribui tanto para o numerador quanto para o denominador.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4" name="Google Shape;12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3350" y="1790250"/>
            <a:ext cx="1257300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0"/>
          <p:cNvSpPr txBox="1"/>
          <p:nvPr/>
        </p:nvSpPr>
        <p:spPr>
          <a:xfrm>
            <a:off x="619525" y="2735600"/>
            <a:ext cx="6924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26" name="Google Shape;126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70773" y="3032399"/>
            <a:ext cx="1529875" cy="894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3" name="Google Shape;13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1"/>
          <p:cNvSpPr txBox="1"/>
          <p:nvPr/>
        </p:nvSpPr>
        <p:spPr>
          <a:xfrm>
            <a:off x="2966250" y="721375"/>
            <a:ext cx="3211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Potência de expoente zero</a:t>
            </a:r>
            <a:endParaRPr b="1" sz="1600"/>
          </a:p>
        </p:txBody>
      </p:sp>
      <p:sp>
        <p:nvSpPr>
          <p:cNvPr id="135" name="Google Shape;135;p21"/>
          <p:cNvSpPr txBox="1"/>
          <p:nvPr/>
        </p:nvSpPr>
        <p:spPr>
          <a:xfrm>
            <a:off x="502625" y="1152475"/>
            <a:ext cx="5613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Qualquer número, exceto zero, elevado a zero é igual a 1.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6" name="Google Shape;13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95700" y="2138250"/>
            <a:ext cx="17526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1"/>
          <p:cNvSpPr txBox="1"/>
          <p:nvPr/>
        </p:nvSpPr>
        <p:spPr>
          <a:xfrm>
            <a:off x="502625" y="2672650"/>
            <a:ext cx="872100" cy="5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Ex: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38" name="Google Shape;138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9113" y="3133550"/>
            <a:ext cx="1045764" cy="58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