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464ece295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464ece295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64ece2954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64ece295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464ece2954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464ece2954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64ece2954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464ece2954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464ece2954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464ece2954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464ece2954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464ece2954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64ece2954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464ece2954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464ece2954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464ece295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74425" y="-216650"/>
            <a:ext cx="9318425" cy="53601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3534925" y="2930400"/>
            <a:ext cx="3120300" cy="3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FFFF00"/>
                </a:solidFill>
              </a:rPr>
              <a:t>Ciclo Básico Matemática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534925" y="3165075"/>
            <a:ext cx="3120300" cy="3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FFFF00"/>
                </a:solidFill>
              </a:rPr>
              <a:t>Radiciação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3534925" y="3451175"/>
            <a:ext cx="3120300" cy="3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rgbClr val="FFFF00"/>
                </a:solidFill>
              </a:rPr>
              <a:t>Matheus Malvino</a:t>
            </a:r>
            <a:endParaRPr sz="11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567500" y="445025"/>
            <a:ext cx="7520700" cy="395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 u="sng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 u="sng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200">
                <a:solidFill>
                  <a:schemeClr val="dk1"/>
                </a:solidFill>
              </a:rPr>
              <a:t>Antes de falarmos de radiciação, iremos relembrar brevemente o que é  números primos e fatoração.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1200" u="sng">
                <a:solidFill>
                  <a:schemeClr val="dk1"/>
                </a:solidFill>
              </a:rPr>
              <a:t>Números primos</a:t>
            </a:r>
            <a:r>
              <a:rPr lang="pt-BR" sz="1200">
                <a:solidFill>
                  <a:schemeClr val="dk1"/>
                </a:solidFill>
              </a:rPr>
              <a:t>: são números naturais maior que 1 que possui exatamente </a:t>
            </a:r>
            <a:r>
              <a:rPr b="1" lang="pt-BR" sz="1200">
                <a:solidFill>
                  <a:schemeClr val="dk1"/>
                </a:solidFill>
              </a:rPr>
              <a:t>dois divisores distintos</a:t>
            </a:r>
            <a:r>
              <a:rPr lang="pt-BR" sz="1200">
                <a:solidFill>
                  <a:schemeClr val="dk1"/>
                </a:solidFill>
              </a:rPr>
              <a:t>: o próprio número e o número 1. Ou seja, ele só pode ser dividido por 1 e por ele mesmo, sem deixar resto.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200">
                <a:solidFill>
                  <a:schemeClr val="dk1"/>
                </a:solidFill>
              </a:rPr>
              <a:t>P={ 2,3,5,7,11,13,17,19…} 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200" u="sng">
                <a:solidFill>
                  <a:schemeClr val="dk1"/>
                </a:solidFill>
              </a:rPr>
              <a:t>F</a:t>
            </a:r>
            <a:r>
              <a:rPr b="1" lang="pt-BR" sz="1200" u="sng">
                <a:solidFill>
                  <a:schemeClr val="dk1"/>
                </a:solidFill>
              </a:rPr>
              <a:t>atoração</a:t>
            </a:r>
            <a:r>
              <a:rPr lang="pt-BR" sz="1200">
                <a:solidFill>
                  <a:schemeClr val="dk1"/>
                </a:solidFill>
              </a:rPr>
              <a:t> de números é o processo de decompor um número em seus </a:t>
            </a:r>
            <a:r>
              <a:rPr b="1" lang="pt-BR" sz="1200">
                <a:solidFill>
                  <a:schemeClr val="dk1"/>
                </a:solidFill>
              </a:rPr>
              <a:t>fatores primos</a:t>
            </a:r>
            <a:r>
              <a:rPr lang="pt-BR" sz="1200">
                <a:solidFill>
                  <a:schemeClr val="dk1"/>
                </a:solidFill>
              </a:rPr>
              <a:t>, ou seja, encontrar os números primos que, multiplicados entre si, resultam no número original.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3151200" y="208800"/>
            <a:ext cx="28416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 u="sng">
                <a:solidFill>
                  <a:schemeClr val="dk1"/>
                </a:solidFill>
              </a:rPr>
              <a:t>Resumo </a:t>
            </a:r>
            <a:endParaRPr b="1" sz="1800" u="sng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449625" y="620450"/>
            <a:ext cx="67902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pt-BR" sz="1200" u="sng">
                <a:solidFill>
                  <a:schemeClr val="dk1"/>
                </a:solidFill>
              </a:rPr>
              <a:t>R</a:t>
            </a:r>
            <a:r>
              <a:rPr b="1" lang="pt-BR" sz="1200" u="sng">
                <a:solidFill>
                  <a:schemeClr val="dk1"/>
                </a:solidFill>
              </a:rPr>
              <a:t>adiciação</a:t>
            </a:r>
            <a:r>
              <a:rPr lang="pt-BR" sz="1200">
                <a:solidFill>
                  <a:schemeClr val="dk1"/>
                </a:solidFill>
              </a:rPr>
              <a:t> é uma operação matemática inversa da potenciação. Ela consiste em encontrar um número (chamado de </a:t>
            </a:r>
            <a:r>
              <a:rPr b="1" lang="pt-BR" sz="1200">
                <a:solidFill>
                  <a:schemeClr val="dk1"/>
                </a:solidFill>
              </a:rPr>
              <a:t>raiz</a:t>
            </a:r>
            <a:r>
              <a:rPr lang="pt-BR" sz="1200">
                <a:solidFill>
                  <a:schemeClr val="dk1"/>
                </a:solidFill>
              </a:rPr>
              <a:t>) que, elevado a uma certa potência, resulta em um número dado.</a:t>
            </a:r>
            <a:endParaRPr/>
          </a:p>
        </p:txBody>
      </p:sp>
      <p:sp>
        <p:nvSpPr>
          <p:cNvPr id="76" name="Google Shape;76;p15"/>
          <p:cNvSpPr txBox="1"/>
          <p:nvPr/>
        </p:nvSpPr>
        <p:spPr>
          <a:xfrm>
            <a:off x="449625" y="1249450"/>
            <a:ext cx="6295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 operação de radiciação pode ser representada da seguinte forma:</a:t>
            </a:r>
            <a:endParaRPr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28988" y="2146563"/>
            <a:ext cx="2486025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3072000" y="586625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600" u="sng">
                <a:solidFill>
                  <a:schemeClr val="dk1"/>
                </a:solidFill>
              </a:rPr>
              <a:t>Propriedades de Radiciação</a:t>
            </a:r>
            <a:endParaRPr/>
          </a:p>
        </p:txBody>
      </p:sp>
      <p:sp>
        <p:nvSpPr>
          <p:cNvPr id="86" name="Google Shape;86;p16"/>
          <p:cNvSpPr txBox="1"/>
          <p:nvPr/>
        </p:nvSpPr>
        <p:spPr>
          <a:xfrm>
            <a:off x="311700" y="1152475"/>
            <a:ext cx="4059900" cy="1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Abaixo iremos ver as propriedades de radiciação: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arenR"/>
            </a:pPr>
            <a:r>
              <a:rPr lang="pt-BR" sz="1200">
                <a:solidFill>
                  <a:schemeClr val="dk1"/>
                </a:solidFill>
              </a:rPr>
              <a:t>Raiz de um produto;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arenR"/>
            </a:pPr>
            <a:r>
              <a:rPr lang="pt-BR" sz="1200">
                <a:solidFill>
                  <a:schemeClr val="dk1"/>
                </a:solidFill>
              </a:rPr>
              <a:t>Raiz de um quociente;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arenR"/>
            </a:pPr>
            <a:r>
              <a:rPr lang="pt-BR" sz="1200">
                <a:solidFill>
                  <a:schemeClr val="dk1"/>
                </a:solidFill>
              </a:rPr>
              <a:t>Raiz de uma potência;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arenR"/>
            </a:pPr>
            <a:r>
              <a:rPr lang="pt-BR" sz="1200">
                <a:solidFill>
                  <a:schemeClr val="dk1"/>
                </a:solidFill>
              </a:rPr>
              <a:t>Raiz quadrada de um número quadrado perfeito;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arenR"/>
            </a:pPr>
            <a:r>
              <a:rPr lang="pt-BR" sz="1200"/>
              <a:t>Raiz com índice n e potência p. </a:t>
            </a:r>
            <a:endParaRPr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45025"/>
            <a:ext cx="88323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7"/>
          <p:cNvSpPr txBox="1"/>
          <p:nvPr/>
        </p:nvSpPr>
        <p:spPr>
          <a:xfrm>
            <a:off x="3072000" y="5725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dk1"/>
                </a:solidFill>
              </a:rPr>
              <a:t>Raiz de um produto</a:t>
            </a:r>
            <a:endParaRPr/>
          </a:p>
        </p:txBody>
      </p:sp>
      <p:sp>
        <p:nvSpPr>
          <p:cNvPr id="95" name="Google Shape;95;p17"/>
          <p:cNvSpPr txBox="1"/>
          <p:nvPr/>
        </p:nvSpPr>
        <p:spPr>
          <a:xfrm>
            <a:off x="763400" y="1152475"/>
            <a:ext cx="50196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chemeClr val="dk1"/>
                </a:solidFill>
              </a:rPr>
              <a:t>A raiz de um produto é igual ao produto das raízes dos fatores.</a:t>
            </a:r>
            <a:endParaRPr sz="1100">
              <a:solidFill>
                <a:schemeClr val="dk1"/>
              </a:solidFill>
            </a:endParaRPr>
          </a:p>
        </p:txBody>
      </p:sp>
      <p:pic>
        <p:nvPicPr>
          <p:cNvPr id="96" name="Google Shape;9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86150" y="1787575"/>
            <a:ext cx="2171700" cy="3619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7"/>
          <p:cNvSpPr txBox="1"/>
          <p:nvPr/>
        </p:nvSpPr>
        <p:spPr>
          <a:xfrm>
            <a:off x="369675" y="2591725"/>
            <a:ext cx="67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</a:rPr>
              <a:t>Ex: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45025"/>
            <a:ext cx="88323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8"/>
          <p:cNvSpPr txBox="1"/>
          <p:nvPr/>
        </p:nvSpPr>
        <p:spPr>
          <a:xfrm>
            <a:off x="3235200" y="572425"/>
            <a:ext cx="2985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dk1"/>
                </a:solidFill>
              </a:rPr>
              <a:t>Raiz de um quociente</a:t>
            </a:r>
            <a:endParaRPr/>
          </a:p>
        </p:txBody>
      </p:sp>
      <p:sp>
        <p:nvSpPr>
          <p:cNvPr id="106" name="Google Shape;106;p18"/>
          <p:cNvSpPr txBox="1"/>
          <p:nvPr/>
        </p:nvSpPr>
        <p:spPr>
          <a:xfrm>
            <a:off x="709450" y="1152475"/>
            <a:ext cx="518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 raiz de um quociente é igual ao quociente das raízes.</a:t>
            </a:r>
            <a:endParaRPr/>
          </a:p>
        </p:txBody>
      </p:sp>
      <p:pic>
        <p:nvPicPr>
          <p:cNvPr id="107" name="Google Shape;10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24288" y="1787550"/>
            <a:ext cx="1495425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4" name="Google Shape;11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1700" y="445025"/>
            <a:ext cx="88323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9"/>
          <p:cNvSpPr txBox="1"/>
          <p:nvPr/>
        </p:nvSpPr>
        <p:spPr>
          <a:xfrm>
            <a:off x="3072000" y="6175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dk1"/>
                </a:solidFill>
              </a:rPr>
              <a:t>Raiz de uma potência</a:t>
            </a:r>
            <a:endParaRPr u="sng">
              <a:solidFill>
                <a:schemeClr val="dk1"/>
              </a:solidFill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583550" y="1152475"/>
            <a:ext cx="6422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Quando se tira a raiz de uma potência, o índice da raiz se divide pelo expoente da potência.</a:t>
            </a:r>
            <a:endParaRPr/>
          </a:p>
        </p:txBody>
      </p:sp>
      <p:pic>
        <p:nvPicPr>
          <p:cNvPr id="117" name="Google Shape;11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86200" y="1805550"/>
            <a:ext cx="1371600" cy="428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24" name="Google Shape;12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0"/>
          <p:cNvSpPr txBox="1"/>
          <p:nvPr/>
        </p:nvSpPr>
        <p:spPr>
          <a:xfrm>
            <a:off x="1921950" y="617525"/>
            <a:ext cx="5300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dk1"/>
                </a:solidFill>
              </a:rPr>
              <a:t>Raiz quadrada de um número quadrado perfeito</a:t>
            </a:r>
            <a:endParaRPr/>
          </a:p>
        </p:txBody>
      </p:sp>
      <p:sp>
        <p:nvSpPr>
          <p:cNvPr id="126" name="Google Shape;126;p20"/>
          <p:cNvSpPr txBox="1"/>
          <p:nvPr/>
        </p:nvSpPr>
        <p:spPr>
          <a:xfrm>
            <a:off x="718450" y="1152475"/>
            <a:ext cx="5019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 raiz quadrada de um número quadrado perfeito é um número inteiro.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27" name="Google Shape;12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57638" y="1796575"/>
            <a:ext cx="1228725" cy="47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34" name="Google Shape;13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5025"/>
            <a:ext cx="9144000" cy="469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1"/>
          <p:cNvSpPr txBox="1"/>
          <p:nvPr/>
        </p:nvSpPr>
        <p:spPr>
          <a:xfrm>
            <a:off x="3126650" y="617525"/>
            <a:ext cx="312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dk1"/>
                </a:solidFill>
              </a:rPr>
              <a:t>Raiz com índice n e potência p</a:t>
            </a:r>
            <a:endParaRPr sz="1600" u="sng"/>
          </a:p>
        </p:txBody>
      </p:sp>
      <p:sp>
        <p:nvSpPr>
          <p:cNvPr id="136" name="Google Shape;136;p21"/>
          <p:cNvSpPr txBox="1"/>
          <p:nvPr/>
        </p:nvSpPr>
        <p:spPr>
          <a:xfrm>
            <a:off x="404650" y="1017725"/>
            <a:ext cx="59988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>
                <a:solidFill>
                  <a:schemeClr val="dk1"/>
                </a:solidFill>
              </a:rPr>
              <a:t>A raiz n-ésima de um número é o valor que, elevado a potência </a:t>
            </a:r>
            <a:r>
              <a:rPr b="1" lang="pt-BR" sz="1200">
                <a:solidFill>
                  <a:schemeClr val="dk1"/>
                </a:solidFill>
              </a:rPr>
              <a:t>p</a:t>
            </a:r>
            <a:r>
              <a:rPr lang="pt-BR" sz="1200">
                <a:solidFill>
                  <a:schemeClr val="dk1"/>
                </a:solidFill>
              </a:rPr>
              <a:t> e dá o número original.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37" name="Google Shape;13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46000" y="1556400"/>
            <a:ext cx="2852000" cy="1065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