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54af74cb5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54af74cb5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54af74cb5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54af74cb5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54af74cb55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54af74cb55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54af74cb55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54af74cb55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4af74cb55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g354af74cb55_0_6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662825" y="2953700"/>
            <a:ext cx="42429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700">
                <a:solidFill>
                  <a:srgbClr val="FFFF00"/>
                </a:solidFill>
              </a:rPr>
              <a:t>Retas 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662825" y="3265375"/>
            <a:ext cx="4130400" cy="3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FFFF00"/>
                </a:solidFill>
              </a:rPr>
              <a:t>Matheus Malvino</a:t>
            </a:r>
            <a:r>
              <a:rPr lang="pt-BR" sz="1800">
                <a:solidFill>
                  <a:srgbClr val="FFFF00"/>
                </a:solidFill>
              </a:rPr>
              <a:t> </a:t>
            </a:r>
            <a:endParaRPr sz="18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2546700" y="200925"/>
            <a:ext cx="40506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 u="sng">
                <a:solidFill>
                  <a:schemeClr val="dk1"/>
                </a:solidFill>
              </a:rPr>
              <a:t>REVISÃO DE RETAS</a:t>
            </a:r>
            <a:endParaRPr sz="2000">
              <a:solidFill>
                <a:schemeClr val="dk1"/>
              </a:solidFill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381025" y="693525"/>
            <a:ext cx="3056700" cy="35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0320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pt-BR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pt-BR" sz="1600">
                <a:solidFill>
                  <a:schemeClr val="dk1"/>
                </a:solidFill>
              </a:rPr>
              <a:t>Horizontal;</a:t>
            </a:r>
            <a:endParaRPr sz="1600">
              <a:solidFill>
                <a:schemeClr val="dk1"/>
              </a:solidFill>
            </a:endParaRPr>
          </a:p>
          <a:p>
            <a:pPr indent="-20320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pt-BR" sz="1600">
                <a:solidFill>
                  <a:schemeClr val="dk1"/>
                </a:solidFill>
              </a:rPr>
              <a:t> Vertical;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320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pt-BR" sz="1600">
                <a:solidFill>
                  <a:schemeClr val="dk1"/>
                </a:solidFill>
              </a:rPr>
              <a:t> Paralela;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320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pt-BR" sz="1600">
                <a:solidFill>
                  <a:schemeClr val="dk1"/>
                </a:solidFill>
              </a:rPr>
              <a:t> Oblíqua;</a:t>
            </a:r>
            <a:endParaRPr sz="1600">
              <a:solidFill>
                <a:schemeClr val="dk1"/>
              </a:solidFill>
            </a:endParaRPr>
          </a:p>
          <a:p>
            <a:pPr indent="-20320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pt-BR" sz="1600">
                <a:solidFill>
                  <a:schemeClr val="dk1"/>
                </a:solidFill>
              </a:rPr>
              <a:t> Perpendicular; </a:t>
            </a:r>
            <a:endParaRPr sz="1600">
              <a:solidFill>
                <a:schemeClr val="dk1"/>
              </a:solidFill>
            </a:endParaRPr>
          </a:p>
          <a:p>
            <a:pPr indent="-20320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pt-BR" sz="1600">
                <a:solidFill>
                  <a:schemeClr val="dk1"/>
                </a:solidFill>
              </a:rPr>
              <a:t> Transversal;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320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pt-BR" sz="1600">
                <a:solidFill>
                  <a:schemeClr val="dk1"/>
                </a:solidFill>
              </a:rPr>
              <a:t> Concorrente;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320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pt-BR" sz="1600">
                <a:solidFill>
                  <a:schemeClr val="dk1"/>
                </a:solidFill>
              </a:rPr>
              <a:t> Coincidente;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320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pt-BR" sz="1600">
                <a:solidFill>
                  <a:schemeClr val="dk1"/>
                </a:solidFill>
              </a:rPr>
              <a:t> Secante;</a:t>
            </a:r>
            <a:endParaRPr sz="1600">
              <a:solidFill>
                <a:schemeClr val="dk1"/>
              </a:solidFill>
            </a:endParaRPr>
          </a:p>
          <a:p>
            <a:pPr indent="-20320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</a:pPr>
            <a:r>
              <a:rPr lang="pt-BR" sz="1600">
                <a:solidFill>
                  <a:schemeClr val="dk1"/>
                </a:solidFill>
              </a:rPr>
              <a:t> Tangente.</a:t>
            </a:r>
            <a:endParaRPr sz="1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/>
          <p:nvPr/>
        </p:nvSpPr>
        <p:spPr>
          <a:xfrm>
            <a:off x="0" y="324450"/>
            <a:ext cx="6847500" cy="40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171450" lvl="0" marL="215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pt-BR" sz="1500" u="sng">
                <a:solidFill>
                  <a:schemeClr val="dk1"/>
                </a:solidFill>
              </a:rPr>
              <a:t>Reta horizontal </a:t>
            </a:r>
            <a:r>
              <a:rPr lang="pt-BR" sz="1500">
                <a:solidFill>
                  <a:schemeClr val="dk1"/>
                </a:solidFill>
              </a:rPr>
              <a:t>– Uma reta que é paralela ao plano horizontal. Se observarmos essa reta no plano cartesiano, seria uma reta paralela ao eixo x.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76200" lvl="0" marL="2159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-17145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pt-BR" sz="1500" u="sng">
                <a:solidFill>
                  <a:schemeClr val="dk1"/>
                </a:solidFill>
              </a:rPr>
              <a:t>Reta vertical</a:t>
            </a:r>
            <a:r>
              <a:rPr lang="pt-BR" sz="1500">
                <a:solidFill>
                  <a:schemeClr val="dk1"/>
                </a:solidFill>
              </a:rPr>
              <a:t> - Uma reta que é paralela ao plano vertical. Se observarmos essa reta no plano cartesiano, seria uma reta paralela ao eixo y.</a:t>
            </a:r>
            <a:endParaRPr sz="1500">
              <a:solidFill>
                <a:schemeClr val="dk1"/>
              </a:solidFill>
            </a:endParaRPr>
          </a:p>
          <a:p>
            <a:pPr indent="-76200" lvl="0" marL="2159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-17145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pt-BR" sz="1500" u="sng">
                <a:solidFill>
                  <a:schemeClr val="dk1"/>
                </a:solidFill>
              </a:rPr>
              <a:t>Reta paralela</a:t>
            </a:r>
            <a:r>
              <a:rPr lang="pt-BR" sz="1500">
                <a:solidFill>
                  <a:schemeClr val="dk1"/>
                </a:solidFill>
              </a:rPr>
              <a:t> – Uma reta que não se cruza com nenhuma outra reta em um plano, ou seja, mantém sempre a mesma equidistância e direção entre ela e outra reta. 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1600" lvl="0" marL="2159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-17145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pt-BR" sz="1500" u="sng">
                <a:solidFill>
                  <a:schemeClr val="dk1"/>
                </a:solidFill>
              </a:rPr>
              <a:t>Reta oblíqua</a:t>
            </a:r>
            <a:r>
              <a:rPr lang="pt-BR" sz="1500">
                <a:solidFill>
                  <a:schemeClr val="dk1"/>
                </a:solidFill>
              </a:rPr>
              <a:t> - Uma reta que não é horizontal nem vertical, ou seja, não é paralela a nenhum eixo do plano cartesiano. Sua inclinação é maior que 0 graus e menor que 90 graus.</a:t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6"/>
          <p:cNvSpPr txBox="1"/>
          <p:nvPr/>
        </p:nvSpPr>
        <p:spPr>
          <a:xfrm>
            <a:off x="0" y="412650"/>
            <a:ext cx="7118100" cy="29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171450" lvl="0" marL="215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pt-BR" sz="1500" u="sng">
                <a:solidFill>
                  <a:schemeClr val="dk1"/>
                </a:solidFill>
              </a:rPr>
              <a:t>Reta perpendicular</a:t>
            </a:r>
            <a:r>
              <a:rPr lang="pt-BR" sz="1500">
                <a:solidFill>
                  <a:schemeClr val="dk1"/>
                </a:solidFill>
              </a:rPr>
              <a:t> </a:t>
            </a:r>
            <a:r>
              <a:rPr lang="pt-BR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 </a:t>
            </a:r>
            <a:r>
              <a:rPr lang="pt-BR" sz="1500">
                <a:solidFill>
                  <a:schemeClr val="dk1"/>
                </a:solidFill>
              </a:rPr>
              <a:t>Uma reta que forma um ângulo de 90° com outra reta no mesmo plano. Os eixos das </a:t>
            </a:r>
            <a:r>
              <a:rPr lang="pt-BR" sz="1500">
                <a:solidFill>
                  <a:schemeClr val="dk1"/>
                </a:solidFill>
              </a:rPr>
              <a:t>abscissas</a:t>
            </a:r>
            <a:r>
              <a:rPr lang="pt-BR" sz="1500">
                <a:solidFill>
                  <a:schemeClr val="dk1"/>
                </a:solidFill>
              </a:rPr>
              <a:t> (eixo x) e das ordenadas (eixo y) no plano cartesiano são um exemplo de retas perpendiculares, pois formam entre si um ângulo de 90° quando se intersectam. 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7000" lvl="0" marL="2159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pt-BR" sz="1500" u="sng">
                <a:solidFill>
                  <a:schemeClr val="dk1"/>
                </a:solidFill>
              </a:rPr>
              <a:t>Reta transversal</a:t>
            </a:r>
            <a:r>
              <a:rPr lang="pt-BR" sz="1500">
                <a:solidFill>
                  <a:schemeClr val="dk1"/>
                </a:solidFill>
              </a:rPr>
              <a:t> – Uma reta que corta duas ou mais retas paralelas em diferentes pontos. </a:t>
            </a:r>
            <a:endParaRPr sz="1500">
              <a:solidFill>
                <a:schemeClr val="dk1"/>
              </a:solidFill>
            </a:endParaRPr>
          </a:p>
          <a:p>
            <a:pPr indent="-101600" lvl="0" marL="2159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-17145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pt-BR" sz="1500" u="sng">
                <a:solidFill>
                  <a:schemeClr val="dk1"/>
                </a:solidFill>
              </a:rPr>
              <a:t>Retas concorrentes </a:t>
            </a:r>
            <a:r>
              <a:rPr lang="pt-BR" sz="1500">
                <a:solidFill>
                  <a:schemeClr val="dk1"/>
                </a:solidFill>
              </a:rPr>
              <a:t>- São duas ou mais retas que se intersectam em um único ponto em comum. Suas direções são diferentes, ou seja, não são paralelas. 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7"/>
          <p:cNvSpPr txBox="1"/>
          <p:nvPr/>
        </p:nvSpPr>
        <p:spPr>
          <a:xfrm>
            <a:off x="0" y="540600"/>
            <a:ext cx="7074600" cy="267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171450" lvl="0" marL="215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pt-BR" sz="1500" u="sng">
                <a:solidFill>
                  <a:schemeClr val="dk1"/>
                </a:solidFill>
              </a:rPr>
              <a:t>Retas coincidentes</a:t>
            </a:r>
            <a:r>
              <a:rPr lang="pt-BR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- </a:t>
            </a:r>
            <a:r>
              <a:rPr lang="pt-BR" sz="1500">
                <a:solidFill>
                  <a:schemeClr val="dk1"/>
                </a:solidFill>
              </a:rPr>
              <a:t>São duas ou mais retas que estão no mesmo plano, possuem a mesma direção e todos os pontos em comum entre elas.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1600" lvl="0" marL="2159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-17145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pt-BR" sz="1500" u="sng">
                <a:solidFill>
                  <a:schemeClr val="dk1"/>
                </a:solidFill>
              </a:rPr>
              <a:t>Retas secante</a:t>
            </a:r>
            <a:r>
              <a:rPr lang="pt-BR" sz="1500">
                <a:solidFill>
                  <a:schemeClr val="dk1"/>
                </a:solidFill>
              </a:rPr>
              <a:t> – Uma reta que intersecta uma circunferência em dois pontos distintos. 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1600" lvl="0" marL="2159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  <a:p>
            <a:pPr indent="-171450" lvl="0" marL="215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pt-BR" sz="1500" u="sng">
                <a:solidFill>
                  <a:schemeClr val="dk1"/>
                </a:solidFill>
              </a:rPr>
              <a:t>Reta Tangente</a:t>
            </a:r>
            <a:r>
              <a:rPr lang="pt-BR" sz="1500">
                <a:solidFill>
                  <a:schemeClr val="dk1"/>
                </a:solidFill>
              </a:rPr>
              <a:t> – Uma reta que toca a circunferência em apenas um ponto. Esse ponto de tangência é perpendicular ao raio da circunferência (forma um ângulo de 90°). 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