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8" r:id="rId4"/>
    <p:sldId id="265" r:id="rId5"/>
    <p:sldId id="266" r:id="rId6"/>
    <p:sldId id="267" r:id="rId7"/>
    <p:sldId id="261" r:id="rId8"/>
    <p:sldId id="260" r:id="rId9"/>
    <p:sldId id="257" r:id="rId10"/>
    <p:sldId id="262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33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222A-9C10-4944-A463-87CEC9ED1A27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48C5-13F9-3047-BC34-CC32575046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8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189e3a0a0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4189e3a0a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189e3a0a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4189e3a0a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189e3a0a0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4189e3a0a0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, Gráfico de pizza&#10;&#10;Descrição gerada automaticamente">
            <a:extLst>
              <a:ext uri="{FF2B5EF4-FFF2-40B4-BE49-F238E27FC236}">
                <a16:creationId xmlns:a16="http://schemas.microsoft.com/office/drawing/2014/main" id="{B6A874E2-03FA-421B-7E99-E6F6BC87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7779352A-5554-E7CB-7EA5-DACAE515C34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" y="220924"/>
            <a:ext cx="3101043" cy="1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CB74-86F1-9765-93F1-36CB7F2A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C6A6F3-CD9B-2B31-E9DA-3F2AF1F5B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2AD61-82BB-84BF-4A61-9BE8CAF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0C73C-242A-F2ED-BFAC-E8C3F64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C9125-85AA-DC23-5AD9-F7E8D033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2A1B8-F377-7ECE-55EC-E3167FB2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3E1597-3454-F147-2576-4ADF5781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FFBE76-51E7-F6DC-CF52-EF192D38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58D44-DCA6-737A-D0AC-73481FDB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C87E4-8C02-99EA-8FA1-BD8D551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0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1_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16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pizza&#10;&#10;Descrição gerada automaticamente">
            <a:extLst>
              <a:ext uri="{FF2B5EF4-FFF2-40B4-BE49-F238E27FC236}">
                <a16:creationId xmlns:a16="http://schemas.microsoft.com/office/drawing/2014/main" id="{88B15F7D-058A-6D96-BC2E-6B8A0CE42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7" b="27292"/>
          <a:stretch/>
        </p:blipFill>
        <p:spPr>
          <a:xfrm>
            <a:off x="0" y="0"/>
            <a:ext cx="12192000" cy="90805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067B529-1B72-492E-4CB9-6DDD79D5CAB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0" y="112037"/>
            <a:ext cx="1801950" cy="64198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2F282BBE-4A51-13B6-AED3-FD3484EB524F}"/>
              </a:ext>
            </a:extLst>
          </p:cNvPr>
          <p:cNvSpPr txBox="1"/>
          <p:nvPr userDrawn="1"/>
        </p:nvSpPr>
        <p:spPr>
          <a:xfrm>
            <a:off x="9184229" y="248168"/>
            <a:ext cx="2197787" cy="4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bg1"/>
                </a:solidFill>
                <a:latin typeface="Museo Slab 300" panose="02000000000000000000" pitchFamily="50" charset="0"/>
              </a:rPr>
              <a:t>REDAÇÃO</a:t>
            </a:r>
          </a:p>
        </p:txBody>
      </p:sp>
    </p:spTree>
    <p:extLst>
      <p:ext uri="{BB962C8B-B14F-4D97-AF65-F5344CB8AC3E}">
        <p14:creationId xmlns:p14="http://schemas.microsoft.com/office/powerpoint/2010/main" val="348221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B460-266C-7167-8E48-A38CB7BB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80E347-189F-A876-17E9-DC1505FD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1DF95-BB7A-0BB1-1A0D-6E0E888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896A9-2E4C-D133-FAAB-B6D07811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A6A2-9ED1-00EF-A2A1-B3422924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83D10-1770-007A-00FF-0305971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1CCA5-29B6-03B8-92DA-C767C0DD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2F102E-0A6A-BA41-B7EA-9268A5C6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3EBB2D-4781-3192-97B1-DFD118A2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2A49AA-E6D4-4C9B-423E-2E0E59C8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07FDC9-0418-6E90-5FDE-27F0AB77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EB283-F3B1-31F8-28AC-80B62B09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C26C3C-9977-E5FD-48D5-DCBA5BD7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F35D8-12A8-2C61-7415-C8987195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A02866-F278-A65B-F599-0DF7B819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971E21-8781-713E-3FFE-2A8D7288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D35FBC-63DE-7C2C-40DF-9F7F5FE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5E5A9-32C1-F3D5-79D5-AF11013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1953B8-72A6-F3E1-D1DF-FE5AF06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0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19963-25E2-C25E-F1D9-E5BB150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BFA7F0-1531-B48D-9F2A-3AE1212F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954F78-C1BF-0641-9D17-96C1022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1A4B0E-A1F6-63FC-11C4-05D36B33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D49CB9-85DD-BBAC-37AD-4251D5D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1305F4-47A1-C85D-D017-F9FDCDDB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21295-5BC5-2EA9-06A6-F5D1BEB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C2F1-9D35-C849-ABD1-79460823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0A88C-5DFB-0B58-E48C-9C4064F4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6AD99-A004-6F08-D00C-AAE83375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2A012-DAEB-890D-17C4-981A9F36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A1764-AE68-A3E1-3A4A-84D1D5C4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BE7D38-6B6D-1DDB-FDE0-7E78D5A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C65D-CBE4-BE1A-F2FC-E5ED911C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83AC3D-110F-296A-93AC-4FDA038E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EF93DD-131C-26BF-4C51-414FF3C2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13B1C-A347-4757-30C5-6880D723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62321-859C-5E68-A4A7-524A0BEC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A1EFB5-0182-AAFF-D62F-41665C0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1E1732-E980-70C9-DE59-FA5FFF0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D4B9A7-C483-03FF-4DF7-83666A3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4D0100-94DB-4558-8C62-C99933F9B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03B5-4E6A-4952-940A-4D32B86DC83C}" type="datetimeFigureOut">
              <a:rPr lang="pt-BR" smtClean="0"/>
              <a:t>17/03/2026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2FB1A-CDE7-137C-DB50-0357EAD82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AD7C51-8545-7B6C-CFC3-4A69CF06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7F9CC59-552F-A646-57D6-6C031FCD28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177" y="5981446"/>
            <a:ext cx="2747575" cy="436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chemeClr val="bg1"/>
                </a:solidFill>
                <a:latin typeface="Museo Slab 300" panose="02000000000000000000" pitchFamily="50" charset="0"/>
              </a:rPr>
              <a:t>2026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05DCC52-5E73-7ADC-C76F-A6EB31E5B864}"/>
              </a:ext>
            </a:extLst>
          </p:cNvPr>
          <p:cNvSpPr txBox="1">
            <a:spLocks/>
          </p:cNvSpPr>
          <p:nvPr/>
        </p:nvSpPr>
        <p:spPr>
          <a:xfrm>
            <a:off x="3428632" y="2989078"/>
            <a:ext cx="8083637" cy="911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" dirty="0">
                <a:solidFill>
                  <a:schemeClr val="bg1"/>
                </a:solidFill>
                <a:latin typeface="Museo Slab 300" panose="02000000000000000000" pitchFamily="50" charset="0"/>
              </a:rPr>
              <a:t>REDAÇÃO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0ECF941-2A14-7376-E822-5B58DCC9C498}"/>
              </a:ext>
            </a:extLst>
          </p:cNvPr>
          <p:cNvSpPr txBox="1">
            <a:spLocks/>
          </p:cNvSpPr>
          <p:nvPr/>
        </p:nvSpPr>
        <p:spPr>
          <a:xfrm>
            <a:off x="3485510" y="3868922"/>
            <a:ext cx="8083638" cy="58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latin typeface="Museo Slab 300" panose="02000000000000000000" pitchFamily="50" charset="0"/>
              </a:rPr>
              <a:t>Professores: José e Julia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16D30-469C-9AC8-0992-9BDB378CA84A}"/>
              </a:ext>
            </a:extLst>
          </p:cNvPr>
          <p:cNvSpPr txBox="1">
            <a:spLocks/>
          </p:cNvSpPr>
          <p:nvPr/>
        </p:nvSpPr>
        <p:spPr>
          <a:xfrm>
            <a:off x="3485510" y="4851591"/>
            <a:ext cx="8083638" cy="58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  <a:latin typeface="Museo Slab 300" panose="02000000000000000000" pitchFamily="50" charset="0"/>
              </a:rPr>
              <a:t>Aula 3: </a:t>
            </a:r>
            <a:r>
              <a:rPr lang="pt-BR" b="1" dirty="0">
                <a:solidFill>
                  <a:schemeClr val="bg1"/>
                </a:solidFill>
                <a:latin typeface="Museo Slab 300" panose="02000000000000000000" pitchFamily="50" charset="0"/>
              </a:rPr>
              <a:t>Qual é o problema?</a:t>
            </a:r>
          </a:p>
        </p:txBody>
      </p:sp>
    </p:spTree>
    <p:extLst>
      <p:ext uri="{BB962C8B-B14F-4D97-AF65-F5344CB8AC3E}">
        <p14:creationId xmlns:p14="http://schemas.microsoft.com/office/powerpoint/2010/main" val="8149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A0707996-3067-A91B-14FF-D71C171ADE65}"/>
              </a:ext>
            </a:extLst>
          </p:cNvPr>
          <p:cNvSpPr txBox="1"/>
          <p:nvPr/>
        </p:nvSpPr>
        <p:spPr>
          <a:xfrm>
            <a:off x="2493056" y="996987"/>
            <a:ext cx="7205888" cy="574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5 PERGUNTAS IMPORTANTES:</a:t>
            </a:r>
            <a:endParaRPr sz="27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Qual é o problema?</a:t>
            </a: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 que isso é um problema?</a:t>
            </a: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Por que esse problema existe?</a:t>
            </a: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O que apoia meu ponto de vista sobre o problema?</a:t>
            </a: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Como se resolve o problema?</a:t>
            </a:r>
            <a:endParaRPr sz="26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68992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CF391066-8384-D193-870D-5DA8039B867C}"/>
              </a:ext>
            </a:extLst>
          </p:cNvPr>
          <p:cNvSpPr txBox="1"/>
          <p:nvPr/>
        </p:nvSpPr>
        <p:spPr>
          <a:xfrm>
            <a:off x="1454831" y="2828925"/>
            <a:ext cx="9282337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PUBLICIDADE INFANTIL EM QUESTÃO NO BRASIL</a:t>
            </a:r>
            <a:endParaRPr sz="54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763582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B68FE-0DB5-E2AA-69E3-469818317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B4FDA066-0C0E-1EC9-1513-0CDDC14F5BEA}"/>
              </a:ext>
            </a:extLst>
          </p:cNvPr>
          <p:cNvSpPr txBox="1"/>
          <p:nvPr/>
        </p:nvSpPr>
        <p:spPr>
          <a:xfrm>
            <a:off x="156850" y="2371725"/>
            <a:ext cx="11878299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MANIPULAÇÃO DO COMPORTAMENTO DO USUÁRIO PELO CONTROLE DE DADOS NA INTERNET</a:t>
            </a:r>
            <a:endParaRPr sz="4800" dirty="0">
              <a:solidFill>
                <a:schemeClr val="dk1"/>
              </a:solidFill>
              <a:latin typeface="Georgia" panose="02040502050405020303" pitchFamily="18" charset="0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65253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9;g340950d7e81_1_25">
            <a:extLst>
              <a:ext uri="{FF2B5EF4-FFF2-40B4-BE49-F238E27FC236}">
                <a16:creationId xmlns:a16="http://schemas.microsoft.com/office/drawing/2014/main" id="{28EB123A-BF7E-88DC-11F0-30DCEA9738D0}"/>
              </a:ext>
            </a:extLst>
          </p:cNvPr>
          <p:cNvSpPr txBox="1"/>
          <p:nvPr/>
        </p:nvSpPr>
        <p:spPr>
          <a:xfrm>
            <a:off x="478325" y="2442450"/>
            <a:ext cx="11235350" cy="2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ARGUMENTO 1: As </a:t>
            </a:r>
            <a:r>
              <a:rPr lang="pt-BR" sz="2700" i="1" dirty="0">
                <a:latin typeface="Georgia" panose="02040502050405020303" pitchFamily="18" charset="0"/>
              </a:rPr>
              <a:t>fake </a:t>
            </a:r>
            <a:r>
              <a:rPr lang="pt-BR" sz="2700" i="1" dirty="0" err="1">
                <a:latin typeface="Georgia" panose="02040502050405020303" pitchFamily="18" charset="0"/>
              </a:rPr>
              <a:t>news</a:t>
            </a:r>
            <a:r>
              <a:rPr lang="pt-BR" sz="2700" i="1" dirty="0">
                <a:latin typeface="Georgia" panose="02040502050405020303" pitchFamily="18" charset="0"/>
              </a:rPr>
              <a:t> </a:t>
            </a:r>
            <a:r>
              <a:rPr lang="pt-BR" sz="2700" dirty="0">
                <a:latin typeface="Georgia" panose="02040502050405020303" pitchFamily="18" charset="0"/>
              </a:rPr>
              <a:t>vêm se espalhando em redes sociais, influenciando o resultado de eleições com suas mentiras políticas.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ARGUMENTO 2: A personalização dos serviços de </a:t>
            </a:r>
            <a:r>
              <a:rPr lang="pt-BR" sz="2700" i="1" dirty="0">
                <a:latin typeface="Georgia" panose="02040502050405020303" pitchFamily="18" charset="0"/>
              </a:rPr>
              <a:t>streaming</a:t>
            </a:r>
            <a:r>
              <a:rPr lang="pt-BR" sz="2700" dirty="0">
                <a:latin typeface="Georgia" panose="02040502050405020303" pitchFamily="18" charset="0"/>
              </a:rPr>
              <a:t> pode levar à estagnação cultural, pois o usuário passa a consumir apenas o que já conhece.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1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5;g340950d7e81_1_50">
            <a:extLst>
              <a:ext uri="{FF2B5EF4-FFF2-40B4-BE49-F238E27FC236}">
                <a16:creationId xmlns:a16="http://schemas.microsoft.com/office/drawing/2014/main" id="{9F2A968E-5207-C97A-10F2-16EEEC8D952D}"/>
              </a:ext>
            </a:extLst>
          </p:cNvPr>
          <p:cNvSpPr txBox="1"/>
          <p:nvPr/>
        </p:nvSpPr>
        <p:spPr>
          <a:xfrm>
            <a:off x="339900" y="1920500"/>
            <a:ext cx="115122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TEMA 1: Desafios para a formação educacional de surdos no Brasil.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a) ARGUMENTO 1: Pessoas com deficiência sofrem discriminação nas escolas, já que as famílias dos estudantes não os preparam para aceitar quem é diferente.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 err="1">
                <a:latin typeface="Georgia" panose="02040502050405020303" pitchFamily="18" charset="0"/>
              </a:rPr>
              <a:t>b</a:t>
            </a:r>
            <a:r>
              <a:rPr lang="pt-BR" sz="2700" dirty="0">
                <a:latin typeface="Georgia" panose="02040502050405020303" pitchFamily="18" charset="0"/>
              </a:rPr>
              <a:t>) ARGUMENTO 2: Apesar da oferta do ensino em Libras ser lei no Brasil, poucas escolas oferecem esta e outras formas de apoio ao aluno surdo, efetivamente o excluindo da educação.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6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g340950d7e81_1_60">
            <a:extLst>
              <a:ext uri="{FF2B5EF4-FFF2-40B4-BE49-F238E27FC236}">
                <a16:creationId xmlns:a16="http://schemas.microsoft.com/office/drawing/2014/main" id="{6187F6E5-EDAC-6F53-4AD8-2C12E72F946B}"/>
              </a:ext>
            </a:extLst>
          </p:cNvPr>
          <p:cNvSpPr txBox="1"/>
          <p:nvPr/>
        </p:nvSpPr>
        <p:spPr>
          <a:xfrm>
            <a:off x="339900" y="1464637"/>
            <a:ext cx="11512200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TEMA 2: Caminhos para combater a intolerância religiosa no Brasil.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a) ARGUMENTO 1: A intolerância religiosa é epidêmica. Por todo o mundo, grupos fundamentalistas, como o Estado Islâmico, buscam impor sua religião por meio da força. Este problema exige uma reflexão global a respeito da liberdade religiosa.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 err="1">
                <a:latin typeface="Georgia" panose="02040502050405020303" pitchFamily="18" charset="0"/>
              </a:rPr>
              <a:t>b</a:t>
            </a:r>
            <a:r>
              <a:rPr lang="pt-BR" sz="2700" dirty="0">
                <a:latin typeface="Georgia" panose="02040502050405020303" pitchFamily="18" charset="0"/>
              </a:rPr>
              <a:t>) ARGUMENTO 2: No Brasil, a umbanda e outras religiões afro-brasileiras vêm sendo discriminadas desde a escravização do povo africano, um fenômeno cujas repercussões também devem ser abordadas para que possamos combater a intolerância religiosa.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3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;g340950d7e81_1_55">
            <a:extLst>
              <a:ext uri="{FF2B5EF4-FFF2-40B4-BE49-F238E27FC236}">
                <a16:creationId xmlns:a16="http://schemas.microsoft.com/office/drawing/2014/main" id="{6CFC1C7F-2392-AB19-3EB9-23A51768C445}"/>
              </a:ext>
            </a:extLst>
          </p:cNvPr>
          <p:cNvSpPr txBox="1"/>
          <p:nvPr/>
        </p:nvSpPr>
        <p:spPr>
          <a:xfrm>
            <a:off x="339900" y="1619025"/>
            <a:ext cx="11512200" cy="504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TEMA 3: A persistência da violência contra a mulher na sociedade brasileira.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a) ARGUMENTO 1: Os muitos feminicídios que ocorrem no Brasil, mesmo com o advento de leis como a Maria da Penha, nos diz que este problema está enraizado no machismo da cultura brasileira.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 err="1">
                <a:latin typeface="Georgia" panose="02040502050405020303" pitchFamily="18" charset="0"/>
              </a:rPr>
              <a:t>b</a:t>
            </a:r>
            <a:r>
              <a:rPr lang="pt-BR" sz="2700" dirty="0">
                <a:latin typeface="Georgia" panose="02040502050405020303" pitchFamily="18" charset="0"/>
              </a:rPr>
              <a:t>) ARGUMENTO 2: A violência doméstica é um fenômeno que atinge casais de todas as idades, sendo consequência de relacionamentos abusivos, cuja dinâmica envolve agressão física e psicológica.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;g3cdecfbe307_0_9">
            <a:extLst>
              <a:ext uri="{FF2B5EF4-FFF2-40B4-BE49-F238E27FC236}">
                <a16:creationId xmlns:a16="http://schemas.microsoft.com/office/drawing/2014/main" id="{FB58FCA3-F156-7D76-0043-F5586FA3AD8F}"/>
              </a:ext>
            </a:extLst>
          </p:cNvPr>
          <p:cNvSpPr txBox="1"/>
          <p:nvPr/>
        </p:nvSpPr>
        <p:spPr>
          <a:xfrm>
            <a:off x="339900" y="2256863"/>
            <a:ext cx="115122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dirty="0">
                <a:solidFill>
                  <a:srgbClr val="FF0000"/>
                </a:solidFill>
                <a:latin typeface="Georgia" panose="02040502050405020303" pitchFamily="18" charset="0"/>
              </a:rPr>
              <a:t>RODADA DE FOGO:</a:t>
            </a:r>
            <a:endParaRPr sz="41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1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dirty="0">
                <a:latin typeface="Georgia" panose="02040502050405020303" pitchFamily="18" charset="0"/>
              </a:rPr>
              <a:t>Invisibilidade e registro civil: garantia de acesso à cidadania no Brasil</a:t>
            </a:r>
            <a:endParaRPr sz="41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2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;g3cdecfbe307_0_3">
            <a:extLst>
              <a:ext uri="{FF2B5EF4-FFF2-40B4-BE49-F238E27FC236}">
                <a16:creationId xmlns:a16="http://schemas.microsoft.com/office/drawing/2014/main" id="{10E65674-5EE5-2ACD-BEFD-EE3379E6D06C}"/>
              </a:ext>
            </a:extLst>
          </p:cNvPr>
          <p:cNvSpPr txBox="1"/>
          <p:nvPr/>
        </p:nvSpPr>
        <p:spPr>
          <a:xfrm>
            <a:off x="339900" y="1404712"/>
            <a:ext cx="11512200" cy="504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FF0000"/>
                </a:solidFill>
                <a:latin typeface="Georgia" panose="02040502050405020303" pitchFamily="18" charset="0"/>
              </a:rPr>
              <a:t>RODADA DE FOGO:</a:t>
            </a:r>
            <a:r>
              <a:rPr lang="pt-BR" sz="2700" dirty="0">
                <a:latin typeface="Georgia" panose="02040502050405020303" pitchFamily="18" charset="0"/>
              </a:rPr>
              <a:t> Invisibilidade e registro civil: garantia de acesso à cidadania no Brasil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Georgia" panose="02040502050405020303" pitchFamily="18" charset="0"/>
              </a:rPr>
              <a:t>a) ARGUMENTO 1: A falta de registro de nascimentos no Brasil provoca sérios problemas sociais, pois dificulta o planejamento de políticas públicas efetivas.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 err="1">
                <a:latin typeface="Georgia" panose="02040502050405020303" pitchFamily="18" charset="0"/>
              </a:rPr>
              <a:t>b</a:t>
            </a:r>
            <a:r>
              <a:rPr lang="pt-BR" sz="2700" dirty="0">
                <a:latin typeface="Georgia" panose="02040502050405020303" pitchFamily="18" charset="0"/>
              </a:rPr>
              <a:t>) ARGUMENTO 2: A invisibilidade social tem sua origem no passado escravocrata do país, tendo em vista que grande parte da população brasileira era tratada como uma mercadoria, sem direitos ou garantias legais.</a:t>
            </a:r>
            <a:endParaRPr sz="270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g34189e3a0a0_1_57">
            <a:extLst>
              <a:ext uri="{FF2B5EF4-FFF2-40B4-BE49-F238E27FC236}">
                <a16:creationId xmlns:a16="http://schemas.microsoft.com/office/drawing/2014/main" id="{71172C1B-1B77-C26D-49B5-19F3A5C433C7}"/>
              </a:ext>
            </a:extLst>
          </p:cNvPr>
          <p:cNvSpPr txBox="1"/>
          <p:nvPr/>
        </p:nvSpPr>
        <p:spPr>
          <a:xfrm>
            <a:off x="156850" y="2157412"/>
            <a:ext cx="11878299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latin typeface="Georgia" panose="02040502050405020303" pitchFamily="18" charset="0"/>
                <a:ea typeface="Economica"/>
                <a:cs typeface="Economica"/>
                <a:sym typeface="Economica"/>
              </a:rPr>
              <a:t>DESAFIOS PARA O ENFRENTAMENTO DA INVISIBILIDADE DO TRABALHO DE CUIDADO REALIZADO PELA MULHER NO BRASIL</a:t>
            </a:r>
          </a:p>
        </p:txBody>
      </p:sp>
    </p:spTree>
    <p:extLst>
      <p:ext uri="{BB962C8B-B14F-4D97-AF65-F5344CB8AC3E}">
        <p14:creationId xmlns:p14="http://schemas.microsoft.com/office/powerpoint/2010/main" val="232515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9CCE0C-7D65-9216-146F-EC57D2C7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07" y="1524000"/>
            <a:ext cx="8363385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B6A8A7-B5A7-0CC5-E948-CF142DD7D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2" y="942139"/>
            <a:ext cx="5133975" cy="58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7012BC-A882-CC58-0729-8DC82B487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52575"/>
            <a:ext cx="6629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FE110E-7BCE-08EE-BB45-C7230BE08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041525"/>
            <a:ext cx="63246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B68E48-49F2-8573-F1C3-82ADD94FC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99" y="1005136"/>
            <a:ext cx="4137201" cy="58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6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7;g34189e3a0a0_1_32">
            <a:extLst>
              <a:ext uri="{FF2B5EF4-FFF2-40B4-BE49-F238E27FC236}">
                <a16:creationId xmlns:a16="http://schemas.microsoft.com/office/drawing/2014/main" id="{230C1C2E-D164-FF9F-6059-7D63C26E0B0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9562" y="1253399"/>
            <a:ext cx="6972875" cy="523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4189e3a0a0_1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4189e3a0a0_1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49000" y="-1495375"/>
            <a:ext cx="13290000" cy="99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4189e3a0a0_1_19"/>
          <p:cNvSpPr/>
          <p:nvPr/>
        </p:nvSpPr>
        <p:spPr>
          <a:xfrm>
            <a:off x="1794225" y="1628163"/>
            <a:ext cx="9111100" cy="3601675"/>
          </a:xfrm>
          <a:prstGeom prst="flowChartPunchedTape">
            <a:avLst/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80975" dir="9360000" algn="bl" rotWithShape="0">
              <a:srgbClr val="000000">
                <a:alpha val="20000"/>
              </a:srgbClr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b="1" dirty="0"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PROJETO DE TEXTO</a:t>
            </a:r>
            <a:endParaRPr sz="7000" b="1" dirty="0"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4189e3a0a0_1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4189e3a0a0_1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49000" y="-1495375"/>
            <a:ext cx="13290000" cy="99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4189e3a0a0_1_45"/>
          <p:cNvSpPr/>
          <p:nvPr/>
        </p:nvSpPr>
        <p:spPr>
          <a:xfrm>
            <a:off x="1794225" y="1628163"/>
            <a:ext cx="9111100" cy="3601675"/>
          </a:xfrm>
          <a:prstGeom prst="flowChartPunchedTape">
            <a:avLst/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80975" dir="9360000" algn="bl" rotWithShape="0">
              <a:srgbClr val="000000">
                <a:alpha val="20000"/>
              </a:srgbClr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PROJETO DE TEXTO ≠ RASCUNHO</a:t>
            </a:r>
            <a:endParaRPr sz="3700" b="1" dirty="0"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4189e3a0a0_1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4189e3a0a0_1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49000" y="-1495375"/>
            <a:ext cx="13290000" cy="99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4189e3a0a0_1_38"/>
          <p:cNvSpPr/>
          <p:nvPr/>
        </p:nvSpPr>
        <p:spPr>
          <a:xfrm>
            <a:off x="1794225" y="1628163"/>
            <a:ext cx="9111100" cy="3601675"/>
          </a:xfrm>
          <a:prstGeom prst="flowChartPunchedTape">
            <a:avLst/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80975" dir="9360000" algn="bl" rotWithShape="0">
              <a:srgbClr val="000000">
                <a:alpha val="20000"/>
              </a:srgbClr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o processo de estruturar as ideias e estabelecer uma sequência lógica de informações para garantir a clareza e a coerência na comunicação escrita</a:t>
            </a:r>
            <a:endParaRPr sz="2800" b="1" dirty="0">
              <a:latin typeface="Georgia" panose="020405020504050203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1A6B56-50AF-8E8A-B781-4448C2012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9" y="2575194"/>
            <a:ext cx="11130761" cy="25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4;g33adaebe098_0_18">
            <a:extLst>
              <a:ext uri="{FF2B5EF4-FFF2-40B4-BE49-F238E27FC236}">
                <a16:creationId xmlns:a16="http://schemas.microsoft.com/office/drawing/2014/main" id="{D6CA9462-7388-26C8-A82F-18E8B58F33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966" t="9469" r="5805" b="3702"/>
          <a:stretch>
            <a:fillRect/>
          </a:stretch>
        </p:blipFill>
        <p:spPr>
          <a:xfrm>
            <a:off x="0" y="1056309"/>
            <a:ext cx="5357814" cy="470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5;g33adaebe098_0_18">
            <a:extLst>
              <a:ext uri="{FF2B5EF4-FFF2-40B4-BE49-F238E27FC236}">
                <a16:creationId xmlns:a16="http://schemas.microsoft.com/office/drawing/2014/main" id="{6A10F8FB-B26C-6948-048C-4981097970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513" y="3629024"/>
            <a:ext cx="7904025" cy="322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30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g33adaebe098_0_14">
            <a:extLst>
              <a:ext uri="{FF2B5EF4-FFF2-40B4-BE49-F238E27FC236}">
                <a16:creationId xmlns:a16="http://schemas.microsoft.com/office/drawing/2014/main" id="{4D074CAB-B5E0-0C37-4D75-66EEECC4856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8125" y="2647812"/>
            <a:ext cx="11595750" cy="156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720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523</Words>
  <Application>Microsoft Macintosh PowerPoint</Application>
  <PresentationFormat>Widescreen</PresentationFormat>
  <Paragraphs>47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Georgia</vt:lpstr>
      <vt:lpstr>Museo Slab 300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</dc:title>
  <dc:creator>Rayana Martins</dc:creator>
  <cp:lastModifiedBy>Julia Klien</cp:lastModifiedBy>
  <cp:revision>7</cp:revision>
  <dcterms:created xsi:type="dcterms:W3CDTF">2023-12-15T15:07:34Z</dcterms:created>
  <dcterms:modified xsi:type="dcterms:W3CDTF">2026-03-17T21:28:20Z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