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77" r:id="rId4"/>
    <p:sldId id="294" r:id="rId5"/>
    <p:sldId id="267" r:id="rId6"/>
    <p:sldId id="268" r:id="rId7"/>
    <p:sldId id="269" r:id="rId8"/>
    <p:sldId id="283" r:id="rId9"/>
    <p:sldId id="284" r:id="rId10"/>
    <p:sldId id="285" r:id="rId11"/>
    <p:sldId id="286" r:id="rId12"/>
    <p:sldId id="287" r:id="rId13"/>
    <p:sldId id="295" r:id="rId14"/>
    <p:sldId id="296" r:id="rId15"/>
    <p:sldId id="297" r:id="rId16"/>
    <p:sldId id="293" r:id="rId17"/>
    <p:sldId id="278" r:id="rId18"/>
    <p:sldId id="280" r:id="rId19"/>
    <p:sldId id="281" r:id="rId20"/>
    <p:sldId id="282" r:id="rId21"/>
    <p:sldId id="279" r:id="rId22"/>
    <p:sldId id="298" r:id="rId23"/>
    <p:sldId id="29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6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222A-9C10-4944-A463-87CEC9ED1A27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48C5-13F9-3047-BC34-CC3257504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82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4c4df163d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304c4df163d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483d4c48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34483d4c48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483d4c48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34483d4c4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pizza&#10;&#10;Descrição gerada automaticamente">
            <a:extLst>
              <a:ext uri="{FF2B5EF4-FFF2-40B4-BE49-F238E27FC236}">
                <a16:creationId xmlns:a16="http://schemas.microsoft.com/office/drawing/2014/main" id="{B6A874E2-03FA-421B-7E99-E6F6BC87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7779352A-5554-E7CB-7EA5-DACAE515C34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32" y="220924"/>
            <a:ext cx="3101043" cy="1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3CB74-86F1-9765-93F1-36CB7F2A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C6A6F3-CD9B-2B31-E9DA-3F2AF1F5B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12AD61-82BB-84BF-4A61-9BE8CAF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30C73C-242A-F2ED-BFAC-E8C3F644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CC9125-85AA-DC23-5AD9-F7E8D033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2A1B8-F377-7ECE-55EC-E3167FB21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3E1597-3454-F147-2576-4ADF5781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FFBE76-51E7-F6DC-CF52-EF192D38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58D44-DCA6-737A-D0AC-73481FDB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C87E4-8C02-99EA-8FA1-BD8D551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90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37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pizza&#10;&#10;Descrição gerada automaticamente">
            <a:extLst>
              <a:ext uri="{FF2B5EF4-FFF2-40B4-BE49-F238E27FC236}">
                <a16:creationId xmlns:a16="http://schemas.microsoft.com/office/drawing/2014/main" id="{88B15F7D-058A-6D96-BC2E-6B8A0CE42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7" b="27292"/>
          <a:stretch/>
        </p:blipFill>
        <p:spPr>
          <a:xfrm>
            <a:off x="0" y="0"/>
            <a:ext cx="12192000" cy="908050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F067B529-1B72-492E-4CB9-6DDD79D5CAB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0" y="112037"/>
            <a:ext cx="1801950" cy="64198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2F282BBE-4A51-13B6-AED3-FD3484EB524F}"/>
              </a:ext>
            </a:extLst>
          </p:cNvPr>
          <p:cNvSpPr txBox="1"/>
          <p:nvPr userDrawn="1"/>
        </p:nvSpPr>
        <p:spPr>
          <a:xfrm>
            <a:off x="9184229" y="248168"/>
            <a:ext cx="2197787" cy="4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chemeClr val="bg1"/>
                </a:solidFill>
                <a:latin typeface="Museo Slab 300" panose="02000000000000000000" pitchFamily="50" charset="0"/>
              </a:rPr>
              <a:t>REDAÇÃO</a:t>
            </a:r>
          </a:p>
        </p:txBody>
      </p:sp>
    </p:spTree>
    <p:extLst>
      <p:ext uri="{BB962C8B-B14F-4D97-AF65-F5344CB8AC3E}">
        <p14:creationId xmlns:p14="http://schemas.microsoft.com/office/powerpoint/2010/main" val="348221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B460-266C-7167-8E48-A38CB7BB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80E347-189F-A876-17E9-DC1505FDE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61DF95-BB7A-0BB1-1A0D-6E0E888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6896A9-2E4C-D133-FAAB-B6D07811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F0A6A2-9ED1-00EF-A2A1-B3422924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86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83D10-1770-007A-00FF-03059719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1CCA5-29B6-03B8-92DA-C767C0DD6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2F102E-0A6A-BA41-B7EA-9268A5C66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3EBB2D-4781-3192-97B1-DFD118A2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2A49AA-E6D4-4C9B-423E-2E0E59C8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07FDC9-0418-6E90-5FDE-27F0AB77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EB283-F3B1-31F8-28AC-80B62B09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C26C3C-9977-E5FD-48D5-DCBA5BD7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CF35D8-12A8-2C61-7415-C8987195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A02866-F278-A65B-F599-0DF7B8197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971E21-8781-713E-3FFE-2A8D72886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D35FBC-63DE-7C2C-40DF-9F7F5FED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65E5A9-32C1-F3D5-79D5-AF110132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1953B8-72A6-F3E1-D1DF-FE5AF06B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0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19963-25E2-C25E-F1D9-E5BB150A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BFA7F0-1531-B48D-9F2A-3AE1212F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954F78-C1BF-0641-9D17-96C1022E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1A4B0E-A1F6-63FC-11C4-05D36B33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D49CB9-85DD-BBAC-37AD-4251D5DC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1305F4-47A1-C85D-D017-F9FDCDDB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121295-5BC5-2EA9-06A6-F5D1BEB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9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5C2F1-9D35-C849-ABD1-79460823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0A88C-5DFB-0B58-E48C-9C4064F4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06AD99-A004-6F08-D00C-AAE83375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D2A012-DAEB-890D-17C4-981A9F36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AA1764-AE68-A3E1-3A4A-84D1D5C4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BE7D38-6B6D-1DDB-FDE0-7E78D5AC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1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C65D-CBE4-BE1A-F2FC-E5ED911C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83AC3D-110F-296A-93AC-4FDA038EB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EF93DD-131C-26BF-4C51-414FF3C2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13B1C-A347-4757-30C5-6880D723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D62321-859C-5E68-A4A7-524A0BEC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A1EFB5-0182-AAFF-D62F-41665C0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1E1732-E980-70C9-DE59-FA5FFF0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D4B9A7-C483-03FF-4DF7-83666A3C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4D0100-94DB-4558-8C62-C99933F9B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03B5-4E6A-4952-940A-4D32B86DC83C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2FB1A-CDE7-137C-DB50-0357EAD82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AD7C51-8545-7B6C-CFC3-4A69CF06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2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C7F9CC59-552F-A646-57D6-6C031FCD28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62177" y="5981446"/>
            <a:ext cx="2747575" cy="4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2026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05DCC52-5E73-7ADC-C76F-A6EB31E5B864}"/>
              </a:ext>
            </a:extLst>
          </p:cNvPr>
          <p:cNvSpPr txBox="1">
            <a:spLocks/>
          </p:cNvSpPr>
          <p:nvPr/>
        </p:nvSpPr>
        <p:spPr>
          <a:xfrm>
            <a:off x="3462177" y="2914964"/>
            <a:ext cx="8083637" cy="911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" dirty="0">
                <a:solidFill>
                  <a:schemeClr val="bg1"/>
                </a:solidFill>
                <a:latin typeface="Georgia" panose="02040502050405020303" pitchFamily="18" charset="0"/>
              </a:rPr>
              <a:t>REDAÇÃO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0ECF941-2A14-7376-E822-5B58DCC9C498}"/>
              </a:ext>
            </a:extLst>
          </p:cNvPr>
          <p:cNvSpPr txBox="1">
            <a:spLocks/>
          </p:cNvSpPr>
          <p:nvPr/>
        </p:nvSpPr>
        <p:spPr>
          <a:xfrm>
            <a:off x="3485510" y="3919814"/>
            <a:ext cx="8083638" cy="58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Professores: José e Julia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016D30-469C-9AC8-0992-9BDB378CA84A}"/>
              </a:ext>
            </a:extLst>
          </p:cNvPr>
          <p:cNvSpPr txBox="1">
            <a:spLocks/>
          </p:cNvSpPr>
          <p:nvPr/>
        </p:nvSpPr>
        <p:spPr>
          <a:xfrm>
            <a:off x="3485510" y="4851591"/>
            <a:ext cx="8083638" cy="58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Georgia" panose="02040502050405020303" pitchFamily="18" charset="0"/>
              </a:rPr>
              <a:t>Aula 4: </a:t>
            </a:r>
            <a:r>
              <a:rPr lang="pt-BR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Por que isso é um problema?</a:t>
            </a:r>
          </a:p>
        </p:txBody>
      </p:sp>
    </p:spTree>
    <p:extLst>
      <p:ext uri="{BB962C8B-B14F-4D97-AF65-F5344CB8AC3E}">
        <p14:creationId xmlns:p14="http://schemas.microsoft.com/office/powerpoint/2010/main" val="8149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98270-1748-1004-E7D0-24943645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F4C9D3C0-00CD-3FB5-3F2D-6EE17A767C9A}"/>
              </a:ext>
            </a:extLst>
          </p:cNvPr>
          <p:cNvSpPr txBox="1"/>
          <p:nvPr/>
        </p:nvSpPr>
        <p:spPr>
          <a:xfrm>
            <a:off x="646579" y="2062487"/>
            <a:ext cx="10898842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AFIRMAÇÃO: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		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boas.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1: 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	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fazem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bem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à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saúde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1 COMPLETO: 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fazem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bem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à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saúde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combatem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o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tártaro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ricas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em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nutrientes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15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AE92C-ACC3-7B22-929E-D9F1312E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9E49DC87-C4AA-864C-4707-6EECE22061DF}"/>
              </a:ext>
            </a:extLst>
          </p:cNvPr>
          <p:cNvSpPr txBox="1"/>
          <p:nvPr/>
        </p:nvSpPr>
        <p:spPr>
          <a:xfrm>
            <a:off x="1705535" y="2699584"/>
            <a:ext cx="8780929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AFIRMAÇÃO: 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boas.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2: 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gostosas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1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EB6A8-F93B-FB65-9BB7-374132A38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F4418560-7F5B-FB7D-BD7F-BE4365D95E70}"/>
              </a:ext>
            </a:extLst>
          </p:cNvPr>
          <p:cNvSpPr txBox="1"/>
          <p:nvPr/>
        </p:nvSpPr>
        <p:spPr>
          <a:xfrm>
            <a:off x="300317" y="2274853"/>
            <a:ext cx="11591365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AFIRMAÇÃO: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		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boas.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2: 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	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gostosas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2 COMPLETO: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gostosas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86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7F9C9-F223-1C61-F60A-28F2B6562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g34483d4c48d_0_37">
            <a:extLst>
              <a:ext uri="{FF2B5EF4-FFF2-40B4-BE49-F238E27FC236}">
                <a16:creationId xmlns:a16="http://schemas.microsoft.com/office/drawing/2014/main" id="{EE932424-CC3B-7FD4-1CAD-85664CE14935}"/>
              </a:ext>
            </a:extLst>
          </p:cNvPr>
          <p:cNvSpPr txBox="1"/>
          <p:nvPr/>
        </p:nvSpPr>
        <p:spPr>
          <a:xfrm>
            <a:off x="563250" y="1789050"/>
            <a:ext cx="11065500" cy="243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dirty="0">
                <a:solidFill>
                  <a:schemeClr val="dk1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“Em primeiro plano, vê-se que a intolerância contra religiões afro-brasileiras tem suas raízes nos tempos coloniais. No entanto, não é razoável que ainda haja uma religião que subjugue as outras, pois esta é uma forma de preconceito.”</a:t>
            </a:r>
            <a:endParaRPr sz="48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31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2CADE-F2EE-DA2C-BB31-4D99C5EB3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g34483d4c48d_0_37">
            <a:extLst>
              <a:ext uri="{FF2B5EF4-FFF2-40B4-BE49-F238E27FC236}">
                <a16:creationId xmlns:a16="http://schemas.microsoft.com/office/drawing/2014/main" id="{16E549D8-1F44-F9A2-5DF4-721FF2A236A4}"/>
              </a:ext>
            </a:extLst>
          </p:cNvPr>
          <p:cNvSpPr txBox="1"/>
          <p:nvPr/>
        </p:nvSpPr>
        <p:spPr>
          <a:xfrm>
            <a:off x="563250" y="1520826"/>
            <a:ext cx="11065500" cy="4684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“Em primeiro plano, vê-se que a intolerância contra religiões afro-brasileiras tem suas raízes nos tempos coloniais. </a:t>
            </a:r>
            <a:r>
              <a:rPr lang="pt-BR" sz="3000" dirty="0">
                <a:solidFill>
                  <a:srgbClr val="E06666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Pois, nesse momento da história brasileira o catolicismo era considerada a única religião permitida e todas as demais eram perseguidas, através da Inquisição promovida pela igreja católica, por exemplo.</a:t>
            </a:r>
            <a:r>
              <a:rPr lang="pt-BR" sz="3000" dirty="0">
                <a:solidFill>
                  <a:schemeClr val="dk1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No entanto, não é razoável que ainda haja uma religião que subjugue as outras, pois esta é uma forma de preconceito.”</a:t>
            </a:r>
            <a:endParaRPr lang="pt-BR" sz="30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76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0865-333D-9B2E-7AC4-2E9ED390E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6;g34483d4c48d_0_37">
            <a:extLst>
              <a:ext uri="{FF2B5EF4-FFF2-40B4-BE49-F238E27FC236}">
                <a16:creationId xmlns:a16="http://schemas.microsoft.com/office/drawing/2014/main" id="{26957F81-6947-54FB-2445-A234E6CF8AAB}"/>
              </a:ext>
            </a:extLst>
          </p:cNvPr>
          <p:cNvSpPr txBox="1"/>
          <p:nvPr/>
        </p:nvSpPr>
        <p:spPr>
          <a:xfrm>
            <a:off x="563250" y="1423290"/>
            <a:ext cx="11065500" cy="4684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3000" dirty="0">
                <a:solidFill>
                  <a:schemeClr val="dk1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“Em primeiro plano, vê-se que a intolerância contra religiões afro-brasileiras tem suas raízes nos tempos coloniais. </a:t>
            </a:r>
            <a:r>
              <a:rPr lang="pt-BR" sz="3000" dirty="0">
                <a:solidFill>
                  <a:srgbClr val="E06666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Pois, nesse momento da história brasileira, a imensa maioria da população de origem africana havia sido trazida à força como mão de obra escrava. Nesse sentido, a subjugação das crenças e religiões desses povos fazia parte do projeto de dominação política e econômica do Estado colonial. </a:t>
            </a:r>
            <a:r>
              <a:rPr lang="pt-BR" sz="3000" dirty="0">
                <a:solidFill>
                  <a:schemeClr val="dk1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No entanto, não é razoável que ainda haja uma religião que subjugue as outras, pois esta é uma forma de preconceito.”</a:t>
            </a:r>
            <a:endParaRPr lang="pt-BR" sz="3000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62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4DF32-BFCB-513F-82B0-0D5E63B6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4A52A2B4-31CF-CE32-97DD-924E1E074DDB}"/>
              </a:ext>
            </a:extLst>
          </p:cNvPr>
          <p:cNvSpPr txBox="1"/>
          <p:nvPr/>
        </p:nvSpPr>
        <p:spPr>
          <a:xfrm>
            <a:off x="2493056" y="1427292"/>
            <a:ext cx="7205888" cy="485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5 PERGUNTAS IMPORTANTES: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Qual é o problema?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 que isso é um problema?</a:t>
            </a:r>
            <a:endParaRPr sz="2400" b="1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 que esse problema existe?</a:t>
            </a:r>
            <a:endParaRPr sz="2400" b="1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O que apoia meu ponto de vista sobre o problema?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Como se resolve o problema?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23207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71172C1B-1B77-C26D-49B5-19F3A5C433C7}"/>
              </a:ext>
            </a:extLst>
          </p:cNvPr>
          <p:cNvSpPr txBox="1"/>
          <p:nvPr/>
        </p:nvSpPr>
        <p:spPr>
          <a:xfrm>
            <a:off x="156850" y="2157412"/>
            <a:ext cx="11878299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DESAFIOS PARA O ENFRENTAMENTO DA INVISIBILIDADE DO TRABALHO DE CUIDADO REALIZADO PELA MULHER NO BRASIL</a:t>
            </a:r>
          </a:p>
        </p:txBody>
      </p:sp>
    </p:spTree>
    <p:extLst>
      <p:ext uri="{BB962C8B-B14F-4D97-AF65-F5344CB8AC3E}">
        <p14:creationId xmlns:p14="http://schemas.microsoft.com/office/powerpoint/2010/main" val="232515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7012BC-A882-CC58-0729-8DC82B487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552575"/>
            <a:ext cx="6629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FE110E-7BCE-08EE-BB45-C7230BE08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041525"/>
            <a:ext cx="632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A0707996-3067-A91B-14FF-D71C171ADE65}"/>
              </a:ext>
            </a:extLst>
          </p:cNvPr>
          <p:cNvSpPr txBox="1"/>
          <p:nvPr/>
        </p:nvSpPr>
        <p:spPr>
          <a:xfrm>
            <a:off x="2493056" y="1427292"/>
            <a:ext cx="7205888" cy="485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5 PERGUNTAS IMPORTANTES: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Qual é o problema?</a:t>
            </a:r>
            <a:endParaRPr sz="2400" b="1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 que isso é um problema?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 que esse problema existe?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O que apoia meu ponto de vista sobre o problema?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Como se resolve o problema?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68992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B68E48-49F2-8573-F1C3-82ADD94FC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99" y="1005136"/>
            <a:ext cx="4137201" cy="58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6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B6A8A7-B5A7-0CC5-E948-CF142DD7D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2" y="942139"/>
            <a:ext cx="5133975" cy="58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7F17D-678A-4AE9-9E67-7378FFFB3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CC9CF0E4-0D71-FCF1-EF3C-E966D17C343E}"/>
              </a:ext>
            </a:extLst>
          </p:cNvPr>
          <p:cNvSpPr txBox="1"/>
          <p:nvPr/>
        </p:nvSpPr>
        <p:spPr>
          <a:xfrm>
            <a:off x="396619" y="1876667"/>
            <a:ext cx="11398762" cy="310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AFIRMAÇÃO:</a:t>
            </a: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A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invisibilidade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trabalho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cuidado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da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mulher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é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um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problema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.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lvl="0">
              <a:lnSpc>
                <a:spcPct val="115000"/>
              </a:lnSpc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1:</a:t>
            </a:r>
          </a:p>
          <a:p>
            <a:pPr lvl="0">
              <a:lnSpc>
                <a:spcPct val="115000"/>
              </a:lnSpc>
            </a:pPr>
            <a:endParaRPr lang="en-US" sz="23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lvl="0">
              <a:lnSpc>
                <a:spcPct val="115000"/>
              </a:lnSpc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invisibilidade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trabalho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cuidado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da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mulher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é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um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problema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2425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1CB48-2C7A-C1F8-9A4A-39AAD919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2BCDCB82-4F71-04B3-4D91-6D59E38E2CBA}"/>
              </a:ext>
            </a:extLst>
          </p:cNvPr>
          <p:cNvSpPr txBox="1"/>
          <p:nvPr/>
        </p:nvSpPr>
        <p:spPr>
          <a:xfrm>
            <a:off x="396619" y="1876667"/>
            <a:ext cx="11398762" cy="310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1:</a:t>
            </a:r>
          </a:p>
          <a:p>
            <a:pPr lvl="0">
              <a:lnSpc>
                <a:spcPct val="115000"/>
              </a:lnSpc>
            </a:pPr>
            <a:endParaRPr lang="en-US" sz="23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lvl="0">
              <a:lnSpc>
                <a:spcPct val="115000"/>
              </a:lnSpc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invisibilidade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trabalho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cuidado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da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mulher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é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um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problema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…</a:t>
            </a:r>
          </a:p>
          <a:p>
            <a:pPr lvl="0">
              <a:lnSpc>
                <a:spcPct val="115000"/>
              </a:lnSpc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lvl="0">
              <a:lnSpc>
                <a:spcPct val="115000"/>
              </a:lnSpc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2:</a:t>
            </a:r>
          </a:p>
          <a:p>
            <a:pPr lvl="0">
              <a:lnSpc>
                <a:spcPct val="115000"/>
              </a:lnSpc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lvl="0">
              <a:lnSpc>
                <a:spcPct val="115000"/>
              </a:lnSpc>
            </a:pP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	A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invisibilidade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trabalho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cuidado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da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mulher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é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um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problema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8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9;g3cdecfbe307_0_3">
            <a:extLst>
              <a:ext uri="{FF2B5EF4-FFF2-40B4-BE49-F238E27FC236}">
                <a16:creationId xmlns:a16="http://schemas.microsoft.com/office/drawing/2014/main" id="{10E65674-5EE5-2ACD-BEFD-EE3379E6D06C}"/>
              </a:ext>
            </a:extLst>
          </p:cNvPr>
          <p:cNvSpPr txBox="1"/>
          <p:nvPr/>
        </p:nvSpPr>
        <p:spPr>
          <a:xfrm>
            <a:off x="339900" y="1404712"/>
            <a:ext cx="11512200" cy="504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FF0000"/>
                </a:solidFill>
                <a:latin typeface="Georgia" panose="02040502050405020303" pitchFamily="18" charset="0"/>
              </a:rPr>
              <a:t>RODADA DE FOGO:</a:t>
            </a:r>
            <a:r>
              <a:rPr lang="pt-BR" sz="2700" dirty="0">
                <a:latin typeface="Georgia" panose="02040502050405020303" pitchFamily="18" charset="0"/>
              </a:rPr>
              <a:t> Invisibilidade e registro civil: garantia de acesso à cidadania no Brasil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a) ARGUMENTO 1: A falta de registro de nascimentos no Brasil provoca sérios problemas sociais, pois dificulta o planejamento de políticas públicas efetivas.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 err="1">
                <a:latin typeface="Georgia" panose="02040502050405020303" pitchFamily="18" charset="0"/>
              </a:rPr>
              <a:t>b</a:t>
            </a:r>
            <a:r>
              <a:rPr lang="pt-BR" sz="2700" dirty="0">
                <a:latin typeface="Georgia" panose="02040502050405020303" pitchFamily="18" charset="0"/>
              </a:rPr>
              <a:t>) ARGUMENTO 2: A invisibilidade social tem sua origem no passado escravocrata do país, tendo em vista que grande parte da população brasileira era tratada como uma mercadoria, sem direitos ou garantias legais.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9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8C0E2A-FE13-A34E-C726-2B5881F60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0" y="1134033"/>
            <a:ext cx="5522259" cy="55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6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04c4df163d_0_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04c4df163d_0_365"/>
          <p:cNvSpPr txBox="1"/>
          <p:nvPr/>
        </p:nvSpPr>
        <p:spPr>
          <a:xfrm>
            <a:off x="181125" y="104250"/>
            <a:ext cx="10254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04c4df163d_0_365"/>
          <p:cNvSpPr/>
          <p:nvPr/>
        </p:nvSpPr>
        <p:spPr>
          <a:xfrm>
            <a:off x="2194363" y="728863"/>
            <a:ext cx="7803270" cy="5400270"/>
          </a:xfrm>
          <a:prstGeom prst="irregularSeal1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04c4df163d_0_365"/>
          <p:cNvSpPr txBox="1"/>
          <p:nvPr/>
        </p:nvSpPr>
        <p:spPr>
          <a:xfrm>
            <a:off x="4024225" y="2416300"/>
            <a:ext cx="7089900" cy="3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 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COMUM</a:t>
            </a:r>
            <a:endParaRPr sz="5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4483d4c48d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4483d4c48d_0_23"/>
          <p:cNvSpPr txBox="1"/>
          <p:nvPr/>
        </p:nvSpPr>
        <p:spPr>
          <a:xfrm>
            <a:off x="181125" y="104250"/>
            <a:ext cx="10254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4483d4c48d_0_23"/>
          <p:cNvSpPr/>
          <p:nvPr/>
        </p:nvSpPr>
        <p:spPr>
          <a:xfrm>
            <a:off x="2194363" y="728863"/>
            <a:ext cx="7803270" cy="5400270"/>
          </a:xfrm>
          <a:prstGeom prst="irregularSeal1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4483d4c48d_0_23"/>
          <p:cNvSpPr txBox="1"/>
          <p:nvPr/>
        </p:nvSpPr>
        <p:spPr>
          <a:xfrm>
            <a:off x="3991100" y="2211225"/>
            <a:ext cx="4837200" cy="3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esquemas sobre os quais se funda a aceitação geral, fundamento do que é provável (ARISTÓTELES)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4483d4c48d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4483d4c48d_0_30"/>
          <p:cNvSpPr txBox="1"/>
          <p:nvPr/>
        </p:nvSpPr>
        <p:spPr>
          <a:xfrm>
            <a:off x="181125" y="104250"/>
            <a:ext cx="10254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4483d4c48d_0_30"/>
          <p:cNvSpPr/>
          <p:nvPr/>
        </p:nvSpPr>
        <p:spPr>
          <a:xfrm>
            <a:off x="2194363" y="728863"/>
            <a:ext cx="7803270" cy="5400270"/>
          </a:xfrm>
          <a:prstGeom prst="irregularSeal1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4483d4c48d_0_30"/>
          <p:cNvSpPr txBox="1"/>
          <p:nvPr/>
        </p:nvSpPr>
        <p:spPr>
          <a:xfrm>
            <a:off x="3991100" y="2211225"/>
            <a:ext cx="4837200" cy="3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excelente ponto de partida para uma redação, mas um péssimo ponto de chegada!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C162-C51B-510D-B036-DCEEDF4D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5AA97673-1754-2226-FF81-BF4D7E2E8BB8}"/>
              </a:ext>
            </a:extLst>
          </p:cNvPr>
          <p:cNvSpPr txBox="1"/>
          <p:nvPr/>
        </p:nvSpPr>
        <p:spPr>
          <a:xfrm>
            <a:off x="4021103" y="4318320"/>
            <a:ext cx="4149791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O QUE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É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ARGUMENTAR?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=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afirmação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+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explicação</a:t>
            </a:r>
            <a:endParaRPr sz="2400" b="1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</p:txBody>
      </p:sp>
      <p:sp>
        <p:nvSpPr>
          <p:cNvPr id="4" name="Google Shape;171;g34189e3a0a0_1_57">
            <a:extLst>
              <a:ext uri="{FF2B5EF4-FFF2-40B4-BE49-F238E27FC236}">
                <a16:creationId xmlns:a16="http://schemas.microsoft.com/office/drawing/2014/main" id="{D77182AF-0861-6E35-A04F-858661B0E6C9}"/>
              </a:ext>
            </a:extLst>
          </p:cNvPr>
          <p:cNvSpPr txBox="1"/>
          <p:nvPr/>
        </p:nvSpPr>
        <p:spPr>
          <a:xfrm>
            <a:off x="3931239" y="1597899"/>
            <a:ext cx="4329521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O QUE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É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SENSO COMUM?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senso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comum</a:t>
            </a:r>
            <a:r>
              <a:rPr lang="en-US" sz="2400" b="1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=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afirmação</a:t>
            </a:r>
            <a:endParaRPr sz="2400" b="1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23751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C6CCA-3F40-DC9A-C4E3-716E474F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8F6184AC-1DCC-8CC6-BF49-B18331A177EF}"/>
              </a:ext>
            </a:extLst>
          </p:cNvPr>
          <p:cNvSpPr txBox="1"/>
          <p:nvPr/>
        </p:nvSpPr>
        <p:spPr>
          <a:xfrm>
            <a:off x="1623732" y="2699584"/>
            <a:ext cx="8944536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AFIRMAÇÃO: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boas.</a:t>
            </a:r>
            <a:endParaRPr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ARGUMENTO 1: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	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Maçãs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boas </a:t>
            </a:r>
            <a:r>
              <a:rPr lang="en-US" sz="2400" b="1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porque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fazem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bem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 à </a:t>
            </a:r>
            <a:r>
              <a:rPr lang="en-US" sz="2400" dirty="0" err="1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saúde</a:t>
            </a:r>
            <a:r>
              <a:rPr lang="en-US" sz="2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410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648</Words>
  <Application>Microsoft Macintosh PowerPoint</Application>
  <PresentationFormat>Widescreen</PresentationFormat>
  <Paragraphs>79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Georgia</vt:lpstr>
      <vt:lpstr>Museo Slab 300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</dc:title>
  <dc:creator>Rayana Martins</dc:creator>
  <cp:lastModifiedBy>Julia Klien</cp:lastModifiedBy>
  <cp:revision>16</cp:revision>
  <dcterms:created xsi:type="dcterms:W3CDTF">2023-12-15T15:07:34Z</dcterms:created>
  <dcterms:modified xsi:type="dcterms:W3CDTF">2026-03-24T22:06:25Z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2023-12-15T15:55:05Z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8b4c9726-d91b-4efe-a71c-df152790c8ec</vt:lpwstr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</Properties>
</file>